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74" r:id="rId14"/>
    <p:sldId id="268" r:id="rId15"/>
    <p:sldId id="275" r:id="rId16"/>
    <p:sldId id="27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3" autoAdjust="0"/>
    <p:restoredTop sz="94660"/>
  </p:normalViewPr>
  <p:slideViewPr>
    <p:cSldViewPr snapToGrid="0">
      <p:cViewPr varScale="1">
        <p:scale>
          <a:sx n="83" d="100"/>
          <a:sy n="83" d="100"/>
        </p:scale>
        <p:origin x="102"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3" y="1380072"/>
            <a:ext cx="8574623"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198" indent="0" algn="ctr">
              <a:buNone/>
              <a:defRPr>
                <a:solidFill>
                  <a:schemeClr val="tx1">
                    <a:tint val="75000"/>
                  </a:schemeClr>
                </a:solidFill>
              </a:defRPr>
            </a:lvl2pPr>
            <a:lvl3pPr marL="914395" indent="0" algn="ctr">
              <a:buNone/>
              <a:defRPr>
                <a:solidFill>
                  <a:schemeClr val="tx1">
                    <a:tint val="75000"/>
                  </a:schemeClr>
                </a:solidFill>
              </a:defRPr>
            </a:lvl3pPr>
            <a:lvl4pPr marL="1371592" indent="0" algn="ctr">
              <a:buNone/>
              <a:defRPr>
                <a:solidFill>
                  <a:schemeClr val="tx1">
                    <a:tint val="75000"/>
                  </a:schemeClr>
                </a:solidFill>
              </a:defRPr>
            </a:lvl4pPr>
            <a:lvl5pPr marL="1828789" indent="0" algn="ctr">
              <a:buNone/>
              <a:defRPr>
                <a:solidFill>
                  <a:schemeClr val="tx1">
                    <a:tint val="75000"/>
                  </a:schemeClr>
                </a:solidFill>
              </a:defRPr>
            </a:lvl5pPr>
            <a:lvl6pPr marL="2285987" indent="0" algn="ctr">
              <a:buNone/>
              <a:defRPr>
                <a:solidFill>
                  <a:schemeClr val="tx1">
                    <a:tint val="75000"/>
                  </a:schemeClr>
                </a:solidFill>
              </a:defRPr>
            </a:lvl6pPr>
            <a:lvl7pPr marL="2743185" indent="0" algn="ctr">
              <a:buNone/>
              <a:defRPr>
                <a:solidFill>
                  <a:schemeClr val="tx1">
                    <a:tint val="75000"/>
                  </a:schemeClr>
                </a:solidFill>
              </a:defRPr>
            </a:lvl7pPr>
            <a:lvl8pPr marL="3200381" indent="0" algn="ctr">
              <a:buNone/>
              <a:defRPr>
                <a:solidFill>
                  <a:schemeClr val="tx1">
                    <a:tint val="75000"/>
                  </a:schemeClr>
                </a:solidFill>
              </a:defRPr>
            </a:lvl8pPr>
            <a:lvl9pPr marL="365757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a:xfrm>
            <a:off x="5332413" y="5883279"/>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98" indent="0">
              <a:buNone/>
              <a:defRPr sz="1600"/>
            </a:lvl2pPr>
            <a:lvl3pPr marL="914395" indent="0">
              <a:buNone/>
              <a:defRPr sz="1600"/>
            </a:lvl3pPr>
            <a:lvl4pPr marL="1371592" indent="0">
              <a:buNone/>
              <a:defRPr sz="1600"/>
            </a:lvl4pPr>
            <a:lvl5pPr marL="1828789" indent="0">
              <a:buNone/>
              <a:defRPr sz="1600"/>
            </a:lvl5pPr>
            <a:lvl6pPr marL="2285987" indent="0">
              <a:buNone/>
              <a:defRPr sz="1600"/>
            </a:lvl6pPr>
            <a:lvl7pPr marL="2743185" indent="0">
              <a:buNone/>
              <a:defRPr sz="1600"/>
            </a:lvl7pPr>
            <a:lvl8pPr marL="3200381" indent="0">
              <a:buNone/>
              <a:defRPr sz="1600"/>
            </a:lvl8pPr>
            <a:lvl9pPr marL="365757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4" y="4343400"/>
            <a:ext cx="10018713" cy="1447800"/>
          </a:xfrm>
        </p:spPr>
        <p:txBody>
          <a:bodyPr anchor="ctr">
            <a:normAutofit/>
          </a:bodyPr>
          <a:lstStyle>
            <a:lvl1pPr marL="0" indent="0" algn="ct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4"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3" y="3428999"/>
            <a:ext cx="8532815" cy="381000"/>
          </a:xfrm>
        </p:spPr>
        <p:txBody>
          <a:bodyPr anchor="ctr">
            <a:normAutofit/>
          </a:bodyPr>
          <a:lstStyle>
            <a:lvl1pPr marL="0" indent="0">
              <a:buFontTx/>
              <a:buNone/>
              <a:defRPr sz="1800"/>
            </a:lvl1pPr>
            <a:lvl2pPr marL="457198" indent="0">
              <a:buFontTx/>
              <a:buNone/>
              <a:defRPr/>
            </a:lvl2pPr>
            <a:lvl3pPr marL="914395" indent="0">
              <a:buFontTx/>
              <a:buNone/>
              <a:defRPr/>
            </a:lvl3pPr>
            <a:lvl4pPr marL="1371592" indent="0">
              <a:buFontTx/>
              <a:buNone/>
              <a:defRPr/>
            </a:lvl4pPr>
            <a:lvl5pPr marL="182878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5"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1" cy="860400"/>
          </a:xfrm>
        </p:spPr>
        <p:txBody>
          <a:bodyPr anchor="t">
            <a:normAutofit/>
          </a:bodyPr>
          <a:lstStyle>
            <a:lvl1pPr marL="0" indent="0" algn="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4" y="685801"/>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4"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1" cy="1016000"/>
          </a:xfrm>
        </p:spPr>
        <p:txBody>
          <a:bodyPr anchor="t">
            <a:normAutofit/>
          </a:bodyPr>
          <a:lstStyle>
            <a:lvl1pPr marL="0" indent="0" algn="r">
              <a:buNone/>
              <a:defRPr sz="18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4"/>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4"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4" y="4343400"/>
            <a:ext cx="10018713" cy="1447800"/>
          </a:xfrm>
        </p:spPr>
        <p:txBody>
          <a:bodyPr anchor="t">
            <a:normAutofit/>
          </a:bodyPr>
          <a:lstStyle>
            <a:lvl1pPr marL="0" indent="0" algn="l">
              <a:buNone/>
              <a:defRPr sz="18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8"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4" y="685800"/>
            <a:ext cx="801974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9" y="5867135"/>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81" y="4777381"/>
            <a:ext cx="8930748" cy="860400"/>
          </a:xfrm>
        </p:spPr>
        <p:txBody>
          <a:bodyPr anchor="t">
            <a:normAutofit/>
          </a:bodyPr>
          <a:lstStyle>
            <a:lvl1pPr marL="0" indent="0" algn="r">
              <a:buNone/>
              <a:defRPr sz="2000">
                <a:solidFill>
                  <a:schemeClr val="tx1"/>
                </a:solidFill>
              </a:defRPr>
            </a:lvl1pPr>
            <a:lvl2pPr marL="457198" indent="0">
              <a:buNone/>
              <a:defRPr sz="1800">
                <a:solidFill>
                  <a:schemeClr val="tx1">
                    <a:tint val="75000"/>
                  </a:schemeClr>
                </a:solidFill>
              </a:defRPr>
            </a:lvl2pPr>
            <a:lvl3pPr marL="914395" indent="0">
              <a:buNone/>
              <a:defRPr sz="1600">
                <a:solidFill>
                  <a:schemeClr val="tx1">
                    <a:tint val="75000"/>
                  </a:schemeClr>
                </a:solidFill>
              </a:defRPr>
            </a:lvl3pPr>
            <a:lvl4pPr marL="1371592" indent="0">
              <a:buNone/>
              <a:defRPr sz="1400">
                <a:solidFill>
                  <a:schemeClr val="tx1">
                    <a:tint val="75000"/>
                  </a:schemeClr>
                </a:solidFill>
              </a:defRPr>
            </a:lvl4pPr>
            <a:lvl5pPr marL="1828789" indent="0">
              <a:buNone/>
              <a:defRPr sz="1400">
                <a:solidFill>
                  <a:schemeClr val="tx1">
                    <a:tint val="75000"/>
                  </a:schemeClr>
                </a:solidFill>
              </a:defRPr>
            </a:lvl5pPr>
            <a:lvl6pPr marL="2285987" indent="0">
              <a:buNone/>
              <a:defRPr sz="1400">
                <a:solidFill>
                  <a:schemeClr val="tx1">
                    <a:tint val="75000"/>
                  </a:schemeClr>
                </a:solidFill>
              </a:defRPr>
            </a:lvl6pPr>
            <a:lvl7pPr marL="2743185" indent="0">
              <a:buNone/>
              <a:defRPr sz="1400">
                <a:solidFill>
                  <a:schemeClr val="tx1">
                    <a:tint val="75000"/>
                  </a:schemeClr>
                </a:solidFill>
              </a:defRPr>
            </a:lvl7pPr>
            <a:lvl8pPr marL="3200381" indent="0">
              <a:buNone/>
              <a:defRPr sz="1400">
                <a:solidFill>
                  <a:schemeClr val="tx1">
                    <a:tint val="75000"/>
                  </a:schemeClr>
                </a:solidFill>
              </a:defRPr>
            </a:lvl8pPr>
            <a:lvl9pPr marL="365757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4"/>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4" y="2667003"/>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8"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81" y="2658533"/>
            <a:ext cx="4607188" cy="576262"/>
          </a:xfrm>
        </p:spPr>
        <p:txBody>
          <a:bodyPr anchor="b">
            <a:noAutofit/>
          </a:bodyPr>
          <a:lstStyle>
            <a:lvl1pPr marL="0" indent="0">
              <a:buNone/>
              <a:defRPr sz="2800" b="0">
                <a:solidFill>
                  <a:schemeClr val="accent1">
                    <a:lumMod val="75000"/>
                  </a:schemeClr>
                </a:solidFill>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90" y="2667000"/>
            <a:ext cx="4622537" cy="576262"/>
          </a:xfrm>
        </p:spPr>
        <p:txBody>
          <a:bodyPr anchor="b">
            <a:noAutofit/>
          </a:bodyPr>
          <a:lstStyle>
            <a:lvl1pPr marL="0" indent="0">
              <a:buNone/>
              <a:defRPr sz="2800" b="0">
                <a:solidFill>
                  <a:schemeClr val="accent1">
                    <a:lumMod val="75000"/>
                  </a:schemeClr>
                </a:solidFill>
              </a:defRPr>
            </a:lvl1pPr>
            <a:lvl2pPr marL="457198" indent="0">
              <a:buNone/>
              <a:defRPr sz="2000" b="1"/>
            </a:lvl2pPr>
            <a:lvl3pPr marL="914395" indent="0">
              <a:buNone/>
              <a:defRPr sz="1800" b="1"/>
            </a:lvl3pPr>
            <a:lvl4pPr marL="1371592" indent="0">
              <a:buNone/>
              <a:defRPr sz="1600" b="1"/>
            </a:lvl4pPr>
            <a:lvl5pPr marL="1828789" indent="0">
              <a:buNone/>
              <a:defRPr sz="1600" b="1"/>
            </a:lvl5pPr>
            <a:lvl6pPr marL="2285987" indent="0">
              <a:buNone/>
              <a:defRPr sz="1600" b="1"/>
            </a:lvl6pPr>
            <a:lvl7pPr marL="2743185" indent="0">
              <a:buNone/>
              <a:defRPr sz="1600" b="1"/>
            </a:lvl7pPr>
            <a:lvl8pPr marL="3200381" indent="0">
              <a:buNone/>
              <a:defRPr sz="1600" b="1"/>
            </a:lvl8pPr>
            <a:lvl9pPr marL="365757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8"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5" y="685803"/>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4" y="2971800"/>
            <a:ext cx="3549121" cy="1828800"/>
          </a:xfrm>
        </p:spPr>
        <p:txBody>
          <a:bodyPr>
            <a:normAutofit/>
          </a:bodyPr>
          <a:lstStyle>
            <a:lvl1pPr marL="0" indent="0" algn="ctr">
              <a:buNone/>
              <a:defRPr sz="16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6" y="1752599"/>
            <a:ext cx="542615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98" indent="0">
              <a:buNone/>
              <a:defRPr sz="1600"/>
            </a:lvl2pPr>
            <a:lvl3pPr marL="914395" indent="0">
              <a:buNone/>
              <a:defRPr sz="1600"/>
            </a:lvl3pPr>
            <a:lvl4pPr marL="1371592" indent="0">
              <a:buNone/>
              <a:defRPr sz="1600"/>
            </a:lvl4pPr>
            <a:lvl5pPr marL="1828789" indent="0">
              <a:buNone/>
              <a:defRPr sz="1600"/>
            </a:lvl5pPr>
            <a:lvl6pPr marL="2285987" indent="0">
              <a:buNone/>
              <a:defRPr sz="1600"/>
            </a:lvl6pPr>
            <a:lvl7pPr marL="2743185" indent="0">
              <a:buNone/>
              <a:defRPr sz="1600"/>
            </a:lvl7pPr>
            <a:lvl8pPr marL="3200381" indent="0">
              <a:buNone/>
              <a:defRPr sz="1600"/>
            </a:lvl8pPr>
            <a:lvl9pPr marL="365757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6" y="3124199"/>
            <a:ext cx="5426159" cy="1828800"/>
          </a:xfrm>
        </p:spPr>
        <p:txBody>
          <a:bodyPr>
            <a:normAutofit/>
          </a:bodyPr>
          <a:lstStyle>
            <a:lvl1pPr marL="0" indent="0" algn="ctr">
              <a:buNone/>
              <a:defRPr sz="1800"/>
            </a:lvl1pPr>
            <a:lvl2pPr marL="457198" indent="0">
              <a:buNone/>
              <a:defRPr sz="1200"/>
            </a:lvl2pPr>
            <a:lvl3pPr marL="914395" indent="0">
              <a:buNone/>
              <a:defRPr sz="1000"/>
            </a:lvl3pPr>
            <a:lvl4pPr marL="1371592" indent="0">
              <a:buNone/>
              <a:defRPr sz="900"/>
            </a:lvl4pPr>
            <a:lvl5pPr marL="1828789" indent="0">
              <a:buNone/>
              <a:defRPr sz="900"/>
            </a:lvl5pPr>
            <a:lvl6pPr marL="2285987" indent="0">
              <a:buNone/>
              <a:defRPr sz="900"/>
            </a:lvl6pPr>
            <a:lvl7pPr marL="2743185" indent="0">
              <a:buNone/>
              <a:defRPr sz="900"/>
            </a:lvl7pPr>
            <a:lvl8pPr marL="3200381" indent="0">
              <a:buNone/>
              <a:defRPr sz="900"/>
            </a:lvl8pPr>
            <a:lvl9pPr marL="365757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4" y="3"/>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4" y="685804"/>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3" y="2667003"/>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9"/>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6/24/2015</a:t>
            </a:fld>
            <a:endParaRPr lang="en-US" dirty="0"/>
          </a:p>
        </p:txBody>
      </p:sp>
      <p:sp>
        <p:nvSpPr>
          <p:cNvPr id="5" name="Footer Placeholder 4"/>
          <p:cNvSpPr>
            <a:spLocks noGrp="1"/>
          </p:cNvSpPr>
          <p:nvPr>
            <p:ph type="ftr" sz="quarter" idx="3"/>
          </p:nvPr>
        </p:nvSpPr>
        <p:spPr>
          <a:xfrm>
            <a:off x="2572281" y="5883279"/>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9" y="5883279"/>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198"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8" indent="-285748" algn="l" defTabSz="457198"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46" indent="-285748" algn="l" defTabSz="457198"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43" indent="-285748" algn="l" defTabSz="457198"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41" indent="-171449" algn="l" defTabSz="457198"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39" indent="-171449"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585"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783"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8980"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177" indent="-228598" algn="l" defTabSz="457198"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198" rtl="0" eaLnBrk="1" latinLnBrk="0" hangingPunct="1">
        <a:defRPr sz="1800" kern="1200">
          <a:solidFill>
            <a:schemeClr val="tx1"/>
          </a:solidFill>
          <a:latin typeface="+mn-lt"/>
          <a:ea typeface="+mn-ea"/>
          <a:cs typeface="+mn-cs"/>
        </a:defRPr>
      </a:lvl1pPr>
      <a:lvl2pPr marL="457198" algn="l" defTabSz="457198" rtl="0" eaLnBrk="1" latinLnBrk="0" hangingPunct="1">
        <a:defRPr sz="1800" kern="1200">
          <a:solidFill>
            <a:schemeClr val="tx1"/>
          </a:solidFill>
          <a:latin typeface="+mn-lt"/>
          <a:ea typeface="+mn-ea"/>
          <a:cs typeface="+mn-cs"/>
        </a:defRPr>
      </a:lvl2pPr>
      <a:lvl3pPr marL="914395" algn="l" defTabSz="457198" rtl="0" eaLnBrk="1" latinLnBrk="0" hangingPunct="1">
        <a:defRPr sz="1800" kern="1200">
          <a:solidFill>
            <a:schemeClr val="tx1"/>
          </a:solidFill>
          <a:latin typeface="+mn-lt"/>
          <a:ea typeface="+mn-ea"/>
          <a:cs typeface="+mn-cs"/>
        </a:defRPr>
      </a:lvl3pPr>
      <a:lvl4pPr marL="1371592" algn="l" defTabSz="457198" rtl="0" eaLnBrk="1" latinLnBrk="0" hangingPunct="1">
        <a:defRPr sz="1800" kern="1200">
          <a:solidFill>
            <a:schemeClr val="tx1"/>
          </a:solidFill>
          <a:latin typeface="+mn-lt"/>
          <a:ea typeface="+mn-ea"/>
          <a:cs typeface="+mn-cs"/>
        </a:defRPr>
      </a:lvl4pPr>
      <a:lvl5pPr marL="1828789" algn="l" defTabSz="457198" rtl="0" eaLnBrk="1" latinLnBrk="0" hangingPunct="1">
        <a:defRPr sz="1800" kern="1200">
          <a:solidFill>
            <a:schemeClr val="tx1"/>
          </a:solidFill>
          <a:latin typeface="+mn-lt"/>
          <a:ea typeface="+mn-ea"/>
          <a:cs typeface="+mn-cs"/>
        </a:defRPr>
      </a:lvl5pPr>
      <a:lvl6pPr marL="2285987" algn="l" defTabSz="457198" rtl="0" eaLnBrk="1" latinLnBrk="0" hangingPunct="1">
        <a:defRPr sz="1800" kern="1200">
          <a:solidFill>
            <a:schemeClr val="tx1"/>
          </a:solidFill>
          <a:latin typeface="+mn-lt"/>
          <a:ea typeface="+mn-ea"/>
          <a:cs typeface="+mn-cs"/>
        </a:defRPr>
      </a:lvl6pPr>
      <a:lvl7pPr marL="2743185" algn="l" defTabSz="457198" rtl="0" eaLnBrk="1" latinLnBrk="0" hangingPunct="1">
        <a:defRPr sz="1800" kern="1200">
          <a:solidFill>
            <a:schemeClr val="tx1"/>
          </a:solidFill>
          <a:latin typeface="+mn-lt"/>
          <a:ea typeface="+mn-ea"/>
          <a:cs typeface="+mn-cs"/>
        </a:defRPr>
      </a:lvl7pPr>
      <a:lvl8pPr marL="3200381" algn="l" defTabSz="457198" rtl="0" eaLnBrk="1" latinLnBrk="0" hangingPunct="1">
        <a:defRPr sz="1800" kern="1200">
          <a:solidFill>
            <a:schemeClr val="tx1"/>
          </a:solidFill>
          <a:latin typeface="+mn-lt"/>
          <a:ea typeface="+mn-ea"/>
          <a:cs typeface="+mn-cs"/>
        </a:defRPr>
      </a:lvl8pPr>
      <a:lvl9pPr marL="3657579" algn="l" defTabSz="4571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0772" y="1380070"/>
            <a:ext cx="9633396" cy="2616199"/>
          </a:xfrm>
        </p:spPr>
        <p:txBody>
          <a:bodyPr>
            <a:normAutofit/>
          </a:bodyPr>
          <a:lstStyle/>
          <a:p>
            <a:r>
              <a:rPr lang="en-US" sz="5500" b="1">
                <a:latin typeface="Arial" panose="020B0604020202020204" pitchFamily="34" charset="0"/>
                <a:cs typeface="Arial" panose="020B0604020202020204" pitchFamily="34" charset="0"/>
              </a:rPr>
              <a:t>Dynamic Host Configuration Protocol (DHCP)</a:t>
            </a:r>
            <a:endParaRPr lang="en-US" sz="5500" b="1">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515380" y="3996270"/>
            <a:ext cx="6987645" cy="434065"/>
          </a:xfrm>
        </p:spPr>
        <p:txBody>
          <a:bodyPr/>
          <a:lstStyle/>
          <a:p>
            <a:r>
              <a:rPr lang="en-US" smtClean="0">
                <a:latin typeface="Arial" panose="020B0604020202020204" pitchFamily="34" charset="0"/>
                <a:cs typeface="Arial" panose="020B0604020202020204" pitchFamily="34" charset="0"/>
              </a:rPr>
              <a:t>June 23, 2015</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86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58405929"/>
              </p:ext>
            </p:extLst>
          </p:nvPr>
        </p:nvGraphicFramePr>
        <p:xfrm>
          <a:off x="2189411" y="1287888"/>
          <a:ext cx="9596951" cy="5485154"/>
        </p:xfrm>
        <a:graphic>
          <a:graphicData uri="http://schemas.openxmlformats.org/drawingml/2006/table">
            <a:tbl>
              <a:tblPr/>
              <a:tblGrid>
                <a:gridCol w="1622738"/>
                <a:gridCol w="7974213"/>
              </a:tblGrid>
              <a:tr h="213764">
                <a:tc>
                  <a:txBody>
                    <a:bodyPr/>
                    <a:lstStyle/>
                    <a:p>
                      <a:pPr algn="ctr"/>
                      <a:r>
                        <a:rPr lang="en-US" sz="1200" b="1">
                          <a:solidFill>
                            <a:srgbClr val="2A2A2A"/>
                          </a:solidFill>
                          <a:effectLst/>
                          <a:latin typeface="Arial" panose="020B0604020202020204" pitchFamily="34" charset="0"/>
                          <a:cs typeface="Arial" panose="020B0604020202020204" pitchFamily="34" charset="0"/>
                        </a:rPr>
                        <a:t>Message Type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ctr"/>
                      <a:r>
                        <a:rPr lang="en-US" sz="1200" b="1">
                          <a:solidFill>
                            <a:srgbClr val="2A2A2A"/>
                          </a:solidFill>
                          <a:effectLst/>
                          <a:latin typeface="Arial" panose="020B0604020202020204" pitchFamily="34" charset="0"/>
                          <a:cs typeface="Arial" panose="020B0604020202020204" pitchFamily="34" charset="0"/>
                        </a:rPr>
                        <a:t>Description</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DHCPDiscover</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The first time a DHCP client computer attempts to log on to the network, it requests IP address information from a DHCP server by broadcasting a DHCPDiscover packet. The source IP address in the packet is 0.0.0.0 because the client does not yet have an IP address. The message is either 342 or 576 bytes long—older versions of Windows use a longer message frame.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DHCPOffer</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Each DHCP server that receives the client DHCPDiscover packet responds with a DHCPOffer packet containing an unleased IP address and additional TCP/IP configuration information, such as the subnet mask and default gateway. More than one DHCP server can respond with a DHCPOffer packet. The client will accept the first DHCPOffer packet it receives. The message is 342 bytes long.</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4688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DHCPRequest</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When a DHCP client receives a DHCPOffer packet, it responds by broadcasting a DHCPRequest packet that contains the offered IP address, and shows acceptance of the offered IP address. The message is either 342 or 576 bytes long, depending on the length of the corresponding DHCPDiscover message.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4688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DHCPAcknowledge (DHCPAck)</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The selected DHCP server acknowledges the client DHCPRequest for the IP address by sending a DHCPAck packet. At this time the server also forwards any optional configuration parameters. Upon receipt of the DHCPAck, the client can participate on the TCP/IP network and complete its system startup. The message is 342 bytes long.</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76240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DHCPNak</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If the IP address cannot be used by the client because it is no longer valid or is now used by another computer, the DHCP server responds with a DHCPNak packet, and the client must begin the lease process again. Whenever a DHCP server receives a request for an IP address that is invalid according to the scopes that it is configured with, it sends a DHCPNak message to the client.</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96644">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DHCPDecline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If the DHCP client determines the offered configuration parameters are invalid, it sends a DHCPDecline packet to the server, and the client must begin the lease process again.</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74875">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DHCPRelease</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A DHCP client sends a DHCPRelease packet to the server to release the IP address and cancel any remaining lease.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018893">
                <a:tc>
                  <a:txBody>
                    <a:bodyPr/>
                    <a:lstStyle/>
                    <a:p>
                      <a:pPr algn="ctr" fontAlgn="t"/>
                      <a:r>
                        <a:rPr lang="en-US" sz="1200" b="1">
                          <a:solidFill>
                            <a:srgbClr val="2A2A2A"/>
                          </a:solidFill>
                          <a:effectLst/>
                          <a:latin typeface="Arial" panose="020B0604020202020204" pitchFamily="34" charset="0"/>
                          <a:cs typeface="Arial" panose="020B0604020202020204" pitchFamily="34" charset="0"/>
                        </a:rPr>
                        <a:t>DHCPInform</a:t>
                      </a:r>
                    </a:p>
                  </a:txBody>
                  <a:tcPr marL="12353" marR="12353" marT="15442" marB="15442"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200">
                          <a:solidFill>
                            <a:srgbClr val="2A2A2A"/>
                          </a:solidFill>
                          <a:effectLst/>
                          <a:latin typeface="Arial" panose="020B0604020202020204" pitchFamily="34" charset="0"/>
                          <a:cs typeface="Arial" panose="020B0604020202020204" pitchFamily="34" charset="0"/>
                        </a:rPr>
                        <a:t>DHCPInform is a new DHCP message type, defined in RFC 2131, used by computers on the network to request and obtain information from a DHCP server for use in their local configuration. When this message type is used, the sender is already externally configured for its IP address on the network, which may or may not have been obtained using DHCP. This message type is not currently supported by the DHCP service provided in earlier versions of Windows NT Server and may not be recognized by third-party implementations of DHCP software.</a:t>
                      </a:r>
                    </a:p>
                  </a:txBody>
                  <a:tcPr marL="12353" marR="12353" marT="15442" marB="15442">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8"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6650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smtClean="0">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
        <p:nvSpPr>
          <p:cNvPr id="7" name="Title 1"/>
          <p:cNvSpPr>
            <a:spLocks noGrp="1"/>
          </p:cNvSpPr>
          <p:nvPr/>
        </p:nvSpPr>
        <p:spPr>
          <a:xfrm>
            <a:off x="2222705" y="1543852"/>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Client State Diagram</a:t>
            </a:r>
            <a:endParaRPr lang="en-US" altLang="en-US" sz="2400" b="1">
              <a:latin typeface="Arial" panose="020B0604020202020204" pitchFamily="34" charset="0"/>
              <a:cs typeface="Arial" panose="020B0604020202020204" pitchFamily="34" charset="0"/>
            </a:endParaRPr>
          </a:p>
        </p:txBody>
      </p:sp>
      <p:pic>
        <p:nvPicPr>
          <p:cNvPr id="4098" name="Picture 2" descr="http://image.slidesharecdn.com/DHCPPresentationv102-123446137699-phpapp03/95/dhcp-server-client-presentation-26-728.jpg?cb=12344399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442" y="1970469"/>
            <a:ext cx="6934200" cy="465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091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
        <p:nvSpPr>
          <p:cNvPr id="8" name="Title 1"/>
          <p:cNvSpPr>
            <a:spLocks noGrp="1"/>
          </p:cNvSpPr>
          <p:nvPr/>
        </p:nvSpPr>
        <p:spPr>
          <a:xfrm>
            <a:off x="1935077" y="1556731"/>
            <a:ext cx="4554301" cy="426614"/>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898" indent="-342898">
              <a:buFont typeface="Wingdings" panose="05000000000000000000" pitchFamily="2" charset="2"/>
              <a:buChar char="v"/>
            </a:pPr>
            <a:r>
              <a:rPr lang="en-US" altLang="en-US" sz="2400" b="1">
                <a:latin typeface="Arial" panose="020B0604020202020204" pitchFamily="34" charset="0"/>
                <a:cs typeface="Arial" panose="020B0604020202020204" pitchFamily="34" charset="0"/>
              </a:rPr>
              <a:t>DHCP Message Format</a:t>
            </a:r>
            <a:endParaRPr lang="en-US" altLang="en-US" sz="2400" b="1">
              <a:latin typeface="Arial" panose="020B0604020202020204" pitchFamily="34" charset="0"/>
              <a:cs typeface="Arial" panose="020B0604020202020204" pitchFamily="34" charset="0"/>
            </a:endParaRPr>
          </a:p>
        </p:txBody>
      </p:sp>
      <p:pic>
        <p:nvPicPr>
          <p:cNvPr id="5122" name="Picture 2" descr="http://www.tcpipguide.com/free/diagrams/dhcpform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295" y="1983345"/>
            <a:ext cx="6429375" cy="468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58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979272" y="1644570"/>
            <a:ext cx="9213448" cy="4800600"/>
          </a:xfrm>
        </p:spPr>
        <p:txBody>
          <a:bodyPr>
            <a:normAutofit fontScale="85000" lnSpcReduction="20000"/>
          </a:bodyPr>
          <a:lstStyle/>
          <a:p>
            <a:r>
              <a:rPr lang="en-US" b="1" dirty="0">
                <a:latin typeface="Arial" panose="020B0604020202020204" pitchFamily="34" charset="0"/>
                <a:cs typeface="Arial" panose="020B0604020202020204" pitchFamily="34" charset="0"/>
              </a:rPr>
              <a:t>Message Op Code (Op)</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1-byte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whether the message is a request (set to 1) or a reply (set to 2)</a:t>
            </a:r>
          </a:p>
          <a:p>
            <a:r>
              <a:rPr lang="en-US" b="1" dirty="0">
                <a:latin typeface="Arial" panose="020B0604020202020204" pitchFamily="34" charset="0"/>
                <a:cs typeface="Arial" panose="020B0604020202020204" pitchFamily="34" charset="0"/>
              </a:rPr>
              <a:t>Hardware Address Type (</a:t>
            </a:r>
            <a:r>
              <a:rPr lang="en-US" b="1" dirty="0" err="1">
                <a:latin typeface="Arial" panose="020B0604020202020204" pitchFamily="34" charset="0"/>
                <a:cs typeface="Arial" panose="020B0604020202020204" pitchFamily="34" charset="0"/>
              </a:rPr>
              <a:t>Htype</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 1-byte </a:t>
            </a:r>
            <a:r>
              <a:rPr lang="en-US" dirty="0">
                <a:latin typeface="Arial" panose="020B0604020202020204" pitchFamily="34" charset="0"/>
                <a:cs typeface="Arial" panose="020B0604020202020204" pitchFamily="34" charset="0"/>
              </a:rPr>
              <a:t>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the type of hardware being used by the DHCP client (e.g., Ethernet, Frame Relay, ATM)</a:t>
            </a:r>
          </a:p>
          <a:p>
            <a:r>
              <a:rPr lang="en-US" b="1" dirty="0">
                <a:latin typeface="Arial" panose="020B0604020202020204" pitchFamily="34" charset="0"/>
                <a:cs typeface="Arial" panose="020B0604020202020204" pitchFamily="34" charset="0"/>
              </a:rPr>
              <a:t>Hardware Address Length (</a:t>
            </a:r>
            <a:r>
              <a:rPr lang="en-US" b="1" dirty="0" err="1">
                <a:latin typeface="Arial" panose="020B0604020202020204" pitchFamily="34" charset="0"/>
                <a:cs typeface="Arial" panose="020B0604020202020204" pitchFamily="34" charset="0"/>
              </a:rPr>
              <a:t>Hlen</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1-byte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the number of </a:t>
            </a:r>
            <a:r>
              <a:rPr lang="en-US" dirty="0" smtClean="0">
                <a:latin typeface="Arial" panose="020B0604020202020204" pitchFamily="34" charset="0"/>
                <a:cs typeface="Arial" panose="020B0604020202020204" pitchFamily="34" charset="0"/>
              </a:rPr>
              <a:t>high order </a:t>
            </a:r>
            <a:r>
              <a:rPr lang="en-US" dirty="0">
                <a:latin typeface="Arial" panose="020B0604020202020204" pitchFamily="34" charset="0"/>
                <a:cs typeface="Arial" panose="020B0604020202020204" pitchFamily="34" charset="0"/>
              </a:rPr>
              <a:t>bytes within the fixed-length Client Hardware Address field that contains </a:t>
            </a:r>
            <a:r>
              <a:rPr lang="en-US" dirty="0" smtClean="0">
                <a:latin typeface="Arial" panose="020B0604020202020204" pitchFamily="34" charset="0"/>
                <a:cs typeface="Arial" panose="020B0604020202020204" pitchFamily="34" charset="0"/>
              </a:rPr>
              <a:t>the client’s </a:t>
            </a:r>
            <a:r>
              <a:rPr lang="en-US" dirty="0">
                <a:latin typeface="Arial" panose="020B0604020202020204" pitchFamily="34" charset="0"/>
                <a:cs typeface="Arial" panose="020B0604020202020204" pitchFamily="34" charset="0"/>
              </a:rPr>
              <a:t>hardware address (= 6 for Ethernet) </a:t>
            </a:r>
          </a:p>
          <a:p>
            <a:r>
              <a:rPr lang="en-US" b="1" dirty="0">
                <a:latin typeface="Arial" panose="020B0604020202020204" pitchFamily="34" charset="0"/>
                <a:cs typeface="Arial" panose="020B0604020202020204" pitchFamily="34" charset="0"/>
              </a:rPr>
              <a:t>Hops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1-byte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how many DHCP relay agents have forwarded the message. The initial value is 0. </a:t>
            </a:r>
          </a:p>
          <a:p>
            <a:pPr lvl="1"/>
            <a:r>
              <a:rPr lang="en-US" dirty="0">
                <a:latin typeface="Arial" panose="020B0604020202020204" pitchFamily="34" charset="0"/>
                <a:cs typeface="Arial" panose="020B0604020202020204" pitchFamily="34" charset="0"/>
              </a:rPr>
              <a:t>When a DHCP relay agent forwards a DHCP message on behalf of either a DHCP client or a DHCP server, it increments this field. </a:t>
            </a:r>
          </a:p>
          <a:p>
            <a:pPr lvl="1"/>
            <a:r>
              <a:rPr lang="en-US" dirty="0">
                <a:latin typeface="Arial" panose="020B0604020202020204" pitchFamily="34" charset="0"/>
                <a:cs typeface="Arial" panose="020B0604020202020204" pitchFamily="34" charset="0"/>
              </a:rPr>
              <a:t>The maximum number of hops in a DHCP infrastructure is 16. If the value is greater than 16, the receiving DHCP relay agent silently discards the message. </a:t>
            </a:r>
          </a:p>
          <a:p>
            <a:pPr lvl="1"/>
            <a:r>
              <a:rPr lang="en-US" dirty="0">
                <a:latin typeface="Arial" panose="020B0604020202020204" pitchFamily="34" charset="0"/>
                <a:cs typeface="Arial" panose="020B0604020202020204" pitchFamily="34" charset="0"/>
              </a:rPr>
              <a:t>DHCP relay agents can also discard DHCP messages if this field exceeds a configurable value (e.g., Windows Server 2008 uses a default maximum of 4 hops)</a:t>
            </a:r>
          </a:p>
          <a:p>
            <a:pPr lvl="1"/>
            <a:r>
              <a:rPr lang="en-US" dirty="0">
                <a:latin typeface="Arial" panose="020B0604020202020204" pitchFamily="34" charset="0"/>
                <a:cs typeface="Arial" panose="020B0604020202020204" pitchFamily="34" charset="0"/>
              </a:rPr>
              <a:t>Note: this field is different from the Time to Live (TTL) field in the IPv4 header</a:t>
            </a:r>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125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2025570" y="1598271"/>
            <a:ext cx="9120850" cy="5363901"/>
          </a:xfrm>
        </p:spPr>
        <p:txBody>
          <a:bodyPr anchor="t">
            <a:noAutofit/>
          </a:bodyPr>
          <a:lstStyle/>
          <a:p>
            <a:pPr algn="just"/>
            <a:r>
              <a:rPr lang="en-US" sz="1600" b="1" dirty="0">
                <a:latin typeface="Arial" panose="020B0604020202020204" pitchFamily="34" charset="0"/>
                <a:cs typeface="Arial" panose="020B0604020202020204" pitchFamily="34" charset="0"/>
              </a:rPr>
              <a:t>Transaction ID (</a:t>
            </a:r>
            <a:r>
              <a:rPr lang="en-US" sz="1600" b="1" dirty="0" err="1">
                <a:latin typeface="Arial" panose="020B0604020202020204" pitchFamily="34" charset="0"/>
                <a:cs typeface="Arial" panose="020B0604020202020204" pitchFamily="34" charset="0"/>
              </a:rPr>
              <a:t>Xid</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 4-byte field containing a random number derived by the DHCP client to group all of the DHCP messages of a given message exchange </a:t>
            </a:r>
            <a:r>
              <a:rPr lang="en-US" sz="1600" dirty="0" smtClean="0">
                <a:latin typeface="Arial" panose="020B0604020202020204" pitchFamily="34" charset="0"/>
                <a:cs typeface="Arial" panose="020B0604020202020204" pitchFamily="34" charset="0"/>
              </a:rPr>
              <a:t>together</a:t>
            </a:r>
          </a:p>
          <a:p>
            <a:pPr algn="just"/>
            <a:r>
              <a:rPr lang="en-US" sz="1600" b="1" dirty="0">
                <a:latin typeface="Arial" panose="020B0604020202020204" pitchFamily="34" charset="0"/>
                <a:cs typeface="Arial" panose="020B0604020202020204" pitchFamily="34" charset="0"/>
              </a:rPr>
              <a:t>Seconds (</a:t>
            </a:r>
            <a:r>
              <a:rPr lang="en-US" sz="1600" b="1" dirty="0" err="1">
                <a:latin typeface="Arial" panose="020B0604020202020204" pitchFamily="34" charset="0"/>
                <a:cs typeface="Arial" panose="020B0604020202020204" pitchFamily="34" charset="0"/>
              </a:rPr>
              <a:t>Secs</a:t>
            </a:r>
            <a:r>
              <a:rPr lang="en-US" sz="1600" b="1" dirty="0" smtClean="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a </a:t>
            </a:r>
            <a:r>
              <a:rPr lang="en-US" sz="1600" dirty="0">
                <a:latin typeface="Arial" panose="020B0604020202020204" pitchFamily="34" charset="0"/>
                <a:cs typeface="Arial" panose="020B0604020202020204" pitchFamily="34" charset="0"/>
              </a:rPr>
              <a:t>2-byte field set by the DHCP client to indicate the number of seconds that have elapsed since the client began the address acquisition process (may be used by a busy DHCP server to prioritize replies when multiple client requests are outstanding</a:t>
            </a:r>
            <a:r>
              <a:rPr lang="en-US" sz="1600" dirty="0" smtClean="0">
                <a:latin typeface="Arial" panose="020B0604020202020204" pitchFamily="34" charset="0"/>
                <a:cs typeface="Arial" panose="020B0604020202020204" pitchFamily="34" charset="0"/>
              </a:rPr>
              <a:t>.)</a:t>
            </a:r>
          </a:p>
          <a:p>
            <a:pPr algn="just"/>
            <a:r>
              <a:rPr lang="en-US" sz="1600" b="1" dirty="0">
                <a:latin typeface="Arial" panose="020B0604020202020204" pitchFamily="34" charset="0"/>
                <a:cs typeface="Arial" panose="020B0604020202020204" pitchFamily="34" charset="0"/>
              </a:rPr>
              <a:t>Flags</a:t>
            </a:r>
            <a:r>
              <a:rPr lang="en-US" sz="1600" dirty="0">
                <a:latin typeface="Arial" panose="020B0604020202020204" pitchFamily="34" charset="0"/>
                <a:cs typeface="Arial" panose="020B0604020202020204" pitchFamily="34" charset="0"/>
              </a:rPr>
              <a:t>: a 2-byte field </a:t>
            </a:r>
            <a:r>
              <a:rPr lang="en-US" sz="1600" dirty="0" smtClean="0">
                <a:latin typeface="Arial" panose="020B0604020202020204" pitchFamily="34" charset="0"/>
                <a:cs typeface="Arial" panose="020B0604020202020204" pitchFamily="34" charset="0"/>
              </a:rPr>
              <a:t>indicating </a:t>
            </a:r>
            <a:r>
              <a:rPr lang="en-US" sz="1600" dirty="0">
                <a:latin typeface="Arial" panose="020B0604020202020204" pitchFamily="34" charset="0"/>
                <a:cs typeface="Arial" panose="020B0604020202020204" pitchFamily="34" charset="0"/>
              </a:rPr>
              <a:t>flags </a:t>
            </a:r>
            <a:r>
              <a:rPr lang="en-US" sz="1600" dirty="0" smtClean="0">
                <a:latin typeface="Arial" panose="020B0604020202020204" pitchFamily="34" charset="0"/>
                <a:cs typeface="Arial" panose="020B0604020202020204" pitchFamily="34" charset="0"/>
              </a:rPr>
              <a:t>set </a:t>
            </a:r>
            <a:r>
              <a:rPr lang="en-US" sz="1600" dirty="0">
                <a:latin typeface="Arial" panose="020B0604020202020204" pitchFamily="34" charset="0"/>
                <a:cs typeface="Arial" panose="020B0604020202020204" pitchFamily="34" charset="0"/>
              </a:rPr>
              <a:t>by the DHCP client. </a:t>
            </a:r>
            <a:r>
              <a:rPr lang="en-US" sz="1600" dirty="0" smtClean="0">
                <a:latin typeface="Arial" panose="020B0604020202020204" pitchFamily="34" charset="0"/>
                <a:cs typeface="Arial" panose="020B0604020202020204" pitchFamily="34" charset="0"/>
              </a:rPr>
              <a:t> RFC </a:t>
            </a:r>
            <a:r>
              <a:rPr lang="en-US" sz="1600" dirty="0">
                <a:latin typeface="Arial" panose="020B0604020202020204" pitchFamily="34" charset="0"/>
                <a:cs typeface="Arial" panose="020B0604020202020204" pitchFamily="34" charset="0"/>
              </a:rPr>
              <a:t>2131 defines the leftmost bit as the Broadcast </a:t>
            </a:r>
            <a:r>
              <a:rPr lang="en-US" sz="1600" dirty="0" smtClean="0">
                <a:latin typeface="Arial" panose="020B0604020202020204" pitchFamily="34" charset="0"/>
                <a:cs typeface="Arial" panose="020B0604020202020204" pitchFamily="34" charset="0"/>
              </a:rPr>
              <a:t>flag (set </a:t>
            </a:r>
            <a:r>
              <a:rPr lang="en-US" sz="1600" dirty="0">
                <a:latin typeface="Arial" panose="020B0604020202020204" pitchFamily="34" charset="0"/>
                <a:cs typeface="Arial" panose="020B0604020202020204" pitchFamily="34" charset="0"/>
              </a:rPr>
              <a:t>to </a:t>
            </a:r>
            <a:r>
              <a:rPr lang="en-US" sz="1600" dirty="0" smtClean="0">
                <a:latin typeface="Arial" panose="020B0604020202020204" pitchFamily="34" charset="0"/>
                <a:cs typeface="Arial" panose="020B0604020202020204" pitchFamily="34" charset="0"/>
              </a:rPr>
              <a:t>1 to indicate client </a:t>
            </a:r>
            <a:r>
              <a:rPr lang="en-US" sz="1600" dirty="0">
                <a:latin typeface="Arial" panose="020B0604020202020204" pitchFamily="34" charset="0"/>
                <a:cs typeface="Arial" panose="020B0604020202020204" pitchFamily="34" charset="0"/>
              </a:rPr>
              <a:t>cannot receive unicast IP </a:t>
            </a:r>
            <a:r>
              <a:rPr lang="en-US" sz="1600" dirty="0" smtClean="0">
                <a:latin typeface="Arial" panose="020B0604020202020204" pitchFamily="34" charset="0"/>
                <a:cs typeface="Arial" panose="020B0604020202020204" pitchFamily="34" charset="0"/>
              </a:rPr>
              <a:t>datagrams) </a:t>
            </a:r>
            <a:endParaRPr lang="en-US" sz="1600" dirty="0">
              <a:latin typeface="Arial" panose="020B0604020202020204" pitchFamily="34" charset="0"/>
              <a:cs typeface="Arial" panose="020B0604020202020204" pitchFamily="34" charset="0"/>
            </a:endParaRPr>
          </a:p>
          <a:p>
            <a:pPr lvl="1" algn="just"/>
            <a:r>
              <a:rPr lang="en-US" sz="1600" dirty="0" smtClean="0">
                <a:latin typeface="Arial" panose="020B0604020202020204" pitchFamily="34" charset="0"/>
                <a:cs typeface="Arial" panose="020B0604020202020204" pitchFamily="34" charset="0"/>
              </a:rPr>
              <a:t>Some </a:t>
            </a:r>
            <a:r>
              <a:rPr lang="en-US" sz="1600" dirty="0">
                <a:latin typeface="Arial" panose="020B0604020202020204" pitchFamily="34" charset="0"/>
                <a:cs typeface="Arial" panose="020B0604020202020204" pitchFamily="34" charset="0"/>
              </a:rPr>
              <a:t>clients cannot accept IP unicast datagrams before the TCP/IP software is configured (packets delivered to the client's hardware address is not forwarded to IP layer)</a:t>
            </a:r>
          </a:p>
          <a:p>
            <a:pPr lvl="1" algn="just"/>
            <a:r>
              <a:rPr lang="en-US" sz="1600" dirty="0">
                <a:latin typeface="Arial" panose="020B0604020202020204" pitchFamily="34" charset="0"/>
                <a:cs typeface="Arial" panose="020B0604020202020204" pitchFamily="34" charset="0"/>
              </a:rPr>
              <a:t>Windows Server 2008 and Windows Vista: DHCP client set the Broadcast flag to 1 (responses must be broadcast). </a:t>
            </a:r>
          </a:p>
          <a:p>
            <a:pPr lvl="1" algn="just"/>
            <a:r>
              <a:rPr lang="en-US" sz="1600" dirty="0">
                <a:latin typeface="Arial" panose="020B0604020202020204" pitchFamily="34" charset="0"/>
                <a:cs typeface="Arial" panose="020B0604020202020204" pitchFamily="34" charset="0"/>
              </a:rPr>
              <a:t>Windows Server 2003 and XP: DHCP client sets Broadcast flag to 0 (allows unicast </a:t>
            </a:r>
            <a:r>
              <a:rPr lang="en-US" sz="1600" dirty="0" smtClean="0">
                <a:latin typeface="Arial" panose="020B0604020202020204" pitchFamily="34" charset="0"/>
                <a:cs typeface="Arial" panose="020B0604020202020204" pitchFamily="34" charset="0"/>
              </a:rPr>
              <a:t>responses)</a:t>
            </a:r>
          </a:p>
          <a:p>
            <a:pPr lvl="1" algn="just"/>
            <a:r>
              <a:rPr lang="en-US" sz="1600" dirty="0">
                <a:latin typeface="Arial" panose="020B0604020202020204" pitchFamily="34" charset="0"/>
                <a:cs typeface="Arial" panose="020B0604020202020204" pitchFamily="34" charset="0"/>
              </a:rPr>
              <a:t>By default, Windows DHCP servers ignore the </a:t>
            </a:r>
            <a:r>
              <a:rPr lang="en-US" sz="1600" dirty="0" smtClean="0">
                <a:latin typeface="Arial" panose="020B0604020202020204" pitchFamily="34" charset="0"/>
                <a:cs typeface="Arial" panose="020B0604020202020204" pitchFamily="34" charset="0"/>
              </a:rPr>
              <a:t>Broadcast </a:t>
            </a:r>
            <a:r>
              <a:rPr lang="en-US" sz="1600" dirty="0">
                <a:latin typeface="Arial" panose="020B0604020202020204" pitchFamily="34" charset="0"/>
                <a:cs typeface="Arial" panose="020B0604020202020204" pitchFamily="34" charset="0"/>
              </a:rPr>
              <a:t>bit on the client requests (DHCP responses are sent as IP broadcasts to the limited broadcast address 255.255.255.255). To configure the DHCP Server to process the Broadcast flag, create and set the </a:t>
            </a:r>
            <a:r>
              <a:rPr lang="en-US" sz="1600" dirty="0" err="1">
                <a:latin typeface="Arial" panose="020B0604020202020204" pitchFamily="34" charset="0"/>
                <a:cs typeface="Arial" panose="020B0604020202020204" pitchFamily="34" charset="0"/>
              </a:rPr>
              <a:t>IgnoreBroadcastFlag</a:t>
            </a:r>
            <a:r>
              <a:rPr lang="en-US" sz="1600" dirty="0">
                <a:latin typeface="Arial" panose="020B0604020202020204" pitchFamily="34" charset="0"/>
                <a:cs typeface="Arial" panose="020B0604020202020204" pitchFamily="34" charset="0"/>
              </a:rPr>
              <a:t> registry value to 0</a:t>
            </a:r>
            <a:endParaRPr lang="en-US" sz="1600" dirty="0" smtClean="0">
              <a:latin typeface="Arial" panose="020B0604020202020204" pitchFamily="34" charset="0"/>
              <a:cs typeface="Arial" panose="020B0604020202020204" pitchFamily="34" charset="0"/>
            </a:endParaRPr>
          </a:p>
          <a:p>
            <a:pPr algn="just"/>
            <a:endParaRPr lang="en-US" sz="1700" dirty="0"/>
          </a:p>
        </p:txBody>
      </p:sp>
    </p:spTree>
    <p:extLst>
      <p:ext uri="{BB962C8B-B14F-4D97-AF65-F5344CB8AC3E}">
        <p14:creationId xmlns:p14="http://schemas.microsoft.com/office/powerpoint/2010/main" val="3961477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956122" y="1597306"/>
            <a:ext cx="9225022" cy="4861366"/>
          </a:xfrm>
        </p:spPr>
        <p:txBody>
          <a:bodyPr anchor="t">
            <a:normAutofit fontScale="92500" lnSpcReduction="20000"/>
          </a:bodyPr>
          <a:lstStyle/>
          <a:p>
            <a:pPr algn="just"/>
            <a:r>
              <a:rPr lang="en-US" b="1" dirty="0">
                <a:latin typeface="Arial" panose="020B0604020202020204" pitchFamily="34" charset="0"/>
                <a:cs typeface="Arial" panose="020B0604020202020204" pitchFamily="34" charset="0"/>
              </a:rPr>
              <a:t>Client IP Address (</a:t>
            </a:r>
            <a:r>
              <a:rPr lang="en-US" b="1" dirty="0" err="1">
                <a:latin typeface="Arial" panose="020B0604020202020204" pitchFamily="34" charset="0"/>
                <a:cs typeface="Arial" panose="020B0604020202020204" pitchFamily="34" charset="0"/>
              </a:rPr>
              <a:t>Ciaddr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 4-byte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a DHCP client’s IP address, </a:t>
            </a:r>
            <a:endParaRPr lang="en-US" dirty="0" smtClean="0">
              <a:latin typeface="Arial" panose="020B0604020202020204" pitchFamily="34" charset="0"/>
              <a:cs typeface="Arial" panose="020B0604020202020204" pitchFamily="34" charset="0"/>
            </a:endParaRPr>
          </a:p>
          <a:p>
            <a:pPr lvl="1" algn="just"/>
            <a:r>
              <a:rPr lang="en-US" dirty="0" smtClean="0">
                <a:latin typeface="Arial" panose="020B0604020202020204" pitchFamily="34" charset="0"/>
                <a:cs typeface="Arial" panose="020B0604020202020204" pitchFamily="34" charset="0"/>
              </a:rPr>
              <a:t>set </a:t>
            </a:r>
            <a:r>
              <a:rPr lang="en-US" dirty="0">
                <a:latin typeface="Arial" panose="020B0604020202020204" pitchFamily="34" charset="0"/>
                <a:cs typeface="Arial" panose="020B0604020202020204" pitchFamily="34" charset="0"/>
              </a:rPr>
              <a:t>by the DHCP client </a:t>
            </a:r>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it has been successfully configured with the IP address (Bound, Renewing, and Rebinding states) and can respond to ARP requests to defend the use of the address</a:t>
            </a:r>
            <a:r>
              <a:rPr lang="en-US" dirty="0" smtClean="0">
                <a:latin typeface="Arial" panose="020B0604020202020204" pitchFamily="34" charset="0"/>
                <a:cs typeface="Arial" panose="020B0604020202020204" pitchFamily="34" charset="0"/>
              </a:rPr>
              <a:t>.</a:t>
            </a:r>
          </a:p>
          <a:p>
            <a:pPr lvl="1" algn="just"/>
            <a:r>
              <a:rPr lang="en-US" dirty="0">
                <a:latin typeface="Arial" panose="020B0604020202020204" pitchFamily="34" charset="0"/>
                <a:cs typeface="Arial" panose="020B0604020202020204" pitchFamily="34" charset="0"/>
              </a:rPr>
              <a:t>client does not use this field to request a particular IP address in a lease; it uses the Requested IP Address option</a:t>
            </a:r>
            <a:endParaRPr lang="en-US" dirty="0" smtClean="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Your IP Address (</a:t>
            </a:r>
            <a:r>
              <a:rPr lang="en-US" b="1" dirty="0" err="1">
                <a:latin typeface="Arial" panose="020B0604020202020204" pitchFamily="34" charset="0"/>
                <a:cs typeface="Arial" panose="020B0604020202020204" pitchFamily="34" charset="0"/>
              </a:rPr>
              <a:t>Yiaddr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 4-byte field </a:t>
            </a:r>
            <a:r>
              <a:rPr lang="en-US" dirty="0" smtClean="0">
                <a:latin typeface="Arial" panose="020B0604020202020204" pitchFamily="34" charset="0"/>
                <a:cs typeface="Arial" panose="020B0604020202020204" pitchFamily="34" charset="0"/>
              </a:rPr>
              <a:t>indicating </a:t>
            </a:r>
            <a:r>
              <a:rPr lang="en-US" dirty="0">
                <a:latin typeface="Arial" panose="020B0604020202020204" pitchFamily="34" charset="0"/>
                <a:cs typeface="Arial" panose="020B0604020202020204" pitchFamily="34" charset="0"/>
              </a:rPr>
              <a:t>the IP address being allocated to the DHCP client by the DHCP </a:t>
            </a:r>
            <a:r>
              <a:rPr lang="en-US" dirty="0" smtClean="0">
                <a:latin typeface="Arial" panose="020B0604020202020204" pitchFamily="34" charset="0"/>
                <a:cs typeface="Arial" panose="020B0604020202020204" pitchFamily="34" charset="0"/>
              </a:rPr>
              <a:t>server</a:t>
            </a:r>
          </a:p>
          <a:p>
            <a:pPr algn="just"/>
            <a:r>
              <a:rPr lang="en-US" b="1" dirty="0">
                <a:latin typeface="Arial" panose="020B0604020202020204" pitchFamily="34" charset="0"/>
                <a:cs typeface="Arial" panose="020B0604020202020204" pitchFamily="34" charset="0"/>
              </a:rPr>
              <a:t>Server IP Address (</a:t>
            </a:r>
            <a:r>
              <a:rPr lang="en-US" b="1" dirty="0" err="1">
                <a:latin typeface="Arial" panose="020B0604020202020204" pitchFamily="34" charset="0"/>
                <a:cs typeface="Arial" panose="020B0604020202020204" pitchFamily="34" charset="0"/>
              </a:rPr>
              <a:t>Siaddr</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4-byte field indicating the IP address of the server that the client should use for the next step in the bootstrap </a:t>
            </a:r>
            <a:r>
              <a:rPr lang="en-US" dirty="0" smtClean="0">
                <a:latin typeface="Arial" panose="020B0604020202020204" pitchFamily="34" charset="0"/>
                <a:cs typeface="Arial" panose="020B0604020202020204" pitchFamily="34" charset="0"/>
              </a:rPr>
              <a:t>process (which </a:t>
            </a:r>
            <a:r>
              <a:rPr lang="en-US" dirty="0">
                <a:latin typeface="Arial" panose="020B0604020202020204" pitchFamily="34" charset="0"/>
                <a:cs typeface="Arial" panose="020B0604020202020204" pitchFamily="34" charset="0"/>
              </a:rPr>
              <a:t>may or may not be the server sending this </a:t>
            </a:r>
            <a:r>
              <a:rPr lang="en-US" dirty="0" smtClean="0">
                <a:latin typeface="Arial" panose="020B0604020202020204" pitchFamily="34" charset="0"/>
                <a:cs typeface="Arial" panose="020B0604020202020204" pitchFamily="34" charset="0"/>
              </a:rPr>
              <a:t>reply), returned </a:t>
            </a:r>
            <a:r>
              <a:rPr lang="en-US" dirty="0">
                <a:latin typeface="Arial" panose="020B0604020202020204" pitchFamily="34" charset="0"/>
                <a:cs typeface="Arial" panose="020B0604020202020204" pitchFamily="34" charset="0"/>
              </a:rPr>
              <a:t>in DHCPOFFER, DHCPACK by </a:t>
            </a:r>
            <a:r>
              <a:rPr lang="en-US" dirty="0" smtClean="0">
                <a:latin typeface="Arial" panose="020B0604020202020204" pitchFamily="34" charset="0"/>
                <a:cs typeface="Arial" panose="020B0604020202020204" pitchFamily="34" charset="0"/>
              </a:rPr>
              <a:t>server</a:t>
            </a:r>
          </a:p>
          <a:p>
            <a:pPr lvl="1" algn="just"/>
            <a:r>
              <a:rPr lang="en-US" dirty="0">
                <a:latin typeface="Arial" panose="020B0604020202020204" pitchFamily="34" charset="0"/>
                <a:cs typeface="Arial" panose="020B0604020202020204" pitchFamily="34" charset="0"/>
              </a:rPr>
              <a:t>The sending server always includes its own IP address in the Server Identifier </a:t>
            </a:r>
            <a:r>
              <a:rPr lang="en-US" dirty="0" smtClean="0">
                <a:latin typeface="Arial" panose="020B0604020202020204" pitchFamily="34" charset="0"/>
                <a:cs typeface="Arial" panose="020B0604020202020204" pitchFamily="34" charset="0"/>
              </a:rPr>
              <a:t>option</a:t>
            </a:r>
          </a:p>
        </p:txBody>
      </p:sp>
      <p:sp>
        <p:nvSpPr>
          <p:cNvPr id="5"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625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2002419" y="1585732"/>
            <a:ext cx="9155575" cy="4570070"/>
          </a:xfrm>
        </p:spPr>
        <p:txBody>
          <a:bodyPr>
            <a:normAutofit/>
          </a:bodyPr>
          <a:lstStyle/>
          <a:p>
            <a:r>
              <a:rPr lang="en-US" sz="2000" b="1" dirty="0">
                <a:latin typeface="Arial" panose="020B0604020202020204" pitchFamily="34" charset="0"/>
                <a:cs typeface="Arial" panose="020B0604020202020204" pitchFamily="34" charset="0"/>
              </a:rPr>
              <a:t>Client Hardware Address (</a:t>
            </a:r>
            <a:r>
              <a:rPr lang="en-US" sz="2000" b="1" dirty="0" err="1">
                <a:latin typeface="Arial" panose="020B0604020202020204" pitchFamily="34" charset="0"/>
                <a:cs typeface="Arial" panose="020B0604020202020204" pitchFamily="34" charset="0"/>
              </a:rPr>
              <a:t>Chaddr</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 16-byte field indicating the hardware address of the DHCP </a:t>
            </a:r>
            <a:r>
              <a:rPr lang="en-US" sz="2000" dirty="0" smtClean="0">
                <a:latin typeface="Arial" panose="020B0604020202020204" pitchFamily="34" charset="0"/>
                <a:cs typeface="Arial" panose="020B0604020202020204" pitchFamily="34" charset="0"/>
              </a:rPr>
              <a:t>client</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(contains </a:t>
            </a:r>
            <a:r>
              <a:rPr lang="en-US" sz="2000" dirty="0">
                <a:latin typeface="Arial" panose="020B0604020202020204" pitchFamily="34" charset="0"/>
                <a:cs typeface="Arial" panose="020B0604020202020204" pitchFamily="34" charset="0"/>
              </a:rPr>
              <a:t>the 6-byte </a:t>
            </a:r>
            <a:r>
              <a:rPr lang="en-US" sz="2000" dirty="0" smtClean="0">
                <a:latin typeface="Arial" panose="020B0604020202020204" pitchFamily="34" charset="0"/>
                <a:cs typeface="Arial" panose="020B0604020202020204" pitchFamily="34" charset="0"/>
              </a:rPr>
              <a:t>MAC address for Ethernet)</a:t>
            </a:r>
          </a:p>
          <a:p>
            <a:r>
              <a:rPr lang="en-US" sz="2000" b="1" dirty="0">
                <a:latin typeface="Arial" panose="020B0604020202020204" pitchFamily="34" charset="0"/>
                <a:cs typeface="Arial" panose="020B0604020202020204" pitchFamily="34" charset="0"/>
              </a:rPr>
              <a:t>Server Host Name (</a:t>
            </a:r>
            <a:r>
              <a:rPr lang="en-US" sz="2000" b="1" dirty="0" err="1">
                <a:latin typeface="Arial" panose="020B0604020202020204" pitchFamily="34" charset="0"/>
                <a:cs typeface="Arial" panose="020B0604020202020204" pitchFamily="34" charset="0"/>
              </a:rPr>
              <a:t>Sname</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 64-byte field indicating a name for the DHCP server (DHCP Server in Windows Server 2008 does not use this field</a:t>
            </a:r>
            <a:r>
              <a:rPr lang="en-US" sz="2000" dirty="0" smtClean="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Boot File Name (File)</a:t>
            </a:r>
            <a:r>
              <a:rPr lang="en-US" sz="2000" dirty="0">
                <a:latin typeface="Arial" panose="020B0604020202020204" pitchFamily="34" charset="0"/>
                <a:cs typeface="Arial" panose="020B0604020202020204" pitchFamily="34" charset="0"/>
              </a:rPr>
              <a:t>: a 128-byte field indicating the name of the file containing a boot image for a BOOTP client. </a:t>
            </a:r>
          </a:p>
          <a:p>
            <a:pPr lvl="1"/>
            <a:r>
              <a:rPr lang="en-US" dirty="0">
                <a:latin typeface="Arial" panose="020B0604020202020204" pitchFamily="34" charset="0"/>
                <a:cs typeface="Arial" panose="020B0604020202020204" pitchFamily="34" charset="0"/>
              </a:rPr>
              <a:t>BOOTP was developed before DHCP to allow a diskless host computer to obtain an IP address configuration, the name of a boot file, and the location of a Trivial File Transfer Protocol (TFTP) server from which the computer loads the boot file. </a:t>
            </a:r>
          </a:p>
          <a:p>
            <a:pPr lvl="1"/>
            <a:r>
              <a:rPr lang="en-US" dirty="0">
                <a:latin typeface="Arial" panose="020B0604020202020204" pitchFamily="34" charset="0"/>
                <a:cs typeface="Arial" panose="020B0604020202020204" pitchFamily="34" charset="0"/>
              </a:rPr>
              <a:t>DHCP message </a:t>
            </a:r>
            <a:r>
              <a:rPr lang="en-US" dirty="0" smtClean="0">
                <a:latin typeface="Arial" panose="020B0604020202020204" pitchFamily="34" charset="0"/>
                <a:cs typeface="Arial" panose="020B0604020202020204" pitchFamily="34" charset="0"/>
              </a:rPr>
              <a:t>exchanges </a:t>
            </a:r>
            <a:r>
              <a:rPr lang="en-US" dirty="0">
                <a:latin typeface="Arial" panose="020B0604020202020204" pitchFamily="34" charset="0"/>
                <a:cs typeface="Arial" panose="020B0604020202020204" pitchFamily="34" charset="0"/>
              </a:rPr>
              <a:t>do not use this field</a:t>
            </a:r>
            <a:r>
              <a:rPr lang="en-US" dirty="0" smtClean="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Options</a:t>
            </a:r>
            <a:r>
              <a:rPr lang="en-US" sz="2000" dirty="0">
                <a:latin typeface="Arial" panose="020B0604020202020204" pitchFamily="34" charset="0"/>
                <a:cs typeface="Arial" panose="020B0604020202020204" pitchFamily="34" charset="0"/>
              </a:rPr>
              <a:t>: a variable-length set of fields containing DHCP options.</a:t>
            </a:r>
          </a:p>
        </p:txBody>
      </p:sp>
    </p:spTree>
    <p:extLst>
      <p:ext uri="{BB962C8B-B14F-4D97-AF65-F5344CB8AC3E}">
        <p14:creationId xmlns:p14="http://schemas.microsoft.com/office/powerpoint/2010/main" val="1873407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6131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364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223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Agenda</a:t>
            </a:r>
            <a:endParaRPr lang="en-US" b="1">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2434107" y="2667002"/>
            <a:ext cx="9068916" cy="3124201"/>
          </a:xfrm>
        </p:spPr>
        <p:txBody>
          <a:bodyPr>
            <a:normAutofit/>
          </a:bodyPr>
          <a:lstStyle/>
          <a:p>
            <a:pPr marL="596643" indent="-514347">
              <a:buClrTx/>
              <a:buFont typeface="+mj-lt"/>
              <a:buAutoNum type="romanUcPeriod"/>
            </a:pPr>
            <a:r>
              <a:rPr lang="en-US" smtClean="0">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Introduction</a:t>
            </a:r>
            <a:endParaRPr lang="en-US" dirty="0" smtClean="0">
              <a:latin typeface="Arial" panose="020B0604020202020204" pitchFamily="34" charset="0"/>
              <a:cs typeface="Arial" panose="020B0604020202020204" pitchFamily="34" charset="0"/>
            </a:endParaRPr>
          </a:p>
          <a:p>
            <a:pPr marL="596643" indent="-514347">
              <a:buClrTx/>
              <a:buFont typeface="+mj-lt"/>
              <a:buAutoNum type="romanUcPeriod"/>
            </a:pPr>
            <a:r>
              <a:rPr lang="en-US" dirty="0" smtClean="0">
                <a:latin typeface="Arial" panose="020B0604020202020204" pitchFamily="34" charset="0"/>
                <a:cs typeface="Arial" panose="020B0604020202020204" pitchFamily="34" charset="0"/>
              </a:rPr>
              <a:t>How </a:t>
            </a:r>
            <a:r>
              <a:rPr lang="en-US" smtClean="0">
                <a:latin typeface="Arial" panose="020B0604020202020204" pitchFamily="34" charset="0"/>
                <a:cs typeface="Arial" panose="020B0604020202020204" pitchFamily="34" charset="0"/>
              </a:rPr>
              <a:t>DHCP </a:t>
            </a:r>
            <a:r>
              <a:rPr lang="en-US" smtClean="0">
                <a:latin typeface="Arial" panose="020B0604020202020204" pitchFamily="34" charset="0"/>
                <a:cs typeface="Arial" panose="020B0604020202020204" pitchFamily="34" charset="0"/>
              </a:rPr>
              <a:t>Works</a:t>
            </a:r>
          </a:p>
          <a:p>
            <a:pPr marL="596643" indent="-514347">
              <a:buClrTx/>
              <a:buFont typeface="+mj-lt"/>
              <a:buAutoNum type="romanUcPeriod"/>
            </a:pPr>
            <a:r>
              <a:rPr lang="en-US" altLang="en-US">
                <a:latin typeface="Arial" panose="020B0604020202020204" pitchFamily="34" charset="0"/>
                <a:cs typeface="Arial" panose="020B0604020202020204" pitchFamily="34" charset="0"/>
              </a:rPr>
              <a:t>Initial Message </a:t>
            </a:r>
            <a:r>
              <a:rPr lang="en-US" altLang="en-US">
                <a:latin typeface="Arial" panose="020B0604020202020204" pitchFamily="34" charset="0"/>
                <a:cs typeface="Arial" panose="020B0604020202020204" pitchFamily="34" charset="0"/>
              </a:rPr>
              <a:t>Flow</a:t>
            </a:r>
            <a:endParaRPr lang="en-US" dirty="0">
              <a:latin typeface="Arial" panose="020B0604020202020204" pitchFamily="34" charset="0"/>
              <a:cs typeface="Arial" panose="020B0604020202020204" pitchFamily="34" charset="0"/>
            </a:endParaRPr>
          </a:p>
          <a:p>
            <a:pPr marL="596643" indent="-514347">
              <a:buClrTx/>
              <a:buFont typeface="+mj-lt"/>
              <a:buAutoNum type="romanUcPeriod"/>
            </a:pPr>
            <a:r>
              <a:rPr lang="en-US" dirty="0" smtClean="0">
                <a:latin typeface="Arial" panose="020B0604020202020204" pitchFamily="34" charset="0"/>
                <a:cs typeface="Arial" panose="020B0604020202020204" pitchFamily="34" charset="0"/>
              </a:rPr>
              <a:t>DHCP Options</a:t>
            </a:r>
          </a:p>
          <a:p>
            <a:pPr marL="596643" indent="-514347">
              <a:buClrTx/>
              <a:buFont typeface="+mj-lt"/>
              <a:buAutoNum type="romanUcPeriod"/>
            </a:pPr>
            <a:r>
              <a:rPr lang="en-US" dirty="0" smtClean="0">
                <a:latin typeface="Arial" panose="020B0604020202020204" pitchFamily="34" charset="0"/>
                <a:cs typeface="Arial" panose="020B0604020202020204" pitchFamily="34" charset="0"/>
              </a:rPr>
              <a:t>DHCP Server Overview</a:t>
            </a:r>
          </a:p>
          <a:p>
            <a:pPr marL="596643" indent="-514347">
              <a:buClrTx/>
              <a:buFont typeface="+mj-lt"/>
              <a:buAutoNum type="romanUcPeriod"/>
            </a:pPr>
            <a:r>
              <a:rPr lang="en-US" err="1" smtClean="0">
                <a:latin typeface="Arial" panose="020B0604020202020204" pitchFamily="34" charset="0"/>
                <a:cs typeface="Arial" panose="020B0604020202020204" pitchFamily="34" charset="0"/>
              </a:rPr>
              <a:t>Ipconfig</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Tool</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964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
        <p:nvSpPr>
          <p:cNvPr id="6" name="Rectangle 5"/>
          <p:cNvSpPr/>
          <p:nvPr/>
        </p:nvSpPr>
        <p:spPr>
          <a:xfrm>
            <a:off x="2017691" y="1540743"/>
            <a:ext cx="9122534" cy="3785652"/>
          </a:xfrm>
          <a:prstGeom prst="rect">
            <a:avLst/>
          </a:prstGeom>
        </p:spPr>
        <p:txBody>
          <a:bodyPr wrap="square">
            <a:spAutoFit/>
          </a:bodyPr>
          <a:lstStyle/>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The </a:t>
            </a:r>
            <a:r>
              <a:rPr lang="en-US" sz="2000">
                <a:latin typeface="Arial" panose="020B0604020202020204" pitchFamily="34" charset="0"/>
                <a:cs typeface="Arial" panose="020B0604020202020204" pitchFamily="34" charset="0"/>
              </a:rPr>
              <a:t>Dynamic Host Configuration Protocol (DHCP) is based on the Bootstrap Protocol (BOOTP</a:t>
            </a:r>
            <a:r>
              <a:rPr lang="en-US" sz="2000">
                <a:latin typeface="Arial" panose="020B0604020202020204" pitchFamily="34" charset="0"/>
                <a:cs typeface="Arial" panose="020B0604020202020204" pitchFamily="34" charset="0"/>
              </a:rPr>
              <a:t>) and was built from 1993. </a:t>
            </a:r>
            <a:r>
              <a:rPr lang="en-US" sz="2000">
                <a:latin typeface="Arial" panose="020B0604020202020204" pitchFamily="34" charset="0"/>
                <a:cs typeface="Arial" panose="020B0604020202020204" pitchFamily="34" charset="0"/>
              </a:rPr>
              <a:t>which provides the framework for passing configuration information to hosts on a TCP/IP </a:t>
            </a:r>
            <a:r>
              <a:rPr lang="en-US" sz="2000">
                <a:latin typeface="Arial" panose="020B0604020202020204" pitchFamily="34" charset="0"/>
                <a:cs typeface="Arial" panose="020B0604020202020204" pitchFamily="34" charset="0"/>
              </a:rPr>
              <a:t>network.</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DHCP adds the capability to automatically allocate reusable network addresses and configuration options to Internet </a:t>
            </a:r>
            <a:r>
              <a:rPr lang="en-US" sz="2000">
                <a:latin typeface="Arial" panose="020B0604020202020204" pitchFamily="34" charset="0"/>
                <a:cs typeface="Arial" panose="020B0604020202020204" pitchFamily="34" charset="0"/>
              </a:rPr>
              <a:t>hosts</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DHCP consists of two </a:t>
            </a:r>
            <a:r>
              <a:rPr lang="en-US" sz="2000">
                <a:latin typeface="Arial" panose="020B0604020202020204" pitchFamily="34" charset="0"/>
                <a:cs typeface="Arial" panose="020B0604020202020204" pitchFamily="34" charset="0"/>
              </a:rPr>
              <a:t>components: </a:t>
            </a:r>
          </a:p>
          <a:p>
            <a:pPr marL="914395" indent="-450848" algn="just">
              <a:buFont typeface="Wingdings" panose="05000000000000000000" pitchFamily="2" charset="2"/>
              <a:buChar char="§"/>
            </a:pPr>
            <a:r>
              <a:rPr lang="en-US" sz="2000">
                <a:latin typeface="Arial" panose="020B0604020202020204" pitchFamily="34" charset="0"/>
                <a:cs typeface="Arial" panose="020B0604020202020204" pitchFamily="34" charset="0"/>
              </a:rPr>
              <a:t>a </a:t>
            </a:r>
            <a:r>
              <a:rPr lang="en-US" sz="2000">
                <a:latin typeface="Arial" panose="020B0604020202020204" pitchFamily="34" charset="0"/>
                <a:cs typeface="Arial" panose="020B0604020202020204" pitchFamily="34" charset="0"/>
              </a:rPr>
              <a:t>protocol for delivering host-specific configuration parameters from </a:t>
            </a:r>
            <a:r>
              <a:rPr lang="en-US" sz="2000">
                <a:latin typeface="Arial" panose="020B0604020202020204" pitchFamily="34" charset="0"/>
                <a:cs typeface="Arial" panose="020B0604020202020204" pitchFamily="34" charset="0"/>
              </a:rPr>
              <a:t>a DHCP </a:t>
            </a:r>
            <a:r>
              <a:rPr lang="en-US" sz="2000">
                <a:latin typeface="Arial" panose="020B0604020202020204" pitchFamily="34" charset="0"/>
                <a:cs typeface="Arial" panose="020B0604020202020204" pitchFamily="34" charset="0"/>
              </a:rPr>
              <a:t>server to a host </a:t>
            </a:r>
            <a:endParaRPr lang="en-US" sz="2000">
              <a:latin typeface="Arial" panose="020B0604020202020204" pitchFamily="34" charset="0"/>
              <a:cs typeface="Arial" panose="020B0604020202020204" pitchFamily="34" charset="0"/>
            </a:endParaRPr>
          </a:p>
          <a:p>
            <a:pPr marL="463548" algn="just">
              <a:buFont typeface="Wingdings" panose="05000000000000000000" pitchFamily="2" charset="2"/>
              <a:buChar char="§"/>
            </a:pPr>
            <a:r>
              <a:rPr lang="en-US"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a mechanism for allocating network addresses to hosts</a:t>
            </a:r>
            <a:r>
              <a:rPr lang="en-US" sz="2000">
                <a:latin typeface="Arial" panose="020B0604020202020204" pitchFamily="34" charset="0"/>
                <a:cs typeface="Arial" panose="020B0604020202020204" pitchFamily="34" charset="0"/>
              </a:rPr>
              <a:t>.</a:t>
            </a:r>
          </a:p>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DHCP is built on a client/server model, where designated DHCP server hosts allocate network addresses and deliver configuration parameters to dynamically configured hosts.</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651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6074" y="1637024"/>
            <a:ext cx="9156879" cy="4985980"/>
          </a:xfrm>
          <a:prstGeom prst="rect">
            <a:avLst/>
          </a:prstGeom>
        </p:spPr>
        <p:txBody>
          <a:bodyPr wrap="square">
            <a:spAutoFit/>
          </a:bodyPr>
          <a:lstStyle/>
          <a:p>
            <a:pPr marL="285748" indent="-285748" algn="just">
              <a:buFont typeface="Wingdings" panose="05000000000000000000" pitchFamily="2" charset="2"/>
              <a:buChar char="Ø"/>
            </a:pPr>
            <a:r>
              <a:rPr lang="en-US" sz="2000">
                <a:latin typeface="Arial" panose="020B0604020202020204" pitchFamily="34" charset="0"/>
                <a:cs typeface="Arial" panose="020B0604020202020204" pitchFamily="34" charset="0"/>
              </a:rPr>
              <a:t>A DHCP infrastructure consists of the following elements: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servers</a:t>
            </a:r>
            <a:r>
              <a:rPr lang="en-US" sz="2000">
                <a:latin typeface="Arial" panose="020B0604020202020204" pitchFamily="34" charset="0"/>
                <a:cs typeface="Arial" panose="020B0604020202020204" pitchFamily="34" charset="0"/>
              </a:rPr>
              <a:t>: computers that offer dynamic configuration of IPv4 addresses and related configuration parameters to DHCP clients.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clients</a:t>
            </a:r>
            <a:r>
              <a:rPr lang="en-US" sz="2000">
                <a:latin typeface="Arial" panose="020B0604020202020204" pitchFamily="34" charset="0"/>
                <a:cs typeface="Arial" panose="020B0604020202020204" pitchFamily="34" charset="0"/>
              </a:rPr>
              <a:t>: network nodes that support the ability to communicate with a DHCP server to obtain a dynamically leased IPv4 address and related configuration parameters.</a:t>
            </a:r>
          </a:p>
          <a:p>
            <a:pPr marL="742946" lvl="1" indent="-285748" algn="just">
              <a:buFont typeface="Wingdings" panose="05000000000000000000" pitchFamily="2" charset="2"/>
              <a:buChar char="§"/>
            </a:pPr>
            <a:r>
              <a:rPr lang="en-US" sz="2000" b="1">
                <a:latin typeface="Arial" panose="020B0604020202020204" pitchFamily="34" charset="0"/>
                <a:cs typeface="Arial" panose="020B0604020202020204" pitchFamily="34" charset="0"/>
              </a:rPr>
              <a:t>DHCP relay agents</a:t>
            </a:r>
            <a:r>
              <a:rPr lang="en-US" sz="2000">
                <a:latin typeface="Arial" panose="020B0604020202020204" pitchFamily="34" charset="0"/>
                <a:cs typeface="Arial" panose="020B0604020202020204" pitchFamily="34" charset="0"/>
              </a:rPr>
              <a:t>: network nodes (e.g., routers) that listen for broadcast and unicast DHCP messages and relay them between DHCP servers and DHCP clients. Without DHCP relay agents, you would have to install a DHCP server on each subnet that contains DHCP clients.</a:t>
            </a:r>
          </a:p>
          <a:p>
            <a:pPr lvl="1" algn="just"/>
            <a:endParaRPr lang="en-US" sz="2000">
              <a:latin typeface="Arial" panose="020B0604020202020204" pitchFamily="34" charset="0"/>
              <a:cs typeface="Arial" panose="020B0604020202020204" pitchFamily="34" charset="0"/>
            </a:endParaRPr>
          </a:p>
          <a:p>
            <a:pPr marL="285748" indent="-285748">
              <a:buFont typeface="Wingdings" panose="05000000000000000000" pitchFamily="2" charset="2"/>
              <a:buChar char="Ø"/>
            </a:pPr>
            <a:r>
              <a:rPr lang="en-US" sz="2000">
                <a:latin typeface="Arial" panose="020B0604020202020204" pitchFamily="34" charset="0"/>
                <a:cs typeface="Arial" panose="020B0604020202020204" pitchFamily="34" charset="0"/>
              </a:rPr>
              <a:t>All DHCP messages are sent using the User Datagram Protocol (UDP).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servers listen on UDP port 67.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client listen on UDP port 68. </a:t>
            </a:r>
          </a:p>
          <a:p>
            <a:pPr marL="800095" lvl="1" indent="-342898">
              <a:buFont typeface="Wingdings" panose="05000000000000000000" pitchFamily="2" charset="2"/>
              <a:buChar char="§"/>
            </a:pPr>
            <a:r>
              <a:rPr lang="en-US" sz="2000">
                <a:latin typeface="Arial" panose="020B0604020202020204" pitchFamily="34" charset="0"/>
                <a:cs typeface="Arial" panose="020B0604020202020204" pitchFamily="34" charset="0"/>
              </a:rPr>
              <a:t>DHCP relay agents listen on both UDP ports</a:t>
            </a:r>
          </a:p>
          <a:p>
            <a:pPr marL="742946" lvl="1" indent="-285748" algn="just">
              <a:buFont typeface="Wingdings" panose="05000000000000000000" pitchFamily="2" charset="2"/>
              <a:buChar char="§"/>
            </a:pPr>
            <a:endParaRPr lang="en-US">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9368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853" y="1559530"/>
            <a:ext cx="5309316" cy="47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http://i.technet.microsoft.com/dynimg/IC19702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598" y="1559530"/>
            <a:ext cx="4654639" cy="476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386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DHCP Introduction</a:t>
            </a:r>
            <a:endParaRPr lang="en-US" b="1">
              <a:latin typeface="Arial" panose="020B0604020202020204" pitchFamily="34" charset="0"/>
              <a:cs typeface="Arial" panose="020B0604020202020204" pitchFamily="34" charset="0"/>
            </a:endParaRPr>
          </a:p>
        </p:txBody>
      </p:sp>
      <p:sp>
        <p:nvSpPr>
          <p:cNvPr id="6" name="Rectangle 5"/>
          <p:cNvSpPr/>
          <p:nvPr/>
        </p:nvSpPr>
        <p:spPr>
          <a:xfrm>
            <a:off x="1991931" y="1614437"/>
            <a:ext cx="9122536" cy="3785652"/>
          </a:xfrm>
          <a:prstGeom prst="rect">
            <a:avLst/>
          </a:prstGeom>
        </p:spPr>
        <p:txBody>
          <a:bodyPr wrap="square">
            <a:spAutoFit/>
          </a:bodyPr>
          <a:lstStyle/>
          <a:p>
            <a:pPr marL="285748" indent="-285748" algn="just">
              <a:buFont typeface="Wingdings" panose="05000000000000000000" pitchFamily="2" charset="2"/>
              <a:buChar char="Ø"/>
            </a:pPr>
            <a:r>
              <a:rPr lang="en-US" sz="2000">
                <a:latin typeface="Arial" panose="020B0604020202020204" pitchFamily="34" charset="0"/>
                <a:cs typeface="Arial" panose="020B0604020202020204" pitchFamily="34" charset="0"/>
              </a:rPr>
              <a:t>Benefits of using DHCP</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Users no longer need to acquire IPv4 address configurations from a network administrator to properly configure TCP/IP.</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When a DHCP client is started, it automatically receives an IPv4 address configuration that is correct for the attached subnet from a DHCP server. </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When the DHCP client moves to another subnet, it automatically obtains a new IPv4 address configuration for that subnet.</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The DHCP server supplies all of the necessary configuration information to all DHCP clients.</a:t>
            </a:r>
          </a:p>
          <a:p>
            <a:pPr marL="1257293" lvl="2" indent="-342898" algn="just">
              <a:buFont typeface="Arial" panose="020B0604020202020204" pitchFamily="34" charset="0"/>
              <a:buChar char="•"/>
            </a:pPr>
            <a:r>
              <a:rPr lang="en-US" sz="2000">
                <a:latin typeface="Arial" panose="020B0604020202020204" pitchFamily="34" charset="0"/>
                <a:cs typeface="Arial" panose="020B0604020202020204" pitchFamily="34" charset="0"/>
              </a:rPr>
              <a:t>As long as the DHCP server has been correctly configured, all DHCP clients of the DHCP server are configured correctly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413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How DHCP Work?</a:t>
            </a:r>
            <a:endParaRPr lang="en-US" b="1">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1957587" y="1628104"/>
            <a:ext cx="9182638" cy="5326488"/>
          </a:xfrm>
        </p:spPr>
        <p:txBody>
          <a:bodyPr>
            <a:normAutofit fontScale="85000" lnSpcReduction="10000"/>
          </a:bodyPr>
          <a:lstStyle/>
          <a:p>
            <a:pPr algn="just">
              <a:buClrTx/>
              <a:buSzPct val="100000"/>
              <a:buFont typeface="Wingdings" panose="05000000000000000000" pitchFamily="2" charset="2"/>
              <a:buChar char="Ø"/>
            </a:pPr>
            <a:r>
              <a:rPr lang="en-US" smtClean="0">
                <a:latin typeface="Arial" panose="020B0604020202020204" pitchFamily="34" charset="0"/>
                <a:cs typeface="Arial" panose="020B0604020202020204" pitchFamily="34" charset="0"/>
              </a:rPr>
              <a:t>Each </a:t>
            </a:r>
            <a:r>
              <a:rPr lang="en-US" dirty="0">
                <a:latin typeface="Arial" panose="020B0604020202020204" pitchFamily="34" charset="0"/>
                <a:cs typeface="Arial" panose="020B0604020202020204" pitchFamily="34" charset="0"/>
              </a:rPr>
              <a:t>time a DHCP client </a:t>
            </a:r>
            <a:r>
              <a:rPr lang="en-US" dirty="0" smtClean="0">
                <a:latin typeface="Arial" panose="020B0604020202020204" pitchFamily="34" charset="0"/>
                <a:cs typeface="Arial" panose="020B0604020202020204" pitchFamily="34" charset="0"/>
              </a:rPr>
              <a:t>starts:</a:t>
            </a:r>
          </a:p>
          <a:p>
            <a:pPr lvl="1" algn="just">
              <a:buClrTx/>
              <a:buFont typeface="Wingdings" panose="05000000000000000000" pitchFamily="2" charset="2"/>
              <a:buChar char="§"/>
            </a:pPr>
            <a:r>
              <a:rPr lang="en-US" sz="2400" dirty="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requests IPv4 addressing information from a DHCP server, including:</a:t>
            </a:r>
          </a:p>
          <a:p>
            <a:pPr lvl="2" algn="just">
              <a:buClrTx/>
            </a:pPr>
            <a:r>
              <a:rPr lang="en-US" sz="2400" dirty="0">
                <a:latin typeface="Arial" panose="020B0604020202020204" pitchFamily="34" charset="0"/>
                <a:cs typeface="Arial" panose="020B0604020202020204" pitchFamily="34" charset="0"/>
              </a:rPr>
              <a:t>IPv4 address</a:t>
            </a:r>
          </a:p>
          <a:p>
            <a:pPr lvl="2" algn="just">
              <a:buClrTx/>
            </a:pPr>
            <a:r>
              <a:rPr lang="en-US" sz="2400" dirty="0">
                <a:latin typeface="Arial" panose="020B0604020202020204" pitchFamily="34" charset="0"/>
                <a:cs typeface="Arial" panose="020B0604020202020204" pitchFamily="34" charset="0"/>
              </a:rPr>
              <a:t>Subnet mask</a:t>
            </a:r>
          </a:p>
          <a:p>
            <a:pPr lvl="2" algn="just">
              <a:buClrTx/>
            </a:pPr>
            <a:r>
              <a:rPr lang="en-US" sz="2400" dirty="0">
                <a:latin typeface="Arial" panose="020B0604020202020204" pitchFamily="34" charset="0"/>
                <a:cs typeface="Arial" panose="020B0604020202020204" pitchFamily="34" charset="0"/>
              </a:rPr>
              <a:t>Additional configuration parameters: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default </a:t>
            </a:r>
            <a:r>
              <a:rPr lang="en-US" sz="2400" dirty="0">
                <a:latin typeface="Arial" panose="020B0604020202020204" pitchFamily="34" charset="0"/>
                <a:cs typeface="Arial" panose="020B0604020202020204" pitchFamily="34" charset="0"/>
              </a:rPr>
              <a:t>gateway address,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Domain </a:t>
            </a:r>
            <a:r>
              <a:rPr lang="en-US" sz="2400" dirty="0">
                <a:latin typeface="Arial" panose="020B0604020202020204" pitchFamily="34" charset="0"/>
                <a:cs typeface="Arial" panose="020B0604020202020204" pitchFamily="34" charset="0"/>
              </a:rPr>
              <a:t>Name System (DNS) server addresses,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DNS </a:t>
            </a:r>
            <a:r>
              <a:rPr lang="en-US" sz="2400" dirty="0">
                <a:latin typeface="Arial" panose="020B0604020202020204" pitchFamily="34" charset="0"/>
                <a:cs typeface="Arial" panose="020B0604020202020204" pitchFamily="34" charset="0"/>
              </a:rPr>
              <a:t>domain name, </a:t>
            </a:r>
            <a:endParaRPr lang="en-US" sz="2400" dirty="0">
              <a:latin typeface="Arial" panose="020B0604020202020204" pitchFamily="34" charset="0"/>
              <a:cs typeface="Arial" panose="020B0604020202020204" pitchFamily="34" charset="0"/>
            </a:endParaRPr>
          </a:p>
          <a:p>
            <a:pPr lvl="3" algn="just">
              <a:buClrTx/>
            </a:pPr>
            <a:r>
              <a:rPr lang="en-US" sz="2400" dirty="0">
                <a:latin typeface="Arial" panose="020B0604020202020204" pitchFamily="34" charset="0"/>
                <a:cs typeface="Arial" panose="020B0604020202020204" pitchFamily="34" charset="0"/>
              </a:rPr>
              <a:t>Windows </a:t>
            </a:r>
            <a:r>
              <a:rPr lang="en-US" sz="2400" dirty="0">
                <a:latin typeface="Arial" panose="020B0604020202020204" pitchFamily="34" charset="0"/>
                <a:cs typeface="Arial" panose="020B0604020202020204" pitchFamily="34" charset="0"/>
              </a:rPr>
              <a:t>Internet Name Service (WINS) server addresses</a:t>
            </a:r>
            <a:r>
              <a:rPr lang="en-US" sz="2400" dirty="0">
                <a:latin typeface="Arial" panose="020B0604020202020204" pitchFamily="34" charset="0"/>
                <a:cs typeface="Arial" panose="020B0604020202020204" pitchFamily="34" charset="0"/>
              </a:rPr>
              <a:t>.</a:t>
            </a:r>
          </a:p>
          <a:p>
            <a:pPr lvl="1" algn="just">
              <a:buClrTx/>
              <a:buFont typeface="Wingdings" panose="05000000000000000000" pitchFamily="2" charset="2"/>
              <a:buChar char="§"/>
            </a:pPr>
            <a:r>
              <a:rPr lang="en-US" sz="2400" dirty="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uses the alternate configuration when it cannot contact a DHCP </a:t>
            </a:r>
            <a:r>
              <a:rPr lang="en-US" sz="2400" dirty="0">
                <a:latin typeface="Arial" panose="020B0604020202020204" pitchFamily="34" charset="0"/>
                <a:cs typeface="Arial" panose="020B0604020202020204" pitchFamily="34" charset="0"/>
              </a:rPr>
              <a:t>server (Windows)</a:t>
            </a:r>
          </a:p>
          <a:p>
            <a:pPr lvl="2" algn="just">
              <a:buClrTx/>
            </a:pPr>
            <a:r>
              <a:rPr lang="en-US" sz="2400" dirty="0">
                <a:latin typeface="Arial" panose="020B0604020202020204" pitchFamily="34" charset="0"/>
                <a:cs typeface="Arial" panose="020B0604020202020204" pitchFamily="34" charset="0"/>
              </a:rPr>
              <a:t>Automatic Private IP Addressing </a:t>
            </a:r>
            <a:r>
              <a:rPr lang="en-US" sz="2400" dirty="0">
                <a:latin typeface="Arial" panose="020B0604020202020204" pitchFamily="34" charset="0"/>
                <a:cs typeface="Arial" panose="020B0604020202020204" pitchFamily="34" charset="0"/>
              </a:rPr>
              <a:t>(APIPA) </a:t>
            </a:r>
            <a:r>
              <a:rPr lang="en-US" sz="2400" dirty="0">
                <a:latin typeface="Arial" panose="020B0604020202020204" pitchFamily="34" charset="0"/>
                <a:cs typeface="Arial" panose="020B0604020202020204" pitchFamily="34" charset="0"/>
              </a:rPr>
              <a:t>address or an alternate configuration that has been configured manually</a:t>
            </a:r>
          </a:p>
          <a:p>
            <a:pPr lvl="1"/>
            <a:endParaRPr lang="en-US" dirty="0"/>
          </a:p>
        </p:txBody>
      </p:sp>
    </p:spTree>
    <p:extLst>
      <p:ext uri="{BB962C8B-B14F-4D97-AF65-F5344CB8AC3E}">
        <p14:creationId xmlns:p14="http://schemas.microsoft.com/office/powerpoint/2010/main" val="89328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p:spPr>
        <p:txBody>
          <a:bodyPr>
            <a:noAutofit/>
          </a:bodyPr>
          <a:lstStyle/>
          <a:p>
            <a:r>
              <a:rPr lang="en-US" b="1" smtClean="0">
                <a:latin typeface="Arial" panose="020B0604020202020204" pitchFamily="34" charset="0"/>
                <a:cs typeface="Arial" panose="020B0604020202020204" pitchFamily="34" charset="0"/>
              </a:rPr>
              <a:t>How DHCP Work?</a:t>
            </a:r>
            <a:endParaRPr lang="en-US" b="1">
              <a:latin typeface="Arial" panose="020B0604020202020204" pitchFamily="34" charset="0"/>
              <a:cs typeface="Arial" panose="020B0604020202020204" pitchFamily="34" charset="0"/>
            </a:endParaRPr>
          </a:p>
        </p:txBody>
      </p:sp>
      <p:sp>
        <p:nvSpPr>
          <p:cNvPr id="5" name="Rectangle 4"/>
          <p:cNvSpPr/>
          <p:nvPr/>
        </p:nvSpPr>
        <p:spPr>
          <a:xfrm>
            <a:off x="2009105" y="1669531"/>
            <a:ext cx="9131120" cy="1938992"/>
          </a:xfrm>
          <a:prstGeom prst="rect">
            <a:avLst/>
          </a:prstGeom>
        </p:spPr>
        <p:txBody>
          <a:bodyPr wrap="square">
            <a:spAutoFit/>
          </a:bodyPr>
          <a:lstStyle/>
          <a:p>
            <a:pPr marL="342898" indent="-342898" algn="just">
              <a:buFont typeface="Wingdings" panose="05000000000000000000" pitchFamily="2" charset="2"/>
              <a:buChar char="Ø"/>
            </a:pPr>
            <a:r>
              <a:rPr lang="en-US" sz="2000">
                <a:latin typeface="Arial" panose="020B0604020202020204" pitchFamily="34" charset="0"/>
                <a:cs typeface="Arial" panose="020B0604020202020204" pitchFamily="34" charset="0"/>
              </a:rPr>
              <a:t>When a DHCP server receives a request:</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it selects an available IPv4 address from a pool of addresses defined in its database (along with other configuration parameters) and offers it to the DHCP client. </a:t>
            </a:r>
          </a:p>
          <a:p>
            <a:pPr marL="800095" lvl="1" indent="-342898" algn="just">
              <a:buFont typeface="Wingdings" panose="05000000000000000000" pitchFamily="2" charset="2"/>
              <a:buChar char="§"/>
            </a:pPr>
            <a:r>
              <a:rPr lang="en-US" sz="2000">
                <a:latin typeface="Arial" panose="020B0604020202020204" pitchFamily="34" charset="0"/>
                <a:cs typeface="Arial" panose="020B0604020202020204" pitchFamily="34" charset="0"/>
              </a:rPr>
              <a:t>if the client accepts the offer, the IPv4 addressing information is leased to the client for a specified period of time</a:t>
            </a:r>
            <a:endParaRPr lang="en-US" sz="2000" dirty="0">
              <a:latin typeface="Arial" panose="020B0604020202020204" pitchFamily="34" charset="0"/>
              <a:cs typeface="Arial" panose="020B0604020202020204" pitchFamily="34" charset="0"/>
            </a:endParaRPr>
          </a:p>
        </p:txBody>
      </p:sp>
      <p:graphicFrame>
        <p:nvGraphicFramePr>
          <p:cNvPr id="6" name="Object 3"/>
          <p:cNvGraphicFramePr>
            <a:graphicFrameLocks noChangeAspect="1"/>
          </p:cNvGraphicFramePr>
          <p:nvPr>
            <p:ph sz="half" idx="1"/>
            <p:extLst>
              <p:ext uri="{D42A27DB-BD31-4B8C-83A1-F6EECF244321}">
                <p14:modId xmlns:p14="http://schemas.microsoft.com/office/powerpoint/2010/main" val="4207196833"/>
              </p:ext>
            </p:extLst>
          </p:nvPr>
        </p:nvGraphicFramePr>
        <p:xfrm>
          <a:off x="1786765" y="3878080"/>
          <a:ext cx="4787900" cy="2309813"/>
        </p:xfrm>
        <a:graphic>
          <a:graphicData uri="http://schemas.openxmlformats.org/presentationml/2006/ole">
            <mc:AlternateContent xmlns:mc="http://schemas.openxmlformats.org/markup-compatibility/2006">
              <mc:Choice xmlns:v="urn:schemas-microsoft-com:vml" Requires="v">
                <p:oleObj spid="_x0000_s1052" name="Visio" r:id="rId3" imgW="8829360" imgH="3770640" progId="Visio.Drawing.6">
                  <p:embed/>
                </p:oleObj>
              </mc:Choice>
              <mc:Fallback>
                <p:oleObj name="Visio" r:id="rId3" imgW="8829360" imgH="37706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6765" y="3878080"/>
                        <a:ext cx="4787900" cy="2309813"/>
                      </a:xfrm>
                      <a:prstGeom prst="rect">
                        <a:avLst/>
                      </a:prstGeom>
                      <a:noFill/>
                      <a:ln>
                        <a:noFill/>
                      </a:ln>
                      <a:effec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1189287448"/>
              </p:ext>
            </p:extLst>
          </p:nvPr>
        </p:nvGraphicFramePr>
        <p:xfrm>
          <a:off x="7121528" y="3878080"/>
          <a:ext cx="5070475" cy="2309813"/>
        </p:xfrm>
        <a:graphic>
          <a:graphicData uri="http://schemas.openxmlformats.org/presentationml/2006/ole">
            <mc:AlternateContent xmlns:mc="http://schemas.openxmlformats.org/markup-compatibility/2006">
              <mc:Choice xmlns:v="urn:schemas-microsoft-com:vml" Requires="v">
                <p:oleObj spid="_x0000_s1053" name="Visio" r:id="rId5" imgW="9344787" imgH="4256634" progId="Visio.Drawing.6">
                  <p:embed/>
                </p:oleObj>
              </mc:Choice>
              <mc:Fallback>
                <p:oleObj name="Visio" r:id="rId5" imgW="9344787" imgH="4256634"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1528" y="3878080"/>
                        <a:ext cx="5070475" cy="230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ight Arrow 9"/>
          <p:cNvSpPr/>
          <p:nvPr/>
        </p:nvSpPr>
        <p:spPr>
          <a:xfrm>
            <a:off x="6365141" y="5125792"/>
            <a:ext cx="965915" cy="25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69596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7649" y="466862"/>
            <a:ext cx="10018713" cy="679361"/>
          </a:xfrm>
          <a:effectLst/>
        </p:spPr>
        <p:txBody>
          <a:bodyPr vert="horz" lIns="91440" tIns="45720" rIns="91440" bIns="45720" rtlCol="0" anchor="ctr">
            <a:noAutofit/>
          </a:bodyPr>
          <a:lstStyle/>
          <a:p>
            <a:r>
              <a:rPr lang="en-US" altLang="en-US" b="1">
                <a:latin typeface="Arial" panose="020B0604020202020204" pitchFamily="34" charset="0"/>
                <a:cs typeface="Arial" panose="020B0604020202020204" pitchFamily="34" charset="0"/>
              </a:rPr>
              <a:t>Initial Message Flow</a:t>
            </a:r>
            <a:endParaRPr lang="en-US" altLang="en-US" b="1">
              <a:latin typeface="Arial" panose="020B0604020202020204" pitchFamily="34" charset="0"/>
              <a:cs typeface="Arial" panose="020B0604020202020204" pitchFamily="34" charset="0"/>
            </a:endParaRPr>
          </a:p>
        </p:txBody>
      </p:sp>
      <p:grpSp>
        <p:nvGrpSpPr>
          <p:cNvPr id="5" name="Group 4"/>
          <p:cNvGrpSpPr/>
          <p:nvPr/>
        </p:nvGrpSpPr>
        <p:grpSpPr>
          <a:xfrm>
            <a:off x="2662203" y="1423115"/>
            <a:ext cx="8229600" cy="5181600"/>
            <a:chOff x="533400" y="1371600"/>
            <a:chExt cx="8229600" cy="5181600"/>
          </a:xfrm>
        </p:grpSpPr>
        <p:sp>
          <p:nvSpPr>
            <p:cNvPr id="6" name="Text Box 3"/>
            <p:cNvSpPr txBox="1">
              <a:spLocks noChangeArrowheads="1"/>
            </p:cNvSpPr>
            <p:nvPr/>
          </p:nvSpPr>
          <p:spPr bwMode="auto">
            <a:xfrm>
              <a:off x="533400" y="1371600"/>
              <a:ext cx="12192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Server A</a:t>
              </a:r>
            </a:p>
          </p:txBody>
        </p:sp>
        <p:sp>
          <p:nvSpPr>
            <p:cNvPr id="7" name="Text Box 4"/>
            <p:cNvSpPr txBox="1">
              <a:spLocks noChangeArrowheads="1"/>
            </p:cNvSpPr>
            <p:nvPr/>
          </p:nvSpPr>
          <p:spPr bwMode="auto">
            <a:xfrm>
              <a:off x="3124200" y="1371600"/>
              <a:ext cx="9144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Client</a:t>
              </a:r>
            </a:p>
          </p:txBody>
        </p:sp>
        <p:sp>
          <p:nvSpPr>
            <p:cNvPr id="8" name="Text Box 5"/>
            <p:cNvSpPr txBox="1">
              <a:spLocks noChangeArrowheads="1"/>
            </p:cNvSpPr>
            <p:nvPr/>
          </p:nvSpPr>
          <p:spPr bwMode="auto">
            <a:xfrm>
              <a:off x="5486400" y="1371600"/>
              <a:ext cx="1219200" cy="25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60000"/>
                </a:lnSpc>
                <a:spcBef>
                  <a:spcPct val="50000"/>
                </a:spcBef>
              </a:pPr>
              <a:r>
                <a:rPr lang="en-US" altLang="en-US">
                  <a:latin typeface="Verdana" panose="020B0604030504040204" pitchFamily="34" charset="0"/>
                </a:rPr>
                <a:t>Server B</a:t>
              </a:r>
            </a:p>
          </p:txBody>
        </p:sp>
        <p:sp>
          <p:nvSpPr>
            <p:cNvPr id="9" name="Line 6"/>
            <p:cNvSpPr>
              <a:spLocks noChangeShapeType="1"/>
            </p:cNvSpPr>
            <p:nvPr/>
          </p:nvSpPr>
          <p:spPr bwMode="auto">
            <a:xfrm>
              <a:off x="10668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Line 7"/>
            <p:cNvSpPr>
              <a:spLocks noChangeShapeType="1"/>
            </p:cNvSpPr>
            <p:nvPr/>
          </p:nvSpPr>
          <p:spPr bwMode="auto">
            <a:xfrm>
              <a:off x="60960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8"/>
            <p:cNvSpPr>
              <a:spLocks noChangeShapeType="1"/>
            </p:cNvSpPr>
            <p:nvPr/>
          </p:nvSpPr>
          <p:spPr bwMode="auto">
            <a:xfrm>
              <a:off x="3581400" y="1676400"/>
              <a:ext cx="0" cy="342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2" name="Group 9"/>
            <p:cNvGrpSpPr>
              <a:grpSpLocks/>
            </p:cNvGrpSpPr>
            <p:nvPr/>
          </p:nvGrpSpPr>
          <p:grpSpPr bwMode="auto">
            <a:xfrm>
              <a:off x="1066800" y="1752604"/>
              <a:ext cx="7620000" cy="536576"/>
              <a:chOff x="672" y="1104"/>
              <a:chExt cx="4800" cy="338"/>
            </a:xfrm>
          </p:grpSpPr>
          <p:sp>
            <p:nvSpPr>
              <p:cNvPr id="42" name="Text Box 10"/>
              <p:cNvSpPr txBox="1">
                <a:spLocks noChangeArrowheads="1"/>
              </p:cNvSpPr>
              <p:nvPr/>
            </p:nvSpPr>
            <p:spPr bwMode="auto">
              <a:xfrm>
                <a:off x="3984" y="1104"/>
                <a:ext cx="1488"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attempts to discover available DHCP servers</a:t>
                </a:r>
              </a:p>
            </p:txBody>
          </p:sp>
          <p:sp>
            <p:nvSpPr>
              <p:cNvPr id="43" name="Line 11"/>
              <p:cNvSpPr>
                <a:spLocks noChangeShapeType="1"/>
              </p:cNvSpPr>
              <p:nvPr/>
            </p:nvSpPr>
            <p:spPr bwMode="auto">
              <a:xfrm flipH="1">
                <a:off x="672" y="1104"/>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Text Box 12"/>
              <p:cNvSpPr txBox="1">
                <a:spLocks noChangeArrowheads="1"/>
              </p:cNvSpPr>
              <p:nvPr/>
            </p:nvSpPr>
            <p:spPr bwMode="auto">
              <a:xfrm>
                <a:off x="1008" y="1248"/>
                <a:ext cx="96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DHCPDISCOVER</a:t>
                </a:r>
              </a:p>
            </p:txBody>
          </p:sp>
          <p:sp>
            <p:nvSpPr>
              <p:cNvPr id="45" name="Line 13"/>
              <p:cNvSpPr>
                <a:spLocks noChangeShapeType="1"/>
              </p:cNvSpPr>
              <p:nvPr/>
            </p:nvSpPr>
            <p:spPr bwMode="auto">
              <a:xfrm>
                <a:off x="2256" y="1104"/>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Text Box 14"/>
              <p:cNvSpPr txBox="1">
                <a:spLocks noChangeArrowheads="1"/>
              </p:cNvSpPr>
              <p:nvPr/>
            </p:nvSpPr>
            <p:spPr bwMode="auto">
              <a:xfrm>
                <a:off x="2544" y="1248"/>
                <a:ext cx="96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DHCPDISCOVER</a:t>
                </a:r>
              </a:p>
            </p:txBody>
          </p:sp>
        </p:grpSp>
        <p:grpSp>
          <p:nvGrpSpPr>
            <p:cNvPr id="13" name="Group 15"/>
            <p:cNvGrpSpPr>
              <a:grpSpLocks/>
            </p:cNvGrpSpPr>
            <p:nvPr/>
          </p:nvGrpSpPr>
          <p:grpSpPr bwMode="auto">
            <a:xfrm>
              <a:off x="1066800" y="2397129"/>
              <a:ext cx="7620000" cy="654051"/>
              <a:chOff x="672" y="1510"/>
              <a:chExt cx="4800" cy="412"/>
            </a:xfrm>
          </p:grpSpPr>
          <p:sp>
            <p:nvSpPr>
              <p:cNvPr id="37" name="Text Box 16"/>
              <p:cNvSpPr txBox="1">
                <a:spLocks noChangeArrowheads="1"/>
              </p:cNvSpPr>
              <p:nvPr/>
            </p:nvSpPr>
            <p:spPr bwMode="auto">
              <a:xfrm>
                <a:off x="3984" y="1510"/>
                <a:ext cx="1488" cy="174"/>
              </a:xfrm>
              <a:prstGeom prst="rect">
                <a:avLst/>
              </a:prstGeom>
              <a:solidFill>
                <a:srgbClr val="FDCD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latin typeface="Verdana" panose="020B0604030504040204" pitchFamily="34" charset="0"/>
                  </a:rPr>
                  <a:t>Servers reply with offers</a:t>
                </a:r>
              </a:p>
            </p:txBody>
          </p:sp>
          <p:sp>
            <p:nvSpPr>
              <p:cNvPr id="38" name="Line 17"/>
              <p:cNvSpPr>
                <a:spLocks noChangeShapeType="1"/>
              </p:cNvSpPr>
              <p:nvPr/>
            </p:nvSpPr>
            <p:spPr bwMode="auto">
              <a:xfrm>
                <a:off x="672" y="1584"/>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Line 18"/>
              <p:cNvSpPr>
                <a:spLocks noChangeShapeType="1"/>
              </p:cNvSpPr>
              <p:nvPr/>
            </p:nvSpPr>
            <p:spPr bwMode="auto">
              <a:xfrm flipH="1">
                <a:off x="2256" y="1584"/>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Text Box 19"/>
              <p:cNvSpPr txBox="1">
                <a:spLocks noChangeArrowheads="1"/>
              </p:cNvSpPr>
              <p:nvPr/>
            </p:nvSpPr>
            <p:spPr bwMode="auto">
              <a:xfrm>
                <a:off x="1056" y="1728"/>
                <a:ext cx="7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DHCPOFFER</a:t>
                </a:r>
              </a:p>
            </p:txBody>
          </p:sp>
          <p:sp>
            <p:nvSpPr>
              <p:cNvPr id="41" name="Text Box 20"/>
              <p:cNvSpPr txBox="1">
                <a:spLocks noChangeArrowheads="1"/>
              </p:cNvSpPr>
              <p:nvPr/>
            </p:nvSpPr>
            <p:spPr bwMode="auto">
              <a:xfrm>
                <a:off x="2688" y="1728"/>
                <a:ext cx="76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DHCPOFFER</a:t>
                </a:r>
              </a:p>
            </p:txBody>
          </p:sp>
        </p:grpSp>
        <p:sp>
          <p:nvSpPr>
            <p:cNvPr id="14" name="Text Box 21"/>
            <p:cNvSpPr txBox="1">
              <a:spLocks noChangeArrowheads="1"/>
            </p:cNvSpPr>
            <p:nvPr/>
          </p:nvSpPr>
          <p:spPr bwMode="auto">
            <a:xfrm>
              <a:off x="2438400" y="3124200"/>
              <a:ext cx="2438400" cy="461665"/>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collects offers and decides which offer to accept</a:t>
              </a:r>
            </a:p>
          </p:txBody>
        </p:sp>
        <p:grpSp>
          <p:nvGrpSpPr>
            <p:cNvPr id="15" name="Group 22"/>
            <p:cNvGrpSpPr>
              <a:grpSpLocks/>
            </p:cNvGrpSpPr>
            <p:nvPr/>
          </p:nvGrpSpPr>
          <p:grpSpPr bwMode="auto">
            <a:xfrm>
              <a:off x="1066800" y="3810008"/>
              <a:ext cx="7696200" cy="536576"/>
              <a:chOff x="672" y="2400"/>
              <a:chExt cx="4848" cy="338"/>
            </a:xfrm>
          </p:grpSpPr>
          <p:sp>
            <p:nvSpPr>
              <p:cNvPr id="32" name="Text Box 23"/>
              <p:cNvSpPr txBox="1">
                <a:spLocks noChangeArrowheads="1"/>
              </p:cNvSpPr>
              <p:nvPr/>
            </p:nvSpPr>
            <p:spPr bwMode="auto">
              <a:xfrm>
                <a:off x="3984" y="2433"/>
                <a:ext cx="1536"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Client broadcasts request for one of the received offers</a:t>
                </a:r>
              </a:p>
            </p:txBody>
          </p:sp>
          <p:sp>
            <p:nvSpPr>
              <p:cNvPr id="33" name="Line 24"/>
              <p:cNvSpPr>
                <a:spLocks noChangeShapeType="1"/>
              </p:cNvSpPr>
              <p:nvPr/>
            </p:nvSpPr>
            <p:spPr bwMode="auto">
              <a:xfrm flipH="1">
                <a:off x="672" y="2400"/>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Text Box 25"/>
              <p:cNvSpPr txBox="1">
                <a:spLocks noChangeArrowheads="1"/>
              </p:cNvSpPr>
              <p:nvPr/>
            </p:nvSpPr>
            <p:spPr bwMode="auto">
              <a:xfrm>
                <a:off x="1008" y="2544"/>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DHCPREQUEST</a:t>
                </a:r>
              </a:p>
            </p:txBody>
          </p:sp>
          <p:sp>
            <p:nvSpPr>
              <p:cNvPr id="35" name="Line 26"/>
              <p:cNvSpPr>
                <a:spLocks noChangeShapeType="1"/>
              </p:cNvSpPr>
              <p:nvPr/>
            </p:nvSpPr>
            <p:spPr bwMode="auto">
              <a:xfrm>
                <a:off x="2256" y="2400"/>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Text Box 27"/>
              <p:cNvSpPr txBox="1">
                <a:spLocks noChangeArrowheads="1"/>
              </p:cNvSpPr>
              <p:nvPr/>
            </p:nvSpPr>
            <p:spPr bwMode="auto">
              <a:xfrm>
                <a:off x="2592" y="2544"/>
                <a:ext cx="91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DHCPREQUEST</a:t>
                </a:r>
              </a:p>
            </p:txBody>
          </p:sp>
        </p:grpSp>
        <p:sp>
          <p:nvSpPr>
            <p:cNvPr id="16" name="Line 28"/>
            <p:cNvSpPr>
              <a:spLocks noChangeShapeType="1"/>
            </p:cNvSpPr>
            <p:nvPr/>
          </p:nvSpPr>
          <p:spPr bwMode="auto">
            <a:xfrm>
              <a:off x="10668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 name="Line 29"/>
            <p:cNvSpPr>
              <a:spLocks noChangeShapeType="1"/>
            </p:cNvSpPr>
            <p:nvPr/>
          </p:nvSpPr>
          <p:spPr bwMode="auto">
            <a:xfrm>
              <a:off x="35814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30"/>
            <p:cNvSpPr>
              <a:spLocks noChangeShapeType="1"/>
            </p:cNvSpPr>
            <p:nvPr/>
          </p:nvSpPr>
          <p:spPr bwMode="auto">
            <a:xfrm>
              <a:off x="6096000" y="5181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31"/>
            <p:cNvSpPr>
              <a:spLocks noChangeShapeType="1"/>
            </p:cNvSpPr>
            <p:nvPr/>
          </p:nvSpPr>
          <p:spPr bwMode="auto">
            <a:xfrm>
              <a:off x="10668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32"/>
            <p:cNvSpPr>
              <a:spLocks noChangeShapeType="1"/>
            </p:cNvSpPr>
            <p:nvPr/>
          </p:nvSpPr>
          <p:spPr bwMode="auto">
            <a:xfrm>
              <a:off x="35814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Line 33"/>
            <p:cNvSpPr>
              <a:spLocks noChangeShapeType="1"/>
            </p:cNvSpPr>
            <p:nvPr/>
          </p:nvSpPr>
          <p:spPr bwMode="auto">
            <a:xfrm>
              <a:off x="6096000" y="55626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2" name="Group 34"/>
            <p:cNvGrpSpPr>
              <a:grpSpLocks/>
            </p:cNvGrpSpPr>
            <p:nvPr/>
          </p:nvGrpSpPr>
          <p:grpSpPr bwMode="auto">
            <a:xfrm>
              <a:off x="3581400" y="4462466"/>
              <a:ext cx="5181600" cy="646113"/>
              <a:chOff x="2256" y="2811"/>
              <a:chExt cx="3264" cy="407"/>
            </a:xfrm>
          </p:grpSpPr>
          <p:sp>
            <p:nvSpPr>
              <p:cNvPr id="29" name="Text Box 35"/>
              <p:cNvSpPr txBox="1">
                <a:spLocks noChangeArrowheads="1"/>
              </p:cNvSpPr>
              <p:nvPr/>
            </p:nvSpPr>
            <p:spPr bwMode="auto">
              <a:xfrm>
                <a:off x="3984" y="2811"/>
                <a:ext cx="1536" cy="291"/>
              </a:xfrm>
              <a:prstGeom prst="rect">
                <a:avLst/>
              </a:prstGeom>
              <a:solidFill>
                <a:srgbClr val="FDCDC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latin typeface="Verdana" panose="020B0604030504040204" pitchFamily="34" charset="0"/>
                  </a:rPr>
                  <a:t>Server acknowledges client’s use of IP address</a:t>
                </a:r>
              </a:p>
            </p:txBody>
          </p:sp>
          <p:sp>
            <p:nvSpPr>
              <p:cNvPr id="30" name="Line 36"/>
              <p:cNvSpPr>
                <a:spLocks noChangeShapeType="1"/>
              </p:cNvSpPr>
              <p:nvPr/>
            </p:nvSpPr>
            <p:spPr bwMode="auto">
              <a:xfrm flipH="1">
                <a:off x="2256" y="2880"/>
                <a:ext cx="1584" cy="192"/>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Text Box 37"/>
              <p:cNvSpPr txBox="1">
                <a:spLocks noChangeArrowheads="1"/>
              </p:cNvSpPr>
              <p:nvPr/>
            </p:nvSpPr>
            <p:spPr bwMode="auto">
              <a:xfrm>
                <a:off x="2784" y="3024"/>
                <a:ext cx="62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DHCPACK</a:t>
                </a:r>
              </a:p>
            </p:txBody>
          </p:sp>
        </p:grpSp>
        <p:sp>
          <p:nvSpPr>
            <p:cNvPr id="23" name="Text Box 38"/>
            <p:cNvSpPr txBox="1">
              <a:spLocks noChangeArrowheads="1"/>
            </p:cNvSpPr>
            <p:nvPr/>
          </p:nvSpPr>
          <p:spPr bwMode="auto">
            <a:xfrm>
              <a:off x="1295400" y="4800600"/>
              <a:ext cx="2057400" cy="2769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latin typeface="Verdana" panose="020B0604030504040204" pitchFamily="34" charset="0"/>
                </a:rPr>
                <a:t>Configuration complete</a:t>
              </a:r>
            </a:p>
          </p:txBody>
        </p:sp>
        <p:grpSp>
          <p:nvGrpSpPr>
            <p:cNvPr id="24" name="Group 39"/>
            <p:cNvGrpSpPr>
              <a:grpSpLocks/>
            </p:cNvGrpSpPr>
            <p:nvPr/>
          </p:nvGrpSpPr>
          <p:grpSpPr bwMode="auto">
            <a:xfrm>
              <a:off x="3581400" y="5867411"/>
              <a:ext cx="5181600" cy="536576"/>
              <a:chOff x="2256" y="3696"/>
              <a:chExt cx="3264" cy="338"/>
            </a:xfrm>
          </p:grpSpPr>
          <p:sp>
            <p:nvSpPr>
              <p:cNvPr id="26" name="Text Box 40"/>
              <p:cNvSpPr txBox="1">
                <a:spLocks noChangeArrowheads="1"/>
              </p:cNvSpPr>
              <p:nvPr/>
            </p:nvSpPr>
            <p:spPr bwMode="auto">
              <a:xfrm>
                <a:off x="3984" y="3696"/>
                <a:ext cx="1536" cy="291"/>
              </a:xfrm>
              <a:prstGeom prst="rect">
                <a:avLst/>
              </a:prstGeom>
              <a:solidFill>
                <a:srgbClr val="DCE4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200">
                    <a:latin typeface="Verdana" panose="020B0604030504040204" pitchFamily="34" charset="0"/>
                  </a:rPr>
                  <a:t>Client explicitly releases use of IP address</a:t>
                </a:r>
              </a:p>
            </p:txBody>
          </p:sp>
          <p:sp>
            <p:nvSpPr>
              <p:cNvPr id="27" name="Line 41"/>
              <p:cNvSpPr>
                <a:spLocks noChangeShapeType="1"/>
              </p:cNvSpPr>
              <p:nvPr/>
            </p:nvSpPr>
            <p:spPr bwMode="auto">
              <a:xfrm>
                <a:off x="2256" y="3696"/>
                <a:ext cx="1584" cy="192"/>
              </a:xfrm>
              <a:prstGeom prst="line">
                <a:avLst/>
              </a:prstGeom>
              <a:noFill/>
              <a:ln w="1905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42"/>
              <p:cNvSpPr txBox="1">
                <a:spLocks noChangeArrowheads="1"/>
              </p:cNvSpPr>
              <p:nvPr/>
            </p:nvSpPr>
            <p:spPr bwMode="auto">
              <a:xfrm>
                <a:off x="2592" y="3840"/>
                <a:ext cx="86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Tahoma" panose="020B0604030504040204" pitchFamily="34" charset="0"/>
                  </a:rPr>
                  <a:t>DHCPRELEASE</a:t>
                </a:r>
              </a:p>
            </p:txBody>
          </p:sp>
        </p:grpSp>
        <p:sp>
          <p:nvSpPr>
            <p:cNvPr id="25" name="Text Box 43"/>
            <p:cNvSpPr txBox="1">
              <a:spLocks noChangeArrowheads="1"/>
            </p:cNvSpPr>
            <p:nvPr/>
          </p:nvSpPr>
          <p:spPr bwMode="auto">
            <a:xfrm>
              <a:off x="1447800" y="5791200"/>
              <a:ext cx="1752600" cy="2769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a:latin typeface="Verdana" panose="020B0604030504040204" pitchFamily="34" charset="0"/>
                </a:rPr>
                <a:t>Graceful shutdown</a:t>
              </a:r>
            </a:p>
          </p:txBody>
        </p:sp>
      </p:grpSp>
    </p:spTree>
    <p:extLst>
      <p:ext uri="{BB962C8B-B14F-4D97-AF65-F5344CB8AC3E}">
        <p14:creationId xmlns:p14="http://schemas.microsoft.com/office/powerpoint/2010/main" val="527902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511</TotalTime>
  <Words>1720</Words>
  <Application>Microsoft Office PowerPoint</Application>
  <PresentationFormat>Widescreen</PresentationFormat>
  <Paragraphs>125</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Corbel</vt:lpstr>
      <vt:lpstr>Tahoma</vt:lpstr>
      <vt:lpstr>Verdana</vt:lpstr>
      <vt:lpstr>Wingdings</vt:lpstr>
      <vt:lpstr>Parallax</vt:lpstr>
      <vt:lpstr>Microsoft Visio Drawing</vt:lpstr>
      <vt:lpstr>Dynamic Host Configuration Protocol (DHCP)</vt:lpstr>
      <vt:lpstr>Agenda</vt:lpstr>
      <vt:lpstr>DHCP Introduction</vt:lpstr>
      <vt:lpstr>DHCP Introduction</vt:lpstr>
      <vt:lpstr>DHCP Introduction</vt:lpstr>
      <vt:lpstr>DHCP Introduction</vt:lpstr>
      <vt:lpstr>How DHCP Work?</vt:lpstr>
      <vt:lpstr>How DHCP Work?</vt:lpstr>
      <vt:lpstr>Initial Message Flow</vt:lpstr>
      <vt:lpstr>Initial Message Flow</vt:lpstr>
      <vt:lpstr>Initial Message Flow</vt:lpstr>
      <vt:lpstr>Initial Message Flow</vt:lpstr>
      <vt:lpstr>Initial Message Flow</vt:lpstr>
      <vt:lpstr>Initial Message Flow</vt:lpstr>
      <vt:lpstr>Initial Message Flow</vt:lpstr>
      <vt:lpstr>Initial Message Flow</vt:lpstr>
      <vt:lpstr>Initial Message Flow</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Host Configuration Protocol (DHCP)</dc:title>
  <dc:creator>Nguyen Tien Dat</dc:creator>
  <cp:lastModifiedBy>Nguyen Tien Dat</cp:lastModifiedBy>
  <cp:revision>35</cp:revision>
  <dcterms:created xsi:type="dcterms:W3CDTF">2015-06-23T08:39:29Z</dcterms:created>
  <dcterms:modified xsi:type="dcterms:W3CDTF">2015-06-24T10:11:36Z</dcterms:modified>
</cp:coreProperties>
</file>