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7" r:id="rId3"/>
    <p:sldId id="258" r:id="rId4"/>
    <p:sldId id="259" r:id="rId5"/>
    <p:sldId id="260" r:id="rId6"/>
    <p:sldId id="261" r:id="rId7"/>
    <p:sldId id="278" r:id="rId8"/>
    <p:sldId id="279" r:id="rId9"/>
    <p:sldId id="280" r:id="rId10"/>
    <p:sldId id="281" r:id="rId11"/>
    <p:sldId id="282" r:id="rId12"/>
    <p:sldId id="262" r:id="rId13"/>
    <p:sldId id="265" r:id="rId14"/>
    <p:sldId id="267" r:id="rId15"/>
    <p:sldId id="274" r:id="rId16"/>
    <p:sldId id="283" r:id="rId17"/>
    <p:sldId id="268" r:id="rId18"/>
    <p:sldId id="269" r:id="rId19"/>
    <p:sldId id="270" r:id="rId20"/>
    <p:sldId id="271" r:id="rId21"/>
    <p:sldId id="272" r:id="rId22"/>
    <p:sldId id="284" r:id="rId23"/>
    <p:sldId id="273" r:id="rId24"/>
    <p:sldId id="275"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233" autoAdjust="0"/>
  </p:normalViewPr>
  <p:slideViewPr>
    <p:cSldViewPr snapToGrid="0">
      <p:cViewPr varScale="1">
        <p:scale>
          <a:sx n="74" d="100"/>
          <a:sy n="74" d="100"/>
        </p:scale>
        <p:origin x="8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9C40B-2BAB-44CF-875E-DB44442D2B22}" type="datetimeFigureOut">
              <a:rPr lang="en-US" smtClean="0"/>
              <a:t>6/16/2015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8283-7C12-4265-A708-4DC063845270}" type="slidenum">
              <a:rPr lang="en-US" smtClean="0"/>
              <a:t>‹#›</a:t>
            </a:fld>
            <a:endParaRPr lang="en-US"/>
          </a:p>
        </p:txBody>
      </p:sp>
    </p:spTree>
    <p:extLst>
      <p:ext uri="{BB962C8B-B14F-4D97-AF65-F5344CB8AC3E}">
        <p14:creationId xmlns:p14="http://schemas.microsoft.com/office/powerpoint/2010/main" val="120465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1" i="0" smtClean="0">
                <a:solidFill>
                  <a:srgbClr val="222222"/>
                </a:solidFill>
                <a:effectLst/>
                <a:latin typeface="Times New Roman" panose="02020603050405020304" pitchFamily="18" charset="0"/>
                <a:cs typeface="Times New Roman" panose="02020603050405020304" pitchFamily="18" charset="0"/>
              </a:rPr>
              <a:t>Tầng 1 : Network Access Layer </a:t>
            </a:r>
            <a:r>
              <a:rPr lang="vi-VN" sz="1200" b="0" i="0" smtClean="0">
                <a:solidFill>
                  <a:srgbClr val="222222"/>
                </a:solidFill>
                <a:effectLst/>
                <a:latin typeface="Times New Roman" panose="02020603050405020304" pitchFamily="18" charset="0"/>
                <a:cs typeface="Times New Roman" panose="02020603050405020304" pitchFamily="18" charset="0"/>
              </a:rPr>
              <a:t>(tầng truy cập) có thể coi tầng truy cập là một tầng riêng biệt hoặc cũng có thể tách thành 2 tầng vật lý và tầng liên kết dữ liệu như trong mô hình OSI, tầng truy cập được sử dụng để truyền gói tin từ tầng mạng đến các host trong mạng. Thành phần tầng truy cập bao gồm cả các thiết bị vật lý ( hun, switch, cáp mạng, card mạng HBA-Host Bus Adapter và các đặc tả mức thấp như tín hiệu điện.</a:t>
            </a:r>
            <a:endParaRPr lang="en-US" sz="1200" b="0" i="0" smtClean="0">
              <a:solidFill>
                <a:srgbClr val="222222"/>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1" i="0" smtClean="0">
                <a:solidFill>
                  <a:srgbClr val="222222"/>
                </a:solidFill>
                <a:effectLst/>
                <a:latin typeface="Times New Roman" panose="02020603050405020304" pitchFamily="18" charset="0"/>
                <a:cs typeface="Times New Roman" panose="02020603050405020304" pitchFamily="18" charset="0"/>
              </a:rPr>
              <a:t>Tầng 2 : Internet Layer </a:t>
            </a:r>
            <a:r>
              <a:rPr lang="vi-VN" sz="1200" b="0" i="0" smtClean="0">
                <a:solidFill>
                  <a:srgbClr val="222222"/>
                </a:solidFill>
                <a:effectLst/>
                <a:latin typeface="Times New Roman" panose="02020603050405020304" pitchFamily="18" charset="0"/>
                <a:cs typeface="Times New Roman" panose="02020603050405020304" pitchFamily="18" charset="0"/>
              </a:rPr>
              <a:t>(tầng mạng) Nhiệm vụ của tầng mạng trên mô hình TCP/IP là giải quyết vấn đề dẫn các gói tin đi qua các mạng để đến đúng đích mong muốn.</a:t>
            </a:r>
          </a:p>
          <a:p>
            <a:pPr algn="just" fontAlgn="base"/>
            <a:r>
              <a:rPr lang="vi-VN" sz="1200" b="1" i="0" smtClean="0">
                <a:solidFill>
                  <a:srgbClr val="222222"/>
                </a:solidFill>
                <a:effectLst/>
                <a:latin typeface="Times New Roman" panose="02020603050405020304" pitchFamily="18" charset="0"/>
                <a:cs typeface="Times New Roman" panose="02020603050405020304" pitchFamily="18" charset="0"/>
              </a:rPr>
              <a:t>Tầng 3 : Transport Layer </a:t>
            </a:r>
            <a:r>
              <a:rPr lang="vi-VN" sz="1200" b="0" i="0" smtClean="0">
                <a:solidFill>
                  <a:srgbClr val="222222"/>
                </a:solidFill>
                <a:effectLst/>
                <a:latin typeface="Times New Roman" panose="02020603050405020304" pitchFamily="18" charset="0"/>
                <a:cs typeface="Times New Roman" panose="02020603050405020304" pitchFamily="18" charset="0"/>
              </a:rPr>
              <a:t>(tầng vận chuyển) cũng giống với tầng vận chuyển của mô hình OSI, tầng vận chuyển làm nhiệm vụ phân nhỏ các gói tin có kích thước lớn khi gửi và tập hợp lại khi nhận, đảm bảo tính toàn vẹn cho dữ liệu (không lỗi,không mất, không lặp, đúng thứ tự).</a:t>
            </a:r>
            <a:endParaRPr lang="en-US" sz="12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12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1200" b="1" i="0" smtClean="0">
                <a:solidFill>
                  <a:srgbClr val="222222"/>
                </a:solidFill>
                <a:effectLst/>
                <a:latin typeface="Times New Roman" panose="02020603050405020304" pitchFamily="18" charset="0"/>
                <a:cs typeface="Times New Roman" panose="02020603050405020304" pitchFamily="18" charset="0"/>
              </a:rPr>
              <a:t>Tầng 4 : Application Layer </a:t>
            </a:r>
            <a:r>
              <a:rPr lang="vi-VN" sz="1200" b="0" i="0" smtClean="0">
                <a:solidFill>
                  <a:srgbClr val="222222"/>
                </a:solidFill>
                <a:effectLst/>
                <a:latin typeface="Times New Roman" panose="02020603050405020304" pitchFamily="18" charset="0"/>
                <a:cs typeface="Times New Roman" panose="02020603050405020304" pitchFamily="18" charset="0"/>
              </a:rPr>
              <a:t>(tầng ứng dụng) là nơi các chương trình mạng như Web Browser, Mail User Agent làm việc để liên lạc giữa các node mạng. Do mô hình TCP/IP không có tầng nào nằm giữa tầng ứng dụng và tầng vận chuyển , nên tầng ứng dụng của mô hình TCP/IP bao gồm cả các giao thức hoạt động như tầng trình diễn và phiên trong mô hình OSI. Việc này thường do người lập trình viên thực hiện.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smtClean="0">
              <a:solidFill>
                <a:srgbClr val="222222"/>
              </a:solidFill>
              <a:effectLst/>
              <a:latin typeface="Times New Roman" panose="02020603050405020304" pitchFamily="18" charset="0"/>
              <a:cs typeface="Times New Roman" panose="02020603050405020304" pitchFamily="18" charset="0"/>
            </a:endParaRPr>
          </a:p>
          <a:p>
            <a:endParaRPr lang="en-US" smtClean="0"/>
          </a:p>
          <a:p>
            <a:endParaRPr lang="en-US"/>
          </a:p>
        </p:txBody>
      </p:sp>
      <p:sp>
        <p:nvSpPr>
          <p:cNvPr id="4" name="Slide Number Placeholder 3"/>
          <p:cNvSpPr>
            <a:spLocks noGrp="1"/>
          </p:cNvSpPr>
          <p:nvPr>
            <p:ph type="sldNum" sz="quarter" idx="10"/>
          </p:nvPr>
        </p:nvSpPr>
        <p:spPr/>
        <p:txBody>
          <a:bodyPr/>
          <a:lstStyle/>
          <a:p>
            <a:fld id="{B9428283-7C12-4265-A708-4DC063845270}" type="slidenum">
              <a:rPr lang="en-US" smtClean="0"/>
              <a:t>12</a:t>
            </a:fld>
            <a:endParaRPr lang="en-US"/>
          </a:p>
        </p:txBody>
      </p:sp>
    </p:spTree>
    <p:extLst>
      <p:ext uri="{BB962C8B-B14F-4D97-AF65-F5344CB8AC3E}">
        <p14:creationId xmlns:p14="http://schemas.microsoft.com/office/powerpoint/2010/main" val="130197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sz="1200" b="1" smtClean="0">
                <a:latin typeface="Times New Roman" panose="02020603050405020304" pitchFamily="18" charset="0"/>
                <a:cs typeface="Times New Roman" panose="02020603050405020304" pitchFamily="18" charset="0"/>
              </a:rPr>
              <a:t>* </a:t>
            </a:r>
            <a:r>
              <a:rPr lang="vi-VN" sz="1200" b="1" smtClean="0">
                <a:latin typeface="Times New Roman" panose="02020603050405020304" pitchFamily="18" charset="0"/>
                <a:cs typeface="Times New Roman" panose="02020603050405020304" pitchFamily="18" charset="0"/>
              </a:rPr>
              <a:t>Giống nhau:</a:t>
            </a:r>
          </a:p>
          <a:p>
            <a:pPr algn="just" fontAlgn="base"/>
            <a:r>
              <a:rPr lang="en-US" sz="1200" smtClean="0">
                <a:latin typeface="Times New Roman" panose="02020603050405020304" pitchFamily="18" charset="0"/>
                <a:cs typeface="Times New Roman" panose="02020603050405020304" pitchFamily="18" charset="0"/>
              </a:rPr>
              <a:t>   - </a:t>
            </a:r>
            <a:r>
              <a:rPr lang="vi-VN" sz="1200" smtClean="0">
                <a:latin typeface="Times New Roman" panose="02020603050405020304" pitchFamily="18" charset="0"/>
                <a:cs typeface="Times New Roman" panose="02020603050405020304" pitchFamily="18" charset="0"/>
              </a:rPr>
              <a:t>Đều được chia thành các tầng.</a:t>
            </a:r>
          </a:p>
          <a:p>
            <a:pPr marL="347663" indent="-347663" algn="just" fontAlgn="base"/>
            <a:r>
              <a:rPr lang="en-US" sz="1200" smtClean="0">
                <a:latin typeface="Times New Roman" panose="02020603050405020304" pitchFamily="18" charset="0"/>
                <a:cs typeface="Times New Roman" panose="02020603050405020304" pitchFamily="18" charset="0"/>
              </a:rPr>
              <a:t>   - </a:t>
            </a:r>
            <a:r>
              <a:rPr lang="vi-VN" sz="1200" smtClean="0">
                <a:latin typeface="Times New Roman" panose="02020603050405020304" pitchFamily="18" charset="0"/>
                <a:cs typeface="Times New Roman" panose="02020603050405020304" pitchFamily="18" charset="0"/>
              </a:rPr>
              <a:t>Đều có tầng ứng dụng, dù chúng bao gồm các dịch vụ khác</a:t>
            </a:r>
            <a:r>
              <a:rPr lang="en-US" sz="1200" smtClean="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nhau.</a:t>
            </a:r>
          </a:p>
          <a:p>
            <a:pPr algn="just" fontAlgn="base"/>
            <a:r>
              <a:rPr lang="en-US" sz="1200" smtClean="0">
                <a:latin typeface="Times New Roman" panose="02020603050405020304" pitchFamily="18" charset="0"/>
                <a:cs typeface="Times New Roman" panose="02020603050405020304" pitchFamily="18" charset="0"/>
              </a:rPr>
              <a:t>   - </a:t>
            </a:r>
            <a:r>
              <a:rPr lang="vi-VN" sz="1200" smtClean="0">
                <a:latin typeface="Times New Roman" panose="02020603050405020304" pitchFamily="18" charset="0"/>
                <a:cs typeface="Times New Roman" panose="02020603050405020304" pitchFamily="18" charset="0"/>
              </a:rPr>
              <a:t>Đều có lớp/tầng vận chuyển, mạng tương đương.</a:t>
            </a:r>
          </a:p>
          <a:p>
            <a:pPr algn="just" fontAlgn="base"/>
            <a:r>
              <a:rPr lang="en-US" sz="1200" b="1" i="0" smtClean="0">
                <a:solidFill>
                  <a:srgbClr val="444444"/>
                </a:solidFill>
                <a:effectLst/>
                <a:latin typeface="Times New Roman" panose="02020603050405020304" pitchFamily="18" charset="0"/>
                <a:cs typeface="Times New Roman" panose="02020603050405020304" pitchFamily="18" charset="0"/>
              </a:rPr>
              <a:t>* </a:t>
            </a:r>
            <a:r>
              <a:rPr lang="vi-VN" sz="1200" b="1" i="0" smtClean="0">
                <a:solidFill>
                  <a:srgbClr val="444444"/>
                </a:solidFill>
                <a:effectLst/>
                <a:latin typeface="Times New Roman" panose="02020603050405020304" pitchFamily="18" charset="0"/>
                <a:cs typeface="Times New Roman" panose="02020603050405020304" pitchFamily="18" charset="0"/>
              </a:rPr>
              <a:t>Khác nhau:</a:t>
            </a:r>
          </a:p>
          <a:p>
            <a:pPr marL="347663" indent="-347663" algn="just" fontAlgn="base"/>
            <a:r>
              <a:rPr lang="en-US" sz="1200" smtClean="0">
                <a:solidFill>
                  <a:srgbClr val="444444"/>
                </a:solidFill>
                <a:latin typeface="Times New Roman" panose="02020603050405020304" pitchFamily="18" charset="0"/>
                <a:cs typeface="Times New Roman" panose="02020603050405020304" pitchFamily="18" charset="0"/>
              </a:rPr>
              <a:t>   </a:t>
            </a:r>
            <a:r>
              <a:rPr lang="en-US" sz="1200" b="0" i="0" smtClean="0">
                <a:solidFill>
                  <a:srgbClr val="444444"/>
                </a:solidFill>
                <a:effectLst/>
                <a:latin typeface="Times New Roman" panose="02020603050405020304" pitchFamily="18" charset="0"/>
                <a:cs typeface="Times New Roman" panose="02020603050405020304" pitchFamily="18" charset="0"/>
              </a:rPr>
              <a:t>- </a:t>
            </a:r>
            <a:r>
              <a:rPr lang="vi-VN" sz="1200" b="0" i="0" smtClean="0">
                <a:solidFill>
                  <a:srgbClr val="444444"/>
                </a:solidFill>
                <a:effectLst/>
                <a:latin typeface="Times New Roman" panose="02020603050405020304" pitchFamily="18" charset="0"/>
                <a:cs typeface="Times New Roman" panose="02020603050405020304" pitchFamily="18" charset="0"/>
              </a:rPr>
              <a:t>Mô hình TCP/IP gộp các vấn đề của tầng trình diễn và phiên vào trong tầng ứng dụng của nó.</a:t>
            </a:r>
          </a:p>
          <a:p>
            <a:pPr marL="347663" indent="-347663" algn="just" fontAlgn="base"/>
            <a:r>
              <a:rPr lang="en-US" sz="1200" b="0" i="0" smtClean="0">
                <a:solidFill>
                  <a:srgbClr val="444444"/>
                </a:solidFill>
                <a:effectLst/>
                <a:latin typeface="Times New Roman" panose="02020603050405020304" pitchFamily="18" charset="0"/>
                <a:cs typeface="Times New Roman" panose="02020603050405020304" pitchFamily="18" charset="0"/>
              </a:rPr>
              <a:t>   - </a:t>
            </a:r>
            <a:r>
              <a:rPr lang="vi-VN" sz="1200" b="0" i="0" smtClean="0">
                <a:solidFill>
                  <a:srgbClr val="444444"/>
                </a:solidFill>
                <a:effectLst/>
                <a:latin typeface="Times New Roman" panose="02020603050405020304" pitchFamily="18" charset="0"/>
                <a:cs typeface="Times New Roman" panose="02020603050405020304" pitchFamily="18" charset="0"/>
              </a:rPr>
              <a:t>Mô hình TCP/IP gộp tầng vật lý và liên kết dữ liệu của mô hình OSI thành 1 tầng.</a:t>
            </a:r>
          </a:p>
          <a:p>
            <a:pPr algn="just" fontAlgn="base"/>
            <a:r>
              <a:rPr lang="en-US" sz="1200" b="0" i="0" smtClean="0">
                <a:solidFill>
                  <a:srgbClr val="444444"/>
                </a:solidFill>
                <a:effectLst/>
                <a:latin typeface="Times New Roman" panose="02020603050405020304" pitchFamily="18" charset="0"/>
                <a:cs typeface="Times New Roman" panose="02020603050405020304" pitchFamily="18" charset="0"/>
              </a:rPr>
              <a:t>   - </a:t>
            </a:r>
            <a:r>
              <a:rPr lang="vi-VN" sz="1200" b="0" i="0" smtClean="0">
                <a:solidFill>
                  <a:srgbClr val="444444"/>
                </a:solidFill>
                <a:effectLst/>
                <a:latin typeface="Times New Roman" panose="02020603050405020304" pitchFamily="18" charset="0"/>
                <a:cs typeface="Times New Roman" panose="02020603050405020304" pitchFamily="18" charset="0"/>
              </a:rPr>
              <a:t>Mô hình TCP/IP trông đơn giản hơn vì có ít tầng hơn.</a:t>
            </a:r>
          </a:p>
          <a:p>
            <a:pPr marL="347663" indent="-347663" algn="just" fontAlgn="base"/>
            <a:r>
              <a:rPr lang="en-US" sz="1200" b="0" i="0" smtClean="0">
                <a:solidFill>
                  <a:srgbClr val="444444"/>
                </a:solidFill>
                <a:effectLst/>
                <a:latin typeface="Times New Roman" panose="02020603050405020304" pitchFamily="18" charset="0"/>
                <a:cs typeface="Times New Roman" panose="02020603050405020304" pitchFamily="18" charset="0"/>
              </a:rPr>
              <a:t>   - </a:t>
            </a:r>
            <a:r>
              <a:rPr lang="vi-VN" sz="1200" b="0" i="0" smtClean="0">
                <a:solidFill>
                  <a:srgbClr val="444444"/>
                </a:solidFill>
                <a:effectLst/>
                <a:latin typeface="Times New Roman" panose="02020603050405020304" pitchFamily="18" charset="0"/>
                <a:cs typeface="Times New Roman" panose="02020603050405020304" pitchFamily="18" charset="0"/>
              </a:rPr>
              <a:t>Các mạng thực tế không được xây dựng dựa trên mô hình OSI, mặc dù mô hình OSI được sử dụng để tham chiếu.</a:t>
            </a:r>
            <a:endParaRPr lang="vi-VN" sz="1200" b="0" i="0">
              <a:solidFill>
                <a:srgbClr val="444444"/>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9428283-7C12-4265-A708-4DC063845270}" type="slidenum">
              <a:rPr lang="en-US" smtClean="0"/>
              <a:t>13</a:t>
            </a:fld>
            <a:endParaRPr lang="en-US"/>
          </a:p>
        </p:txBody>
      </p:sp>
    </p:spTree>
    <p:extLst>
      <p:ext uri="{BB962C8B-B14F-4D97-AF65-F5344CB8AC3E}">
        <p14:creationId xmlns:p14="http://schemas.microsoft.com/office/powerpoint/2010/main" val="112116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428283-7C12-4265-A708-4DC063845270}" type="slidenum">
              <a:rPr lang="en-US" smtClean="0"/>
              <a:t>14</a:t>
            </a:fld>
            <a:endParaRPr lang="en-US"/>
          </a:p>
        </p:txBody>
      </p:sp>
    </p:spTree>
    <p:extLst>
      <p:ext uri="{BB962C8B-B14F-4D97-AF65-F5344CB8AC3E}">
        <p14:creationId xmlns:p14="http://schemas.microsoft.com/office/powerpoint/2010/main" val="2228805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sz="1200" smtClean="0">
                <a:solidFill>
                  <a:srgbClr val="1D1D1D"/>
                </a:solidFill>
                <a:latin typeface="Times New Roman" panose="02020603050405020304" pitchFamily="18" charset="0"/>
                <a:cs typeface="Times New Roman" panose="02020603050405020304" pitchFamily="18" charset="0"/>
              </a:rPr>
              <a:t>- </a:t>
            </a:r>
            <a:r>
              <a:rPr lang="vi-VN" sz="1200" smtClean="0">
                <a:solidFill>
                  <a:srgbClr val="1D1D1D"/>
                </a:solidFill>
                <a:latin typeface="Times New Roman" panose="02020603050405020304" pitchFamily="18" charset="0"/>
                <a:cs typeface="Times New Roman" panose="02020603050405020304" pitchFamily="18" charset="0"/>
              </a:rPr>
              <a:t>Các bước hoạt động:</a:t>
            </a:r>
          </a:p>
          <a:p>
            <a:pPr algn="just" fontAlgn="base"/>
            <a:r>
              <a:rPr lang="en-US" sz="1200" smtClean="0">
                <a:solidFill>
                  <a:srgbClr val="1D1D1D"/>
                </a:solidFill>
                <a:latin typeface="Times New Roman" panose="02020603050405020304" pitchFamily="18" charset="0"/>
                <a:cs typeface="Times New Roman" panose="02020603050405020304" pitchFamily="18" charset="0"/>
              </a:rPr>
              <a:t>+</a:t>
            </a:r>
            <a:r>
              <a:rPr lang="vi-VN" sz="1200" smtClean="0">
                <a:solidFill>
                  <a:srgbClr val="1D1D1D"/>
                </a:solidFill>
                <a:latin typeface="Times New Roman" panose="02020603050405020304" pitchFamily="18" charset="0"/>
                <a:cs typeface="Times New Roman" panose="02020603050405020304" pitchFamily="18" charset="0"/>
              </a:rPr>
              <a:t> Bước 1: Mail Client gửi mail lên Server bằng giao thức SMTP thông qua Port 25</a:t>
            </a:r>
          </a:p>
          <a:p>
            <a:pPr algn="just" fontAlgn="base"/>
            <a:r>
              <a:rPr lang="en-US" sz="1200" smtClean="0">
                <a:solidFill>
                  <a:srgbClr val="1D1D1D"/>
                </a:solidFill>
                <a:latin typeface="Times New Roman" panose="02020603050405020304" pitchFamily="18" charset="0"/>
                <a:cs typeface="Times New Roman" panose="02020603050405020304" pitchFamily="18" charset="0"/>
              </a:rPr>
              <a:t>+ </a:t>
            </a:r>
            <a:r>
              <a:rPr lang="vi-VN" sz="1200" smtClean="0">
                <a:solidFill>
                  <a:srgbClr val="1D1D1D"/>
                </a:solidFill>
                <a:latin typeface="Times New Roman" panose="02020603050405020304" pitchFamily="18" charset="0"/>
                <a:cs typeface="Times New Roman" panose="02020603050405020304" pitchFamily="18" charset="0"/>
              </a:rPr>
              <a:t>Bước 2: Mail Server sẽ nhận mail từ Client bằng giao thức SMTP thông qua Port 25.</a:t>
            </a:r>
            <a:endParaRPr lang="en-US" sz="1200" smtClean="0">
              <a:solidFill>
                <a:srgbClr val="1D1D1D"/>
              </a:solidFill>
              <a:latin typeface="Times New Roman" panose="02020603050405020304" pitchFamily="18" charset="0"/>
              <a:cs typeface="Times New Roman" panose="02020603050405020304" pitchFamily="18" charset="0"/>
            </a:endParaRPr>
          </a:p>
          <a:p>
            <a:pPr algn="just" fontAlgn="base"/>
            <a:r>
              <a:rPr lang="en-US" sz="1200" smtClean="0">
                <a:solidFill>
                  <a:srgbClr val="1D1D1D"/>
                </a:solidFill>
                <a:latin typeface="Times New Roman" panose="02020603050405020304" pitchFamily="18" charset="0"/>
                <a:cs typeface="Times New Roman" panose="02020603050405020304" pitchFamily="18" charset="0"/>
              </a:rPr>
              <a:t>+ </a:t>
            </a:r>
            <a:r>
              <a:rPr lang="vi-VN" sz="1200" smtClean="0">
                <a:solidFill>
                  <a:srgbClr val="1D1D1D"/>
                </a:solidFill>
                <a:latin typeface="Times New Roman" panose="02020603050405020304" pitchFamily="18" charset="0"/>
                <a:cs typeface="Times New Roman" panose="02020603050405020304" pitchFamily="18" charset="0"/>
              </a:rPr>
              <a:t>Bước 3: Mail Server sẽ nhờ DNS Client của mình gửi tới </a:t>
            </a:r>
            <a:r>
              <a:rPr lang="en-US" sz="1200" smtClean="0">
                <a:solidFill>
                  <a:srgbClr val="1D1D1D"/>
                </a:solidFill>
                <a:latin typeface="Times New Roman" panose="02020603050405020304" pitchFamily="18" charset="0"/>
                <a:cs typeface="Times New Roman" panose="02020603050405020304" pitchFamily="18" charset="0"/>
              </a:rPr>
              <a:t> </a:t>
            </a:r>
            <a:r>
              <a:rPr lang="vi-VN" sz="1200" smtClean="0">
                <a:solidFill>
                  <a:srgbClr val="1D1D1D"/>
                </a:solidFill>
                <a:latin typeface="Times New Roman" panose="02020603050405020304" pitchFamily="18" charset="0"/>
                <a:cs typeface="Times New Roman" panose="02020603050405020304" pitchFamily="18" charset="0"/>
              </a:rPr>
              <a:t>DNS Server để phân giải từ tên miền Mail (vd:mail.google.com) ra địa chỉ IP của Mail Server đó.</a:t>
            </a:r>
          </a:p>
          <a:p>
            <a:pPr algn="just" fontAlgn="base"/>
            <a:r>
              <a:rPr lang="en-US" sz="1200" smtClean="0">
                <a:solidFill>
                  <a:srgbClr val="1D1D1D"/>
                </a:solidFill>
                <a:latin typeface="Times New Roman" panose="02020603050405020304" pitchFamily="18" charset="0"/>
                <a:cs typeface="Times New Roman" panose="02020603050405020304" pitchFamily="18" charset="0"/>
              </a:rPr>
              <a:t>+</a:t>
            </a:r>
            <a:r>
              <a:rPr lang="vi-VN" sz="1200" smtClean="0">
                <a:solidFill>
                  <a:srgbClr val="1D1D1D"/>
                </a:solidFill>
                <a:latin typeface="Times New Roman" panose="02020603050405020304" pitchFamily="18" charset="0"/>
                <a:cs typeface="Times New Roman" panose="02020603050405020304" pitchFamily="18" charset="0"/>
              </a:rPr>
              <a:t> Bước 4: Sau khi có địa chỉ IP của Mail Server kia thì Mail Server sẽ  liên lạc trực tiếp, rồi gửi và nhận Mail từ Mail Server đó qua Port 25</a:t>
            </a:r>
            <a:r>
              <a:rPr lang="en-US" sz="1200" smtClean="0">
                <a:solidFill>
                  <a:srgbClr val="1D1D1D"/>
                </a:solidFill>
                <a:latin typeface="Times New Roman" panose="02020603050405020304" pitchFamily="18" charset="0"/>
                <a:cs typeface="Times New Roman" panose="02020603050405020304" pitchFamily="18" charset="0"/>
              </a:rPr>
              <a:t> bằng giao thức SMTP</a:t>
            </a:r>
            <a:r>
              <a:rPr lang="vi-VN" sz="1200" smtClean="0">
                <a:solidFill>
                  <a:srgbClr val="1D1D1D"/>
                </a:solidFill>
                <a:latin typeface="Times New Roman" panose="02020603050405020304" pitchFamily="18" charset="0"/>
                <a:cs typeface="Times New Roman" panose="02020603050405020304" pitchFamily="18" charset="0"/>
              </a:rPr>
              <a:t>. Sau đó sẽ chuyển sang Mail Box thông qua MDA để người dùng lấy về.</a:t>
            </a:r>
            <a:endParaRPr lang="en-US" sz="1200" smtClean="0">
              <a:solidFill>
                <a:srgbClr val="1D1D1D"/>
              </a:solidFill>
              <a:latin typeface="Times New Roman" panose="02020603050405020304" pitchFamily="18" charset="0"/>
              <a:cs typeface="Times New Roman" panose="02020603050405020304" pitchFamily="18" charset="0"/>
            </a:endParaRPr>
          </a:p>
          <a:p>
            <a:pPr algn="just" fontAlgn="base"/>
            <a:r>
              <a:rPr lang="en-US" sz="1200" smtClean="0">
                <a:solidFill>
                  <a:srgbClr val="1D1D1D"/>
                </a:solidFill>
                <a:latin typeface="Times New Roman" panose="02020603050405020304" pitchFamily="18" charset="0"/>
                <a:cs typeface="Times New Roman" panose="02020603050405020304" pitchFamily="18" charset="0"/>
              </a:rPr>
              <a:t>+ </a:t>
            </a:r>
            <a:r>
              <a:rPr lang="vi-VN" sz="1200" smtClean="0">
                <a:solidFill>
                  <a:srgbClr val="1D1D1D"/>
                </a:solidFill>
                <a:latin typeface="Times New Roman" panose="02020603050405020304" pitchFamily="18" charset="0"/>
                <a:cs typeface="Times New Roman" panose="02020603050405020304" pitchFamily="18" charset="0"/>
              </a:rPr>
              <a:t>Bước 5: Người dùng sẽ lấy Mail từ trong Mail Box thông qua giao thức POP3</a:t>
            </a:r>
            <a:r>
              <a:rPr lang="en-US" sz="1200" smtClean="0">
                <a:solidFill>
                  <a:srgbClr val="1D1D1D"/>
                </a:solidFill>
                <a:latin typeface="Times New Roman" panose="02020603050405020304" pitchFamily="18" charset="0"/>
                <a:cs typeface="Times New Roman" panose="02020603050405020304" pitchFamily="18" charset="0"/>
              </a:rPr>
              <a:t> hoặc IMAP</a:t>
            </a:r>
            <a:endParaRPr lang="vi-VN" sz="1200" b="0" i="0" smtClean="0">
              <a:solidFill>
                <a:srgbClr val="1D1D1D"/>
              </a:solidFill>
              <a:effectLst/>
              <a:latin typeface="Times New Roman" panose="02020603050405020304" pitchFamily="18" charset="0"/>
              <a:cs typeface="Times New Roman" panose="02020603050405020304" pitchFamily="18" charset="0"/>
            </a:endParaRPr>
          </a:p>
          <a:p>
            <a:endParaRPr lang="en-US" smtClean="0"/>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latin typeface="Times New Roman" panose="02020603050405020304" pitchFamily="18" charset="0"/>
                <a:cs typeface="Times New Roman" panose="02020603050405020304" pitchFamily="18" charset="0"/>
              </a:rPr>
              <a:t>Trong Mail Server có 2 thành phần chính là MDA (Mail Transfer Agent) dùng để quản lý mail, MTA (Mail Delivery Agent) dùng để gửi và nhận mail.</a:t>
            </a:r>
            <a:endParaRPr lang="en-US" sz="1200" smtClean="0">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B9428283-7C12-4265-A708-4DC063845270}" type="slidenum">
              <a:rPr lang="en-US" smtClean="0"/>
              <a:t>18</a:t>
            </a:fld>
            <a:endParaRPr lang="en-US"/>
          </a:p>
        </p:txBody>
      </p:sp>
    </p:spTree>
    <p:extLst>
      <p:ext uri="{BB962C8B-B14F-4D97-AF65-F5344CB8AC3E}">
        <p14:creationId xmlns:p14="http://schemas.microsoft.com/office/powerpoint/2010/main" val="290631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sz="1200" smtClean="0">
                <a:latin typeface="Times New Roman" panose="02020603050405020304" pitchFamily="18" charset="0"/>
                <a:cs typeface="Times New Roman" panose="02020603050405020304" pitchFamily="18" charset="0"/>
              </a:rPr>
              <a:t> + TCP dùng để đóng gói khi 2 Server DNS trao đổi dữ liệu với nhau. Đảm bảo an toàn cho dữ liệu.</a:t>
            </a:r>
          </a:p>
          <a:p>
            <a:pPr algn="just" fontAlgn="base"/>
            <a:r>
              <a:rPr lang="en-US" sz="1200" smtClean="0">
                <a:latin typeface="Times New Roman" panose="02020603050405020304" pitchFamily="18" charset="0"/>
                <a:cs typeface="Times New Roman" panose="02020603050405020304" pitchFamily="18" charset="0"/>
              </a:rPr>
              <a:t>     + UDP dùng để đóng gói khi Client yêu cầu phân giải tên miền</a:t>
            </a:r>
            <a:endParaRPr lang="en-US"/>
          </a:p>
        </p:txBody>
      </p:sp>
      <p:sp>
        <p:nvSpPr>
          <p:cNvPr id="4" name="Slide Number Placeholder 3"/>
          <p:cNvSpPr>
            <a:spLocks noGrp="1"/>
          </p:cNvSpPr>
          <p:nvPr>
            <p:ph type="sldNum" sz="quarter" idx="10"/>
          </p:nvPr>
        </p:nvSpPr>
        <p:spPr/>
        <p:txBody>
          <a:bodyPr/>
          <a:lstStyle/>
          <a:p>
            <a:fld id="{B9428283-7C12-4265-A708-4DC063845270}" type="slidenum">
              <a:rPr lang="en-US" smtClean="0"/>
              <a:t>19</a:t>
            </a:fld>
            <a:endParaRPr lang="en-US"/>
          </a:p>
        </p:txBody>
      </p:sp>
    </p:spTree>
    <p:extLst>
      <p:ext uri="{BB962C8B-B14F-4D97-AF65-F5344CB8AC3E}">
        <p14:creationId xmlns:p14="http://schemas.microsoft.com/office/powerpoint/2010/main" val="3060552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66738" indent="-219075" algn="just" fontAlgn="base"/>
            <a:r>
              <a:rPr lang="en-US" sz="1200" smtClean="0">
                <a:solidFill>
                  <a:srgbClr val="1D1D1D"/>
                </a:solidFill>
                <a:latin typeface="Times New Roman" panose="02020603050405020304" pitchFamily="18" charset="0"/>
                <a:cs typeface="Times New Roman" panose="02020603050405020304" pitchFamily="18" charset="0"/>
              </a:rPr>
              <a:t>Các bước hoạt động:</a:t>
            </a:r>
          </a:p>
          <a:p>
            <a:pPr algn="just" fontAlgn="base"/>
            <a:r>
              <a:rPr lang="en-US" sz="1200" smtClean="0">
                <a:solidFill>
                  <a:srgbClr val="1D1D1D"/>
                </a:solidFill>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Bước 1: DHCP Client sẽ gửi một bản tin Broadcast là Discover. Bản tin là thông tin yêu cầu xin địa chỉ IP. Bản tin sẽ được tầng Transport nhận bằng cổng 68 sau đó đóng gói bằng giao thức UDP  rồi truyền xuống dưới. Tầng Network Access sẽ đóng địa chỉ MAC nguồn là máy mình và MAC đích là MAC Broadcast  rồi chuyển ra đường truyền. Do có địa chỉ MAC là Broadcast nên tất cả các máy trong mạng đều nhận được, trong đó có máy DHCP Server.</a:t>
            </a:r>
            <a:endParaRPr lang="en-US" sz="120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9428283-7C12-4265-A708-4DC063845270}" type="slidenum">
              <a:rPr lang="en-US" smtClean="0"/>
              <a:t>22</a:t>
            </a:fld>
            <a:endParaRPr lang="en-US"/>
          </a:p>
        </p:txBody>
      </p:sp>
    </p:spTree>
    <p:extLst>
      <p:ext uri="{BB962C8B-B14F-4D97-AF65-F5344CB8AC3E}">
        <p14:creationId xmlns:p14="http://schemas.microsoft.com/office/powerpoint/2010/main" val="1949555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428283-7C12-4265-A708-4DC063845270}" type="slidenum">
              <a:rPr lang="en-US" smtClean="0"/>
              <a:t>23</a:t>
            </a:fld>
            <a:endParaRPr lang="en-US"/>
          </a:p>
        </p:txBody>
      </p:sp>
    </p:spTree>
    <p:extLst>
      <p:ext uri="{BB962C8B-B14F-4D97-AF65-F5344CB8AC3E}">
        <p14:creationId xmlns:p14="http://schemas.microsoft.com/office/powerpoint/2010/main" val="133853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8377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61775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703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818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606AC6-296F-46C9-AAA8-14F1B17A7BB9}" type="datetimeFigureOut">
              <a:rPr lang="en-US" smtClean="0"/>
              <a:t>6/16/2015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171334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3606AC6-296F-46C9-AAA8-14F1B17A7BB9}" type="datetimeFigureOut">
              <a:rPr lang="en-US" smtClean="0"/>
              <a:t>6/16/2015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8943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6/16/2015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3271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6/16/2015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07922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3606AC6-296F-46C9-AAA8-14F1B17A7BB9}" type="datetimeFigureOut">
              <a:rPr lang="en-US" smtClean="0"/>
              <a:t>6/16/2015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1800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6/16/2015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19296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6/16/2015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5990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3606AC6-296F-46C9-AAA8-14F1B17A7BB9}" type="datetimeFigureOut">
              <a:rPr lang="en-US" smtClean="0"/>
              <a:t>6/16/2015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6329D33-4326-4520-B492-15BF96EB6C5E}" type="slidenum">
              <a:rPr lang="en-US" smtClean="0"/>
              <a:t>‹#›</a:t>
            </a:fld>
            <a:endParaRPr lang="en-US"/>
          </a:p>
        </p:txBody>
      </p:sp>
    </p:spTree>
    <p:extLst>
      <p:ext uri="{BB962C8B-B14F-4D97-AF65-F5344CB8AC3E}">
        <p14:creationId xmlns:p14="http://schemas.microsoft.com/office/powerpoint/2010/main" val="2153397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35662" y="2631113"/>
            <a:ext cx="9144000" cy="1445473"/>
          </a:xfrm>
        </p:spPr>
        <p:txBody>
          <a:bodyPr>
            <a:normAutofit fontScale="90000"/>
          </a:bodyPr>
          <a:lstStyle/>
          <a:p>
            <a:r>
              <a:rPr lang="en-US" b="1" smtClean="0">
                <a:latin typeface="Times New Roman" panose="02020603050405020304" pitchFamily="18" charset="0"/>
                <a:cs typeface="Times New Roman" panose="02020603050405020304" pitchFamily="18" charset="0"/>
              </a:rPr>
              <a:t>TOPIC 1: TCP/IP Basics and 				 Wireshark</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42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Rectangle 4"/>
          <p:cNvSpPr/>
          <p:nvPr/>
        </p:nvSpPr>
        <p:spPr>
          <a:xfrm>
            <a:off x="5941476" y="442317"/>
            <a:ext cx="2986715" cy="523220"/>
          </a:xfrm>
          <a:prstGeom prst="rect">
            <a:avLst/>
          </a:prstGeom>
        </p:spPr>
        <p:txBody>
          <a:bodyPr wrap="none">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Application Layer</a:t>
            </a:r>
          </a:p>
        </p:txBody>
      </p:sp>
      <p:sp>
        <p:nvSpPr>
          <p:cNvPr id="6" name="Rectangle 5"/>
          <p:cNvSpPr/>
          <p:nvPr/>
        </p:nvSpPr>
        <p:spPr>
          <a:xfrm>
            <a:off x="4294077" y="1660938"/>
            <a:ext cx="6970643" cy="3194721"/>
          </a:xfrm>
          <a:prstGeom prst="rect">
            <a:avLst/>
          </a:prstGeom>
        </p:spPr>
        <p:txBody>
          <a:bodyPr wrap="square">
            <a:spAutoFit/>
          </a:bodyPr>
          <a:lstStyle/>
          <a:p>
            <a:pPr marL="441325" indent="-342900" algn="just" defTabSz="414338">
              <a:lnSpc>
                <a:spcPct val="80000"/>
              </a:lnSpc>
              <a:spcBef>
                <a:spcPct val="50000"/>
              </a:spcBef>
              <a:buClr>
                <a:srgbClr val="CC0000"/>
              </a:buClr>
              <a:buFontTx/>
              <a:buChar char="-"/>
            </a:pPr>
            <a:r>
              <a:rPr lang="en-US" sz="2400" smtClean="0">
                <a:latin typeface="Times New Roman" panose="02020603050405020304" pitchFamily="18" charset="0"/>
                <a:cs typeface="Times New Roman" panose="02020603050405020304" pitchFamily="18" charset="0"/>
              </a:rPr>
              <a:t>Application </a:t>
            </a:r>
            <a:r>
              <a:rPr lang="en-US" sz="2400">
                <a:latin typeface="Times New Roman" panose="02020603050405020304" pitchFamily="18" charset="0"/>
                <a:cs typeface="Times New Roman" panose="02020603050405020304" pitchFamily="18" charset="0"/>
              </a:rPr>
              <a:t>layer interacts with application programs and is the highest level of OSI model</a:t>
            </a:r>
            <a:r>
              <a:rPr lang="en-US" sz="2400" smtClean="0">
                <a:latin typeface="Times New Roman" panose="02020603050405020304" pitchFamily="18" charset="0"/>
                <a:cs typeface="Times New Roman" panose="02020603050405020304" pitchFamily="18" charset="0"/>
              </a:rPr>
              <a:t>.</a:t>
            </a:r>
          </a:p>
          <a:p>
            <a:pPr marL="98425" algn="just" defTabSz="414338">
              <a:lnSpc>
                <a:spcPct val="80000"/>
              </a:lnSpc>
              <a:spcBef>
                <a:spcPct val="50000"/>
              </a:spcBef>
              <a:buClr>
                <a:srgbClr val="CC0000"/>
              </a:buClr>
            </a:pPr>
            <a:endParaRPr lang="en-US" sz="2400">
              <a:latin typeface="Times New Roman" panose="02020603050405020304" pitchFamily="18" charset="0"/>
              <a:cs typeface="Times New Roman" panose="02020603050405020304" pitchFamily="18" charset="0"/>
            </a:endParaRPr>
          </a:p>
          <a:p>
            <a:pPr marL="441325" indent="-342900" algn="just" defTabSz="414338">
              <a:lnSpc>
                <a:spcPct val="80000"/>
              </a:lnSpc>
              <a:spcBef>
                <a:spcPct val="50000"/>
              </a:spcBef>
              <a:buClr>
                <a:srgbClr val="CC0000"/>
              </a:buClr>
              <a:buFontTx/>
              <a:buChar char="-"/>
            </a:pPr>
            <a:r>
              <a:rPr lang="en-US" sz="2400">
                <a:latin typeface="Times New Roman" panose="02020603050405020304" pitchFamily="18" charset="0"/>
                <a:cs typeface="Times New Roman" panose="02020603050405020304" pitchFamily="18" charset="0"/>
              </a:rPr>
              <a:t>Application layer contains management functions to support distributed applications</a:t>
            </a:r>
            <a:r>
              <a:rPr lang="en-US" sz="2400" smtClean="0">
                <a:latin typeface="Times New Roman" panose="02020603050405020304" pitchFamily="18" charset="0"/>
                <a:cs typeface="Times New Roman" panose="02020603050405020304" pitchFamily="18" charset="0"/>
              </a:rPr>
              <a:t>.</a:t>
            </a:r>
          </a:p>
          <a:p>
            <a:pPr marL="441325" indent="-342900" algn="just" defTabSz="414338">
              <a:lnSpc>
                <a:spcPct val="80000"/>
              </a:lnSpc>
              <a:spcBef>
                <a:spcPct val="50000"/>
              </a:spcBef>
              <a:buClr>
                <a:srgbClr val="CC0000"/>
              </a:buClr>
              <a:buFontTx/>
              <a:buChar char="-"/>
            </a:pPr>
            <a:endParaRPr lang="en-US" sz="2400">
              <a:latin typeface="Times New Roman" panose="02020603050405020304" pitchFamily="18" charset="0"/>
              <a:cs typeface="Times New Roman" panose="02020603050405020304" pitchFamily="18" charset="0"/>
            </a:endParaRPr>
          </a:p>
          <a:p>
            <a:pPr marL="441325" indent="-342900" algn="just" defTabSz="414338">
              <a:lnSpc>
                <a:spcPct val="80000"/>
              </a:lnSpc>
              <a:spcBef>
                <a:spcPct val="50000"/>
              </a:spcBef>
              <a:buClr>
                <a:srgbClr val="CC0000"/>
              </a:buClr>
              <a:buFontTx/>
              <a:buChar char="-"/>
            </a:pPr>
            <a:r>
              <a:rPr lang="en-US" sz="2400">
                <a:latin typeface="Times New Roman" panose="02020603050405020304" pitchFamily="18" charset="0"/>
                <a:cs typeface="Times New Roman" panose="02020603050405020304" pitchFamily="18" charset="0"/>
              </a:rPr>
              <a:t>Examples of application layer are applications such as </a:t>
            </a:r>
            <a:r>
              <a:rPr lang="vi-VN" sz="2400">
                <a:solidFill>
                  <a:srgbClr val="222222"/>
                </a:solidFill>
                <a:latin typeface="Times New Roman" panose="02020603050405020304" pitchFamily="18" charset="0"/>
                <a:cs typeface="Times New Roman" panose="02020603050405020304" pitchFamily="18" charset="0"/>
              </a:rPr>
              <a:t>Web Server, FTP Server, Mail server </a:t>
            </a:r>
            <a:r>
              <a:rPr lang="vi-VN" sz="2400" smtClean="0">
                <a:solidFill>
                  <a:srgbClr val="222222"/>
                </a:solidFill>
                <a:latin typeface="Times New Roman" panose="02020603050405020304" pitchFamily="18" charset="0"/>
                <a:cs typeface="Times New Roman" panose="02020603050405020304" pitchFamily="18" charset="0"/>
              </a:rPr>
              <a:t>…</a:t>
            </a:r>
            <a:endParaRPr lang="vi-VN" sz="240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520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84711" y="442317"/>
            <a:ext cx="2280817" cy="523220"/>
          </a:xfrm>
          <a:prstGeom prst="rect">
            <a:avLst/>
          </a:prstGeom>
        </p:spPr>
        <p:txBody>
          <a:bodyPr wrap="none">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OSI in Action</a:t>
            </a:r>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098" y="1123836"/>
            <a:ext cx="3886959" cy="4957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1450" y="1123836"/>
            <a:ext cx="3747408" cy="4957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p:cNvSpPr>
            <a:spLocks noGrp="1"/>
          </p:cNvSpPr>
          <p:nvPr>
            <p:ph type="title"/>
          </p:nvPr>
        </p:nvSpPr>
        <p:spPr>
          <a:xfrm>
            <a:off x="252919" y="1123837"/>
            <a:ext cx="2947482" cy="4601183"/>
          </a:xfrm>
        </p:spPr>
        <p:txBody>
          <a:bodyPr/>
          <a:lstStyle/>
          <a:p>
            <a:pPr algn="ctr"/>
            <a:r>
              <a:rPr lang="en-US" b="1"/>
              <a:t>OSI MODEL</a:t>
            </a:r>
            <a:endParaRPr lang="en-US"/>
          </a:p>
        </p:txBody>
      </p:sp>
    </p:spTree>
    <p:extLst>
      <p:ext uri="{BB962C8B-B14F-4D97-AF65-F5344CB8AC3E}">
        <p14:creationId xmlns:p14="http://schemas.microsoft.com/office/powerpoint/2010/main" val="2325101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sp>
        <p:nvSpPr>
          <p:cNvPr id="4"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pic>
        <p:nvPicPr>
          <p:cNvPr id="2050" name="Picture 2" descr="http://2.bp.blogspot.com/-jH4TzAOcspU/UzQeMUZ1JlI/AAAAAAAAADA/cWNGZjCtkI4/s1600/TCP-IP-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521" y="1435060"/>
            <a:ext cx="5603483" cy="45755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730749" y="588091"/>
            <a:ext cx="5787026" cy="523220"/>
          </a:xfrm>
          <a:prstGeom prst="rect">
            <a:avLst/>
          </a:prstGeom>
          <a:noFill/>
        </p:spPr>
        <p:txBody>
          <a:bodyPr wrap="square" rtlCol="0">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Layer of the TCP/IP Model </a:t>
            </a:r>
            <a:endParaRPr lang="en-US" sz="28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207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OSI &amp; TCP / IP MODEL</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OSI &amp; TCP/IP Model</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AutoShape 2" descr="http://2.bp.blogspot.com/--LdXEFHRLz0/UzQeMLNUyzI/AAAAAAAAADE/YAQAXBPEVqg/s1600/OSI-TCP-IP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4640618" y="1542110"/>
            <a:ext cx="6299411" cy="4182909"/>
          </a:xfrm>
          <a:prstGeom prst="rect">
            <a:avLst/>
          </a:prstGeom>
        </p:spPr>
      </p:pic>
    </p:spTree>
    <p:extLst>
      <p:ext uri="{BB962C8B-B14F-4D97-AF65-F5344CB8AC3E}">
        <p14:creationId xmlns:p14="http://schemas.microsoft.com/office/powerpoint/2010/main" val="3104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THE PROTOCOL, SERVICE IN APPLICATION</a:t>
            </a:r>
            <a:endParaRPr lang="en-US"/>
          </a:p>
        </p:txBody>
      </p:sp>
      <p:sp>
        <p:nvSpPr>
          <p:cNvPr id="6" name="Rectangle 5"/>
          <p:cNvSpPr/>
          <p:nvPr/>
        </p:nvSpPr>
        <p:spPr>
          <a:xfrm>
            <a:off x="4224269" y="1579379"/>
            <a:ext cx="6915955" cy="4524315"/>
          </a:xfrm>
          <a:prstGeom prst="rect">
            <a:avLst/>
          </a:prstGeom>
        </p:spPr>
        <p:txBody>
          <a:bodyPr wrap="square">
            <a:spAutoFit/>
          </a:bodyPr>
          <a:lstStyle/>
          <a:p>
            <a:pPr marL="342900" indent="-342900" algn="just">
              <a:buFontTx/>
              <a:buChar char="-"/>
            </a:pPr>
            <a:r>
              <a:rPr lang="en-US" sz="2400">
                <a:latin typeface="Times New Roman" panose="02020603050405020304" pitchFamily="18" charset="0"/>
                <a:cs typeface="Times New Roman" panose="02020603050405020304" pitchFamily="18" charset="0"/>
              </a:rPr>
              <a:t>Web services: is service link hypertext page. Used to transmit information to the users a rich and diverse ways</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r>
              <a:rPr lang="en-US" sz="2400">
                <a:latin typeface="Times New Roman" panose="02020603050405020304" pitchFamily="18" charset="0"/>
                <a:cs typeface="Times New Roman" panose="02020603050405020304" pitchFamily="18" charset="0"/>
              </a:rPr>
              <a:t>Web services </a:t>
            </a:r>
            <a:r>
              <a:rPr lang="en-US" sz="2400" smtClean="0">
                <a:latin typeface="Times New Roman" panose="02020603050405020304" pitchFamily="18" charset="0"/>
                <a:cs typeface="Times New Roman" panose="02020603050405020304" pitchFamily="18" charset="0"/>
              </a:rPr>
              <a:t>use 2 </a:t>
            </a:r>
            <a:r>
              <a:rPr lang="en-US" sz="2400">
                <a:latin typeface="Times New Roman" panose="02020603050405020304" pitchFamily="18" charset="0"/>
                <a:cs typeface="Times New Roman" panose="02020603050405020304" pitchFamily="18" charset="0"/>
              </a:rPr>
              <a:t>ways to send data to the user's HTTP (not secure) and HTTPS (secure</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r>
              <a:rPr lang="en-US" sz="2400">
                <a:latin typeface="Times New Roman" panose="02020603050405020304" pitchFamily="18" charset="0"/>
                <a:cs typeface="Times New Roman" panose="02020603050405020304" pitchFamily="18" charset="0"/>
              </a:rPr>
              <a:t>Web services to work it must have 2 components: the Web Server and Web Client</a:t>
            </a:r>
            <a:r>
              <a:rPr lang="en-US" sz="2400" smtClean="0">
                <a:latin typeface="Times New Roman" panose="02020603050405020304" pitchFamily="18" charset="0"/>
                <a:cs typeface="Times New Roman" panose="02020603050405020304" pitchFamily="18" charset="0"/>
              </a:rPr>
              <a:t>.</a:t>
            </a:r>
          </a:p>
          <a:p>
            <a:pPr marL="347663" algn="just"/>
            <a:r>
              <a:rPr lang="en-US" sz="2400" smtClean="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 Web Server provides Web data. People build up a Website for users to access. The Web Server will run in Port 80 or 443</a:t>
            </a:r>
            <a:r>
              <a:rPr lang="vi-VN" sz="2400" smtClean="0">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a:p>
            <a:pPr marL="347663" algn="just"/>
            <a:r>
              <a:rPr lang="en-US" sz="2400" smtClean="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Web Client is the user. Users who open the IE or Firefox to access the domain name of the Web site.</a:t>
            </a:r>
          </a:p>
        </p:txBody>
      </p:sp>
      <p:sp>
        <p:nvSpPr>
          <p:cNvPr id="7" name="TextBox 6"/>
          <p:cNvSpPr txBox="1"/>
          <p:nvPr/>
        </p:nvSpPr>
        <p:spPr>
          <a:xfrm>
            <a:off x="4509368" y="605268"/>
            <a:ext cx="5787026" cy="523220"/>
          </a:xfrm>
          <a:prstGeom prst="rect">
            <a:avLst/>
          </a:prstGeom>
          <a:noFill/>
        </p:spPr>
        <p:txBody>
          <a:bodyPr wrap="square" rtlCol="0">
            <a:spAutoFit/>
          </a:bodyPr>
          <a:lstStyle>
            <a:defPPr>
              <a:defRPr lang="en-US"/>
            </a:defPPr>
            <a:lvl1pPr algn="ctr">
              <a:defRPr sz="2800" b="1">
                <a:solidFill>
                  <a:schemeClr val="accent2">
                    <a:lumMod val="75000"/>
                  </a:schemeClr>
                </a:solidFill>
                <a:latin typeface="Times New Roman" panose="02020603050405020304" pitchFamily="18" charset="0"/>
                <a:cs typeface="Times New Roman" panose="02020603050405020304" pitchFamily="18" charset="0"/>
              </a:defRPr>
            </a:lvl1pPr>
          </a:lstStyle>
          <a:p>
            <a:r>
              <a:rPr lang="en-US"/>
              <a:t>Web Service: HTTP và HTTPS.</a:t>
            </a:r>
          </a:p>
        </p:txBody>
      </p:sp>
    </p:spTree>
    <p:extLst>
      <p:ext uri="{BB962C8B-B14F-4D97-AF65-F5344CB8AC3E}">
        <p14:creationId xmlns:p14="http://schemas.microsoft.com/office/powerpoint/2010/main" val="60209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74830" y="600617"/>
            <a:ext cx="5787026" cy="523220"/>
          </a:xfrm>
          <a:prstGeom prst="rect">
            <a:avLst/>
          </a:prstGeom>
          <a:noFill/>
        </p:spPr>
        <p:txBody>
          <a:bodyPr wrap="square" rtlCol="0">
            <a:spAutoFit/>
          </a:bodyPr>
          <a:lstStyle/>
          <a:p>
            <a:pPr algn="ctr"/>
            <a:r>
              <a:rPr lang="en-US" sz="2800" b="1">
                <a:solidFill>
                  <a:schemeClr val="accent2">
                    <a:lumMod val="75000"/>
                  </a:schemeClr>
                </a:solidFill>
                <a:latin typeface="Times New Roman" panose="02020603050405020304" pitchFamily="18" charset="0"/>
                <a:cs typeface="Times New Roman" panose="02020603050405020304" pitchFamily="18" charset="0"/>
              </a:rPr>
              <a:t>The process of W</a:t>
            </a:r>
            <a:r>
              <a:rPr lang="en-US" sz="2800" b="1" smtClean="0">
                <a:solidFill>
                  <a:schemeClr val="accent2">
                    <a:lumMod val="75000"/>
                  </a:schemeClr>
                </a:solidFill>
                <a:latin typeface="Times New Roman" panose="02020603050405020304" pitchFamily="18" charset="0"/>
                <a:cs typeface="Times New Roman" panose="02020603050405020304" pitchFamily="18" charset="0"/>
              </a:rPr>
              <a:t>eb </a:t>
            </a:r>
            <a:r>
              <a:rPr lang="en-US" sz="2800" b="1">
                <a:solidFill>
                  <a:schemeClr val="accent2">
                    <a:lumMod val="75000"/>
                  </a:schemeClr>
                </a:solidFill>
                <a:latin typeface="Times New Roman" panose="02020603050405020304" pitchFamily="18" charset="0"/>
                <a:cs typeface="Times New Roman" panose="02020603050405020304" pitchFamily="18" charset="0"/>
              </a:rPr>
              <a:t>S</a:t>
            </a:r>
            <a:r>
              <a:rPr lang="en-US" sz="2800" b="1" smtClean="0">
                <a:solidFill>
                  <a:schemeClr val="accent2">
                    <a:lumMod val="75000"/>
                  </a:schemeClr>
                </a:solidFill>
                <a:latin typeface="Times New Roman" panose="02020603050405020304" pitchFamily="18" charset="0"/>
                <a:cs typeface="Times New Roman" panose="02020603050405020304" pitchFamily="18" charset="0"/>
              </a:rPr>
              <a:t>ervice</a:t>
            </a:r>
            <a:r>
              <a:rPr lang="en-US" sz="2800" b="1">
                <a:solidFill>
                  <a:schemeClr val="accent2">
                    <a:lumMod val="75000"/>
                  </a:schemeClr>
                </a:solidFill>
                <a:latin typeface="Times New Roman" panose="02020603050405020304" pitchFamily="18" charset="0"/>
                <a:cs typeface="Times New Roman" panose="02020603050405020304" pitchFamily="18" charset="0"/>
              </a:rPr>
              <a:t>.</a:t>
            </a:r>
          </a:p>
        </p:txBody>
      </p:sp>
      <p:sp>
        <p:nvSpPr>
          <p:cNvPr id="6" name="Rectangle 5"/>
          <p:cNvSpPr/>
          <p:nvPr/>
        </p:nvSpPr>
        <p:spPr>
          <a:xfrm>
            <a:off x="4238172" y="1394499"/>
            <a:ext cx="7460343" cy="4524315"/>
          </a:xfrm>
          <a:prstGeom prst="rect">
            <a:avLst/>
          </a:prstGeom>
        </p:spPr>
        <p:txBody>
          <a:bodyPr wrap="square">
            <a:spAutoFit/>
          </a:bodyPr>
          <a:lstStyle/>
          <a:p>
            <a:pPr algn="just" fontAlgn="base"/>
            <a:r>
              <a:rPr lang="en-US" sz="2400" smtClean="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Step 1: Users access the website domain name in the browser</a:t>
            </a:r>
            <a:r>
              <a:rPr lang="en-US" sz="2400" smtClean="0">
                <a:latin typeface="Times New Roman" panose="02020603050405020304" pitchFamily="18" charset="0"/>
                <a:cs typeface="Times New Roman" panose="02020603050405020304" pitchFamily="18" charset="0"/>
              </a:rPr>
              <a:t>.</a:t>
            </a:r>
          </a:p>
          <a:p>
            <a:pPr algn="just" fontAlgn="base"/>
            <a:r>
              <a:rPr lang="en-US" sz="2400">
                <a:solidFill>
                  <a:srgbClr val="1D1D1D"/>
                </a:solidFill>
                <a:latin typeface="Times New Roman" panose="02020603050405020304" pitchFamily="18" charset="0"/>
                <a:cs typeface="Times New Roman" panose="02020603050405020304" pitchFamily="18" charset="0"/>
              </a:rPr>
              <a:t> + Step 2: IE or Firefox will produce a high Port at the same time the data will </a:t>
            </a:r>
            <a:r>
              <a:rPr lang="en-US" sz="2400" smtClean="0">
                <a:solidFill>
                  <a:srgbClr val="1D1D1D"/>
                </a:solidFill>
                <a:latin typeface="Times New Roman" panose="02020603050405020304" pitchFamily="18" charset="0"/>
                <a:cs typeface="Times New Roman" panose="02020603050405020304" pitchFamily="18" charset="0"/>
              </a:rPr>
              <a:t>transfer to the Transport Layer. </a:t>
            </a:r>
            <a:r>
              <a:rPr lang="en-US" sz="2400">
                <a:latin typeface="Times New Roman" panose="02020603050405020304" pitchFamily="18" charset="0"/>
                <a:cs typeface="Times New Roman" panose="02020603050405020304" pitchFamily="18" charset="0"/>
              </a:rPr>
              <a:t>At the same time the browser will request a favor to DNS Client domain name resolution out the Web Server IP address</a:t>
            </a:r>
            <a:r>
              <a:rPr lang="en-US" sz="2400" smtClean="0">
                <a:latin typeface="Times New Roman" panose="02020603050405020304" pitchFamily="18" charset="0"/>
                <a:cs typeface="Times New Roman" panose="02020603050405020304" pitchFamily="18" charset="0"/>
              </a:rPr>
              <a:t>.</a:t>
            </a:r>
          </a:p>
          <a:p>
            <a:pPr algn="just" fontAlgn="base"/>
            <a:r>
              <a:rPr lang="en-US" sz="2400" smtClean="0">
                <a:solidFill>
                  <a:srgbClr val="1D1D1D"/>
                </a:solidFill>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Step </a:t>
            </a:r>
            <a:r>
              <a:rPr lang="en-US" sz="2400">
                <a:latin typeface="Times New Roman" panose="02020603050405020304" pitchFamily="18" charset="0"/>
                <a:cs typeface="Times New Roman" panose="02020603050405020304" pitchFamily="18" charset="0"/>
              </a:rPr>
              <a:t>3: </a:t>
            </a:r>
            <a:r>
              <a:rPr lang="en-US" sz="2400" smtClean="0">
                <a:latin typeface="Times New Roman" panose="02020603050405020304" pitchFamily="18" charset="0"/>
                <a:cs typeface="Times New Roman" panose="02020603050405020304" pitchFamily="18" charset="0"/>
              </a:rPr>
              <a:t>Transport Layer will see </a:t>
            </a:r>
            <a:r>
              <a:rPr lang="en-US" sz="2400">
                <a:latin typeface="Times New Roman" panose="02020603050405020304" pitchFamily="18" charset="0"/>
                <a:cs typeface="Times New Roman" panose="02020603050405020304" pitchFamily="18" charset="0"/>
              </a:rPr>
              <a:t>the data as </a:t>
            </a:r>
            <a:r>
              <a:rPr lang="en-US" sz="2400" smtClean="0">
                <a:latin typeface="Times New Roman" panose="02020603050405020304" pitchFamily="18" charset="0"/>
                <a:cs typeface="Times New Roman" panose="02020603050405020304" pitchFamily="18" charset="0"/>
              </a:rPr>
              <a:t>Web, </a:t>
            </a:r>
            <a:r>
              <a:rPr lang="en-US" sz="2400">
                <a:latin typeface="Times New Roman" panose="02020603050405020304" pitchFamily="18" charset="0"/>
                <a:cs typeface="Times New Roman" panose="02020603050405020304" pitchFamily="18" charset="0"/>
              </a:rPr>
              <a:t>it will receive by Port 80 or 443 then close TCP and then transmitted down under</a:t>
            </a:r>
            <a:r>
              <a:rPr lang="en-US" sz="2400" smtClean="0">
                <a:latin typeface="Times New Roman" panose="02020603050405020304" pitchFamily="18" charset="0"/>
                <a:cs typeface="Times New Roman" panose="02020603050405020304" pitchFamily="18" charset="0"/>
              </a:rPr>
              <a:t>.</a:t>
            </a:r>
          </a:p>
          <a:p>
            <a:pPr algn="just" fontAlgn="base"/>
            <a:r>
              <a:rPr lang="en-US" sz="2400" smtClean="0">
                <a:solidFill>
                  <a:srgbClr val="1D1D1D"/>
                </a:solidFill>
                <a:latin typeface="Times New Roman" panose="02020603050405020304" pitchFamily="18" charset="0"/>
                <a:cs typeface="Times New Roman" panose="02020603050405020304" pitchFamily="18" charset="0"/>
              </a:rPr>
              <a:t>+ </a:t>
            </a:r>
            <a:r>
              <a:rPr lang="en-US" sz="2400">
                <a:solidFill>
                  <a:srgbClr val="1D1D1D"/>
                </a:solidFill>
                <a:latin typeface="Times New Roman" panose="02020603050405020304" pitchFamily="18" charset="0"/>
                <a:cs typeface="Times New Roman" panose="02020603050405020304" pitchFamily="18" charset="0"/>
              </a:rPr>
              <a:t>Step 4: Data will be  closed the Network Layer IP host </a:t>
            </a:r>
            <a:r>
              <a:rPr lang="en-US" sz="2400" smtClean="0">
                <a:solidFill>
                  <a:srgbClr val="1D1D1D"/>
                </a:solidFill>
                <a:latin typeface="Times New Roman" panose="02020603050405020304" pitchFamily="18" charset="0"/>
                <a:cs typeface="Times New Roman" panose="02020603050405020304" pitchFamily="18" charset="0"/>
              </a:rPr>
              <a:t>themselves and IP of Weh Service.</a:t>
            </a:r>
            <a:endParaRPr lang="en-US" sz="2400">
              <a:solidFill>
                <a:srgbClr val="1D1D1D"/>
              </a:solidFill>
              <a:latin typeface="Times New Roman" panose="02020603050405020304" pitchFamily="18" charset="0"/>
              <a:cs typeface="Times New Roman" panose="02020603050405020304" pitchFamily="18" charset="0"/>
            </a:endParaRPr>
          </a:p>
        </p:txBody>
      </p:sp>
      <p:sp>
        <p:nvSpPr>
          <p:cNvPr id="8"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THE PROTOCOL, SERVICE IN APPLICATION</a:t>
            </a:r>
            <a:endParaRPr lang="en-US"/>
          </a:p>
        </p:txBody>
      </p:sp>
    </p:spTree>
    <p:extLst>
      <p:ext uri="{BB962C8B-B14F-4D97-AF65-F5344CB8AC3E}">
        <p14:creationId xmlns:p14="http://schemas.microsoft.com/office/powerpoint/2010/main" val="416090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THE PROTOCOL, SERVICE IN APPLICATION</a:t>
            </a:r>
            <a:endParaRPr lang="en-US"/>
          </a:p>
        </p:txBody>
      </p:sp>
      <p:sp>
        <p:nvSpPr>
          <p:cNvPr id="6" name="TextBox 5"/>
          <p:cNvSpPr txBox="1"/>
          <p:nvPr/>
        </p:nvSpPr>
        <p:spPr>
          <a:xfrm>
            <a:off x="5031286" y="600617"/>
            <a:ext cx="5787026" cy="523220"/>
          </a:xfrm>
          <a:prstGeom prst="rect">
            <a:avLst/>
          </a:prstGeom>
          <a:noFill/>
        </p:spPr>
        <p:txBody>
          <a:bodyPr wrap="square" rtlCol="0">
            <a:spAutoFit/>
          </a:bodyPr>
          <a:lstStyle/>
          <a:p>
            <a:pPr algn="ctr"/>
            <a:r>
              <a:rPr lang="en-US" sz="2800" b="1">
                <a:solidFill>
                  <a:schemeClr val="accent2">
                    <a:lumMod val="75000"/>
                  </a:schemeClr>
                </a:solidFill>
                <a:latin typeface="Times New Roman" panose="02020603050405020304" pitchFamily="18" charset="0"/>
                <a:cs typeface="Times New Roman" panose="02020603050405020304" pitchFamily="18" charset="0"/>
              </a:rPr>
              <a:t>The process of </a:t>
            </a:r>
            <a:r>
              <a:rPr lang="en-US" sz="2800" b="1" smtClean="0">
                <a:solidFill>
                  <a:schemeClr val="accent2">
                    <a:lumMod val="75000"/>
                  </a:schemeClr>
                </a:solidFill>
                <a:latin typeface="Times New Roman" panose="02020603050405020304" pitchFamily="18" charset="0"/>
                <a:cs typeface="Times New Roman" panose="02020603050405020304" pitchFamily="18" charset="0"/>
              </a:rPr>
              <a:t>Web </a:t>
            </a:r>
            <a:r>
              <a:rPr lang="en-US" sz="2800" b="1">
                <a:solidFill>
                  <a:schemeClr val="accent2">
                    <a:lumMod val="75000"/>
                  </a:schemeClr>
                </a:solidFill>
                <a:latin typeface="Times New Roman" panose="02020603050405020304" pitchFamily="18" charset="0"/>
                <a:cs typeface="Times New Roman" panose="02020603050405020304" pitchFamily="18" charset="0"/>
              </a:rPr>
              <a:t>S</a:t>
            </a:r>
            <a:r>
              <a:rPr lang="en-US" sz="2800" b="1" smtClean="0">
                <a:solidFill>
                  <a:schemeClr val="accent2">
                    <a:lumMod val="75000"/>
                  </a:schemeClr>
                </a:solidFill>
                <a:latin typeface="Times New Roman" panose="02020603050405020304" pitchFamily="18" charset="0"/>
                <a:cs typeface="Times New Roman" panose="02020603050405020304" pitchFamily="18" charset="0"/>
              </a:rPr>
              <a:t>ervice</a:t>
            </a:r>
            <a:r>
              <a:rPr lang="en-US" sz="2800" b="1">
                <a:solidFill>
                  <a:schemeClr val="accent2">
                    <a:lumMod val="75000"/>
                  </a:schemeClr>
                </a:solidFill>
                <a:latin typeface="Times New Roman" panose="02020603050405020304" pitchFamily="18" charset="0"/>
                <a:cs typeface="Times New Roman" panose="02020603050405020304" pitchFamily="18" charset="0"/>
              </a:rPr>
              <a:t>.</a:t>
            </a:r>
          </a:p>
        </p:txBody>
      </p:sp>
      <p:sp>
        <p:nvSpPr>
          <p:cNvPr id="7" name="Rectangle 6"/>
          <p:cNvSpPr/>
          <p:nvPr/>
        </p:nvSpPr>
        <p:spPr>
          <a:xfrm>
            <a:off x="4630057" y="1393103"/>
            <a:ext cx="6589485" cy="3416320"/>
          </a:xfrm>
          <a:prstGeom prst="rect">
            <a:avLst/>
          </a:prstGeom>
        </p:spPr>
        <p:txBody>
          <a:bodyPr wrap="square">
            <a:spAutoFit/>
          </a:bodyPr>
          <a:lstStyle/>
          <a:p>
            <a:pPr algn="just" fontAlgn="base"/>
            <a:r>
              <a:rPr lang="en-US" sz="2400">
                <a:solidFill>
                  <a:srgbClr val="1D1D1D"/>
                </a:solidFill>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Step 5: </a:t>
            </a:r>
            <a:r>
              <a:rPr lang="en-US" sz="2400" smtClean="0">
                <a:latin typeface="Times New Roman" panose="02020603050405020304" pitchFamily="18" charset="0"/>
                <a:cs typeface="Times New Roman" panose="02020603050405020304" pitchFamily="18" charset="0"/>
              </a:rPr>
              <a:t>After </a:t>
            </a:r>
            <a:r>
              <a:rPr lang="en-US" sz="2400">
                <a:latin typeface="Times New Roman" panose="02020603050405020304" pitchFamily="18" charset="0"/>
                <a:cs typeface="Times New Roman" panose="02020603050405020304" pitchFamily="18" charset="0"/>
              </a:rPr>
              <a:t>the data to the Web Server is going up according to Port 80 or 443. Then the data is closed and sent down the </a:t>
            </a:r>
            <a:r>
              <a:rPr lang="en-US" sz="2400" smtClean="0">
                <a:latin typeface="Times New Roman" panose="02020603050405020304" pitchFamily="18" charset="0"/>
                <a:cs typeface="Times New Roman" panose="02020603050405020304" pitchFamily="18" charset="0"/>
              </a:rPr>
              <a:t>line</a:t>
            </a:r>
          </a:p>
          <a:p>
            <a:pPr algn="just" fontAlgn="base"/>
            <a:endParaRPr lang="en-US" sz="2400" smtClean="0">
              <a:latin typeface="Times New Roman" panose="02020603050405020304" pitchFamily="18" charset="0"/>
              <a:cs typeface="Times New Roman" panose="02020603050405020304" pitchFamily="18" charset="0"/>
            </a:endParaRPr>
          </a:p>
          <a:p>
            <a:pPr algn="just" fontAlgn="base"/>
            <a:r>
              <a:rPr lang="en-US" sz="2400" smtClean="0">
                <a:solidFill>
                  <a:srgbClr val="1D1D1D"/>
                </a:solidFill>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Step </a:t>
            </a:r>
            <a:r>
              <a:rPr lang="en-US" sz="2400" smtClean="0">
                <a:latin typeface="Times New Roman" panose="02020603050405020304" pitchFamily="18" charset="0"/>
                <a:cs typeface="Times New Roman" panose="02020603050405020304" pitchFamily="18" charset="0"/>
              </a:rPr>
              <a:t>6: When </a:t>
            </a:r>
            <a:r>
              <a:rPr lang="en-US" sz="2400">
                <a:latin typeface="Times New Roman" panose="02020603050405020304" pitchFamily="18" charset="0"/>
                <a:cs typeface="Times New Roman" panose="02020603050405020304" pitchFamily="18" charset="0"/>
              </a:rPr>
              <a:t>the client receives it will switch to IE right into </a:t>
            </a:r>
            <a:r>
              <a:rPr lang="en-US" sz="2400" smtClean="0">
                <a:latin typeface="Times New Roman" panose="02020603050405020304" pitchFamily="18" charset="0"/>
                <a:cs typeface="Times New Roman" panose="02020603050405020304" pitchFamily="18" charset="0"/>
              </a:rPr>
              <a:t>hight Port </a:t>
            </a:r>
            <a:r>
              <a:rPr lang="en-US" sz="2400">
                <a:latin typeface="Times New Roman" panose="02020603050405020304" pitchFamily="18" charset="0"/>
                <a:cs typeface="Times New Roman" panose="02020603050405020304" pitchFamily="18" charset="0"/>
              </a:rPr>
              <a:t>when initialized </a:t>
            </a:r>
            <a:r>
              <a:rPr lang="en-US" sz="2400" smtClean="0">
                <a:latin typeface="Times New Roman" panose="02020603050405020304" pitchFamily="18" charset="0"/>
                <a:cs typeface="Times New Roman" panose="02020603050405020304" pitchFamily="18" charset="0"/>
              </a:rPr>
              <a:t>(Because of have high </a:t>
            </a:r>
            <a:r>
              <a:rPr lang="en-US" sz="2400">
                <a:latin typeface="Times New Roman" panose="02020603050405020304" pitchFamily="18" charset="0"/>
                <a:cs typeface="Times New Roman" panose="02020603050405020304" pitchFamily="18" charset="0"/>
              </a:rPr>
              <a:t>port so so we can Port to open multiple Windows on a browser with many different Website without fear of infection.</a:t>
            </a:r>
            <a:endParaRPr lang="vi-VN" sz="2400">
              <a:solidFill>
                <a:srgbClr val="1D1D1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02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33720" y="600617"/>
            <a:ext cx="6942404" cy="523220"/>
          </a:xfrm>
          <a:prstGeom prst="rect">
            <a:avLst/>
          </a:prstGeom>
          <a:noFill/>
        </p:spPr>
        <p:txBody>
          <a:bodyPr wrap="square" rtlCol="0">
            <a:spAutoFit/>
          </a:bodyPr>
          <a:lstStyle>
            <a:defPPr>
              <a:defRPr lang="en-US"/>
            </a:defPPr>
            <a:lvl1pPr algn="ctr">
              <a:defRPr sz="2800" b="1">
                <a:solidFill>
                  <a:schemeClr val="accent2">
                    <a:lumMod val="75000"/>
                  </a:schemeClr>
                </a:solidFill>
                <a:latin typeface="Times New Roman" panose="02020603050405020304" pitchFamily="18" charset="0"/>
                <a:cs typeface="Times New Roman" panose="02020603050405020304" pitchFamily="18" charset="0"/>
              </a:defRPr>
            </a:lvl1pPr>
          </a:lstStyle>
          <a:p>
            <a:r>
              <a:rPr lang="en-US" smtClean="0"/>
              <a:t>Mail Service: </a:t>
            </a:r>
            <a:r>
              <a:rPr lang="en-US"/>
              <a:t>SMTP, POP, IMAP</a:t>
            </a:r>
          </a:p>
        </p:txBody>
      </p:sp>
      <p:sp>
        <p:nvSpPr>
          <p:cNvPr id="7" name="Rectangle 6"/>
          <p:cNvSpPr/>
          <p:nvPr/>
        </p:nvSpPr>
        <p:spPr>
          <a:xfrm>
            <a:off x="4253948" y="1212073"/>
            <a:ext cx="7301948" cy="4524315"/>
          </a:xfrm>
          <a:prstGeom prst="rect">
            <a:avLst/>
          </a:prstGeom>
        </p:spPr>
        <p:txBody>
          <a:bodyPr wrap="square">
            <a:spAutoFit/>
          </a:bodyPr>
          <a:lstStyle/>
          <a:p>
            <a:pPr marL="342900" indent="-342900" algn="just">
              <a:buFontTx/>
              <a:buChar char="-"/>
            </a:pPr>
            <a:r>
              <a:rPr lang="en-US" sz="2400" smtClean="0">
                <a:latin typeface="Times New Roman" panose="02020603050405020304" pitchFamily="18" charset="0"/>
                <a:cs typeface="Times New Roman" panose="02020603050405020304" pitchFamily="18" charset="0"/>
              </a:rPr>
              <a:t>Mail </a:t>
            </a:r>
            <a:r>
              <a:rPr lang="en-US" sz="2400">
                <a:latin typeface="Times New Roman" panose="02020603050405020304" pitchFamily="18" charset="0"/>
                <a:cs typeface="Times New Roman" panose="02020603050405020304" pitchFamily="18" charset="0"/>
              </a:rPr>
              <a:t>Service: is the email service. Instead of the contents of your message are written onto paper and moved via post then the email is saved as text files on your computer and be moved via the Internet</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r>
              <a:rPr lang="en-US" sz="2400">
                <a:latin typeface="Times New Roman" panose="02020603050405020304" pitchFamily="18" charset="0"/>
                <a:cs typeface="Times New Roman" panose="02020603050405020304" pitchFamily="18" charset="0"/>
              </a:rPr>
              <a:t>Mail service need to have 2 </a:t>
            </a:r>
            <a:r>
              <a:rPr lang="en-US" sz="2400" smtClean="0">
                <a:latin typeface="Times New Roman" panose="02020603050405020304" pitchFamily="18" charset="0"/>
                <a:cs typeface="Times New Roman" panose="02020603050405020304" pitchFamily="18" charset="0"/>
              </a:rPr>
              <a:t>components is: Mail Server and Mail Client.</a:t>
            </a:r>
          </a:p>
          <a:p>
            <a:pPr marL="347663" algn="just"/>
            <a:r>
              <a:rPr lang="en-US" sz="2400">
                <a:latin typeface="Times New Roman" panose="02020603050405020304" pitchFamily="18" charset="0"/>
                <a:cs typeface="Times New Roman" panose="02020603050405020304" pitchFamily="18" charset="0"/>
              </a:rPr>
              <a:t>+ Mail Server: used to receive mail from users and Mail Transfer. </a:t>
            </a:r>
            <a:endParaRPr lang="en-US" sz="2400" smtClean="0">
              <a:latin typeface="Times New Roman" panose="02020603050405020304" pitchFamily="18" charset="0"/>
              <a:cs typeface="Times New Roman" panose="02020603050405020304" pitchFamily="18" charset="0"/>
            </a:endParaRPr>
          </a:p>
          <a:p>
            <a:pPr marL="347663" algn="just"/>
            <a:r>
              <a:rPr lang="en-US" sz="2400" smtClean="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Mail Client: use to send mail to a user's Mail Server goes up and receive from the Server about to show to the user vie</a:t>
            </a:r>
            <a:r>
              <a:rPr lang="en-US" sz="2400" smtClean="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Mail Client using </a:t>
            </a:r>
            <a:r>
              <a:rPr lang="en-US" sz="2400" smtClean="0">
                <a:latin typeface="Times New Roman" panose="02020603050405020304" pitchFamily="18" charset="0"/>
                <a:cs typeface="Times New Roman" panose="02020603050405020304" pitchFamily="18" charset="0"/>
              </a:rPr>
              <a:t>SMTP, POP</a:t>
            </a:r>
            <a:r>
              <a:rPr lang="en-US" sz="2400">
                <a:latin typeface="Times New Roman" panose="02020603050405020304" pitchFamily="18" charset="0"/>
                <a:cs typeface="Times New Roman" panose="02020603050405020304" pitchFamily="18" charset="0"/>
              </a:rPr>
              <a:t>, IMAP </a:t>
            </a:r>
            <a:r>
              <a:rPr lang="en-US" sz="2400" smtClean="0">
                <a:latin typeface="Times New Roman" panose="02020603050405020304" pitchFamily="18" charset="0"/>
                <a:cs typeface="Times New Roman" panose="02020603050405020304" pitchFamily="18" charset="0"/>
              </a:rPr>
              <a:t>protocols.</a:t>
            </a:r>
            <a:endParaRPr lang="en-US" sz="2400">
              <a:latin typeface="Times New Roman" panose="02020603050405020304" pitchFamily="18" charset="0"/>
              <a:cs typeface="Times New Roman" panose="02020603050405020304" pitchFamily="18" charset="0"/>
            </a:endParaRPr>
          </a:p>
        </p:txBody>
      </p:sp>
      <p:sp>
        <p:nvSpPr>
          <p:cNvPr id="9"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THE PROTOCOL, SERVICE IN APPLICATION</a:t>
            </a:r>
            <a:endParaRPr lang="en-US"/>
          </a:p>
        </p:txBody>
      </p:sp>
    </p:spTree>
    <p:extLst>
      <p:ext uri="{BB962C8B-B14F-4D97-AF65-F5344CB8AC3E}">
        <p14:creationId xmlns:p14="http://schemas.microsoft.com/office/powerpoint/2010/main" val="3500032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09367" y="605268"/>
            <a:ext cx="6383920" cy="954107"/>
          </a:xfrm>
          <a:prstGeom prst="rect">
            <a:avLst/>
          </a:prstGeom>
          <a:noFill/>
        </p:spPr>
        <p:txBody>
          <a:bodyPr wrap="square" rtlCol="0">
            <a:spAutoFit/>
          </a:bodyPr>
          <a:lstStyle>
            <a:defPPr>
              <a:defRPr lang="en-US"/>
            </a:defPPr>
            <a:lvl1pPr algn="ctr">
              <a:defRPr sz="2800" b="1">
                <a:solidFill>
                  <a:schemeClr val="accent2">
                    <a:lumMod val="75000"/>
                  </a:schemeClr>
                </a:solidFill>
                <a:latin typeface="Times New Roman" panose="02020603050405020304" pitchFamily="18" charset="0"/>
                <a:cs typeface="Times New Roman" panose="02020603050405020304" pitchFamily="18" charset="0"/>
              </a:defRPr>
            </a:lvl1pPr>
          </a:lstStyle>
          <a:p>
            <a:r>
              <a:rPr lang="en-US"/>
              <a:t>T</a:t>
            </a:r>
            <a:r>
              <a:rPr lang="en-US" smtClean="0"/>
              <a:t>he </a:t>
            </a:r>
            <a:r>
              <a:rPr lang="en-US"/>
              <a:t>process of sending and receiving of </a:t>
            </a:r>
            <a:r>
              <a:rPr lang="en-US" smtClean="0"/>
              <a:t>Mail </a:t>
            </a:r>
            <a:r>
              <a:rPr lang="en-US"/>
              <a:t>S</a:t>
            </a:r>
            <a:r>
              <a:rPr lang="en-US" smtClean="0"/>
              <a:t>ervices</a:t>
            </a:r>
            <a:endParaRPr lang="en-US"/>
          </a:p>
        </p:txBody>
      </p:sp>
      <p:pic>
        <p:nvPicPr>
          <p:cNvPr id="1026" name="Picture 2" descr="http://www.webweaversworkshop.org/wp-content/uploads/2014/12/Mail-servers-300x2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146" y="1841045"/>
            <a:ext cx="6433911" cy="420644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THE PROTOCOL, SERVICE IN APPLICATION</a:t>
            </a:r>
            <a:endParaRPr lang="en-US"/>
          </a:p>
        </p:txBody>
      </p:sp>
    </p:spTree>
    <p:extLst>
      <p:ext uri="{BB962C8B-B14F-4D97-AF65-F5344CB8AC3E}">
        <p14:creationId xmlns:p14="http://schemas.microsoft.com/office/powerpoint/2010/main" val="2083171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43106" y="693063"/>
            <a:ext cx="6383920" cy="523220"/>
          </a:xfrm>
          <a:prstGeom prst="rect">
            <a:avLst/>
          </a:prstGeom>
          <a:noFill/>
        </p:spPr>
        <p:txBody>
          <a:bodyPr wrap="square" rtlCol="0">
            <a:spAutoFit/>
          </a:bodyPr>
          <a:lstStyle>
            <a:defPPr>
              <a:defRPr lang="en-US"/>
            </a:defPPr>
            <a:lvl1pPr algn="ctr">
              <a:defRPr sz="2800" b="1">
                <a:solidFill>
                  <a:schemeClr val="accent2">
                    <a:lumMod val="75000"/>
                  </a:schemeClr>
                </a:solidFill>
                <a:latin typeface="Times New Roman" panose="02020603050405020304" pitchFamily="18" charset="0"/>
                <a:cs typeface="Times New Roman" panose="02020603050405020304" pitchFamily="18" charset="0"/>
              </a:defRPr>
            </a:lvl1pPr>
          </a:lstStyle>
          <a:p>
            <a:r>
              <a:rPr lang="en-US"/>
              <a:t>DNS Service</a:t>
            </a:r>
          </a:p>
        </p:txBody>
      </p:sp>
      <p:sp>
        <p:nvSpPr>
          <p:cNvPr id="7" name="Rectangle 6"/>
          <p:cNvSpPr/>
          <p:nvPr/>
        </p:nvSpPr>
        <p:spPr>
          <a:xfrm>
            <a:off x="4189501" y="1238575"/>
            <a:ext cx="7326638" cy="5262979"/>
          </a:xfrm>
          <a:prstGeom prst="rect">
            <a:avLst/>
          </a:prstGeom>
        </p:spPr>
        <p:txBody>
          <a:bodyPr wrap="square">
            <a:spAutoFit/>
          </a:bodyPr>
          <a:lstStyle/>
          <a:p>
            <a:pPr marL="342900" indent="-342900" algn="just" fontAlgn="base">
              <a:buFontTx/>
              <a:buChar char="-"/>
            </a:pPr>
            <a:r>
              <a:rPr lang="en-US" sz="2400">
                <a:latin typeface="Times New Roman" panose="02020603050405020304" pitchFamily="18" charset="0"/>
                <a:cs typeface="Times New Roman" panose="02020603050405020304" pitchFamily="18" charset="0"/>
              </a:rPr>
              <a:t>DNS services: is a domain name resolution service has a hierarchical database, distributed. </a:t>
            </a:r>
            <a:r>
              <a:rPr lang="en-US" sz="2400" smtClean="0">
                <a:latin typeface="Times New Roman" panose="02020603050405020304" pitchFamily="18" charset="0"/>
                <a:cs typeface="Times New Roman" panose="02020603050405020304" pitchFamily="18" charset="0"/>
              </a:rPr>
              <a:t>Containing </a:t>
            </a:r>
            <a:r>
              <a:rPr lang="en-US" sz="2400">
                <a:latin typeface="Times New Roman" panose="02020603050405020304" pitchFamily="18" charset="0"/>
                <a:cs typeface="Times New Roman" panose="02020603050405020304" pitchFamily="18" charset="0"/>
              </a:rPr>
              <a:t>the same time dispersion mechanism of mapping from the domain name to the IP address and vice versa. To use the DNS Port is 53</a:t>
            </a:r>
            <a:r>
              <a:rPr lang="en-US" sz="2400" smtClean="0">
                <a:latin typeface="Times New Roman" panose="02020603050405020304" pitchFamily="18" charset="0"/>
                <a:cs typeface="Times New Roman" panose="02020603050405020304" pitchFamily="18" charset="0"/>
              </a:rPr>
              <a:t>.</a:t>
            </a:r>
          </a:p>
          <a:p>
            <a:pPr marL="342900" indent="-342900" algn="just" fontAlgn="base">
              <a:buFontTx/>
              <a:buChar char="-"/>
            </a:pPr>
            <a:r>
              <a:rPr lang="vi-VN" sz="2400" smtClean="0">
                <a:latin typeface="Times New Roman" panose="02020603050405020304" pitchFamily="18" charset="0"/>
                <a:cs typeface="Times New Roman" panose="02020603050405020304" pitchFamily="18" charset="0"/>
              </a:rPr>
              <a:t>DNS </a:t>
            </a:r>
            <a:r>
              <a:rPr lang="en-US" sz="2400">
                <a:latin typeface="Times New Roman" panose="02020603050405020304" pitchFamily="18" charset="0"/>
                <a:cs typeface="Times New Roman" panose="02020603050405020304" pitchFamily="18" charset="0"/>
              </a:rPr>
              <a:t>Servicc need to have 2 components is:</a:t>
            </a:r>
            <a:r>
              <a:rPr lang="vi-VN"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DNS Server </a:t>
            </a:r>
            <a:r>
              <a:rPr lang="en-US" sz="2400" smtClean="0">
                <a:latin typeface="Times New Roman" panose="02020603050405020304" pitchFamily="18" charset="0"/>
                <a:cs typeface="Times New Roman" panose="02020603050405020304" pitchFamily="18" charset="0"/>
              </a:rPr>
              <a:t>and</a:t>
            </a:r>
            <a:r>
              <a:rPr lang="vi-VN"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DNS </a:t>
            </a:r>
            <a:r>
              <a:rPr lang="vi-VN" sz="2400" smtClean="0">
                <a:latin typeface="Times New Roman" panose="02020603050405020304" pitchFamily="18" charset="0"/>
                <a:cs typeface="Times New Roman" panose="02020603050405020304" pitchFamily="18" charset="0"/>
              </a:rPr>
              <a:t>Client</a:t>
            </a:r>
            <a:r>
              <a:rPr lang="en-US" sz="2400" smtClean="0">
                <a:latin typeface="Times New Roman" panose="02020603050405020304" pitchFamily="18" charset="0"/>
                <a:cs typeface="Times New Roman" panose="02020603050405020304" pitchFamily="18" charset="0"/>
              </a:rPr>
              <a:t>.</a:t>
            </a:r>
          </a:p>
          <a:p>
            <a:pPr marL="342900" indent="-342900" algn="just" fontAlgn="base">
              <a:buFontTx/>
              <a:buChar char="-"/>
            </a:pPr>
            <a:r>
              <a:rPr lang="en-US" sz="2400">
                <a:latin typeface="Times New Roman" panose="02020603050405020304" pitchFamily="18" charset="0"/>
                <a:cs typeface="Times New Roman" panose="02020603050405020304" pitchFamily="18" charset="0"/>
              </a:rPr>
              <a:t>DNS Server used to resolve domain names to IP and back out as IP to domain name. DNS Server using the Protocol is TCP and </a:t>
            </a:r>
            <a:r>
              <a:rPr lang="en-US" sz="2400" smtClean="0">
                <a:latin typeface="Times New Roman" panose="02020603050405020304" pitchFamily="18" charset="0"/>
                <a:cs typeface="Times New Roman" panose="02020603050405020304" pitchFamily="18" charset="0"/>
              </a:rPr>
              <a:t>UDP</a:t>
            </a:r>
          </a:p>
          <a:p>
            <a:pPr marL="342900" indent="-342900" algn="just" fontAlgn="base">
              <a:buFontTx/>
              <a:buChar char="-"/>
            </a:pPr>
            <a:r>
              <a:rPr lang="en-US" sz="2400" smtClean="0">
                <a:latin typeface="Times New Roman" panose="02020603050405020304" pitchFamily="18" charset="0"/>
                <a:cs typeface="Times New Roman" panose="02020603050405020304" pitchFamily="18" charset="0"/>
              </a:rPr>
              <a:t>DNS </a:t>
            </a:r>
            <a:r>
              <a:rPr lang="en-US" sz="2400">
                <a:latin typeface="Times New Roman" panose="02020603050405020304" pitchFamily="18" charset="0"/>
                <a:cs typeface="Times New Roman" panose="02020603050405020304" pitchFamily="18" charset="0"/>
              </a:rPr>
              <a:t>Client used to resolve to the user's computer. When users access the domain name DNS Client will request a favor to the DNS Server resolution</a:t>
            </a:r>
            <a:r>
              <a:rPr lang="vi-VN" sz="2400" smtClean="0">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p:txBody>
      </p:sp>
      <p:sp>
        <p:nvSpPr>
          <p:cNvPr id="8"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THE PROTOCOL, SERVICE IN APPLICATION</a:t>
            </a:r>
            <a:endParaRPr lang="en-US"/>
          </a:p>
        </p:txBody>
      </p:sp>
    </p:spTree>
    <p:extLst>
      <p:ext uri="{BB962C8B-B14F-4D97-AF65-F5344CB8AC3E}">
        <p14:creationId xmlns:p14="http://schemas.microsoft.com/office/powerpoint/2010/main" val="143530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smtClean="0"/>
              <a:t>OSI MODEL</a:t>
            </a:r>
            <a:endParaRPr lang="en-US"/>
          </a:p>
        </p:txBody>
      </p:sp>
      <p:sp>
        <p:nvSpPr>
          <p:cNvPr id="9" name="TextBox 8"/>
          <p:cNvSpPr txBox="1"/>
          <p:nvPr/>
        </p:nvSpPr>
        <p:spPr>
          <a:xfrm>
            <a:off x="3707704" y="776614"/>
            <a:ext cx="7628351" cy="4832092"/>
          </a:xfrm>
          <a:prstGeom prst="rect">
            <a:avLst/>
          </a:prstGeom>
          <a:noFill/>
        </p:spPr>
        <p:txBody>
          <a:bodyPr wrap="square" rtlCol="0">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OSI Model</a:t>
            </a:r>
          </a:p>
          <a:p>
            <a:pPr algn="just"/>
            <a:endParaRPr lang="en-US" sz="200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OSI</a:t>
            </a:r>
            <a:r>
              <a:rPr lang="en-US" sz="2000" smtClean="0">
                <a:latin typeface="Times New Roman" panose="02020603050405020304" pitchFamily="18" charset="0"/>
                <a:cs typeface="Times New Roman" panose="02020603050405020304" pitchFamily="18" charset="0"/>
              </a:rPr>
              <a:t> Model</a:t>
            </a:r>
            <a:r>
              <a:rPr lang="vi-VN"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is </a:t>
            </a:r>
            <a:r>
              <a:rPr lang="vi-VN" sz="2000" i="1" smtClean="0">
                <a:latin typeface="Times New Roman" panose="02020603050405020304" pitchFamily="18" charset="0"/>
                <a:cs typeface="Times New Roman" panose="02020603050405020304" pitchFamily="18" charset="0"/>
              </a:rPr>
              <a:t>Open </a:t>
            </a:r>
            <a:r>
              <a:rPr lang="vi-VN" sz="2000" i="1">
                <a:latin typeface="Times New Roman" panose="02020603050405020304" pitchFamily="18" charset="0"/>
                <a:cs typeface="Times New Roman" panose="02020603050405020304" pitchFamily="18" charset="0"/>
              </a:rPr>
              <a:t>Systems </a:t>
            </a:r>
            <a:r>
              <a:rPr lang="vi-VN" sz="2000" i="1" smtClean="0">
                <a:latin typeface="Times New Roman" panose="02020603050405020304" pitchFamily="18" charset="0"/>
                <a:cs typeface="Times New Roman" panose="02020603050405020304" pitchFamily="18" charset="0"/>
              </a:rPr>
              <a:t>Interconnection</a:t>
            </a: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en-US" sz="2000" smtClean="0">
                <a:latin typeface="Times New Roman" panose="02020603050405020304" pitchFamily="18" charset="0"/>
                <a:cs typeface="Times New Roman" panose="02020603050405020304" pitchFamily="18" charset="0"/>
              </a:rPr>
              <a:t> In 1977, international standard organization (ISO) established a committee to develop an architecture for computer communication and OSI reference model is the result of this effort.</a:t>
            </a:r>
          </a:p>
          <a:p>
            <a:pPr marL="342900" indent="-342900" algn="just">
              <a:buFontTx/>
              <a:buChar char="-"/>
            </a:pPr>
            <a:r>
              <a:rPr lang="en-US" sz="2000" smtClean="0">
                <a:latin typeface="Times New Roman" panose="02020603050405020304" pitchFamily="18" charset="0"/>
                <a:cs typeface="Times New Roman" panose="02020603050405020304" pitchFamily="18" charset="0"/>
              </a:rPr>
              <a:t>In 1984, the OSI reference model was approved as an international standard for communications architecture.</a:t>
            </a:r>
          </a:p>
          <a:p>
            <a:pPr marL="342900" indent="-342900" algn="just">
              <a:buFontTx/>
              <a:buChar char="-"/>
            </a:pPr>
            <a:r>
              <a:rPr lang="en-US" sz="2000" smtClean="0">
                <a:latin typeface="Times New Roman" panose="02020603050405020304" pitchFamily="18" charset="0"/>
                <a:cs typeface="Times New Roman" panose="02020603050405020304" pitchFamily="18" charset="0"/>
              </a:rPr>
              <a:t>Term “open” denotes the ability to connect any two systems which conform to the reference model and associated standards.</a:t>
            </a:r>
          </a:p>
          <a:p>
            <a:pPr marL="342900" indent="-342900" algn="just">
              <a:buFontTx/>
              <a:buChar char="-"/>
            </a:pPr>
            <a:r>
              <a:rPr lang="en-US" sz="2000" smtClean="0">
                <a:latin typeface="Times New Roman" panose="02020603050405020304" pitchFamily="18" charset="0"/>
                <a:cs typeface="Times New Roman" panose="02020603050405020304" pitchFamily="18" charset="0"/>
              </a:rPr>
              <a:t>The OSI model describes how information or data makes its way from application programmes (such as spreadsheets) through a netword medium (such as wire) to another application programmes located on another network.</a:t>
            </a:r>
          </a:p>
          <a:p>
            <a:pPr marL="342900" indent="-342900" algn="just">
              <a:buFontTx/>
              <a:buChar char="-"/>
            </a:pPr>
            <a:r>
              <a:rPr lang="en-US" sz="2000" smtClean="0">
                <a:latin typeface="Times New Roman" panose="02020603050405020304" pitchFamily="18" charset="0"/>
                <a:cs typeface="Times New Roman" panose="02020603050405020304" pitchFamily="18" charset="0"/>
              </a:rPr>
              <a:t>The OSI model has 7 layer.</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496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43106" y="693063"/>
            <a:ext cx="6383920" cy="523220"/>
          </a:xfrm>
          <a:prstGeom prst="rect">
            <a:avLst/>
          </a:prstGeom>
          <a:noFill/>
        </p:spPr>
        <p:txBody>
          <a:bodyPr wrap="square" rtlCol="0">
            <a:spAutoFit/>
          </a:bodyPr>
          <a:lstStyle>
            <a:defPPr>
              <a:defRPr lang="en-US"/>
            </a:defPPr>
            <a:lvl1pPr algn="ctr">
              <a:defRPr sz="2800" b="1">
                <a:solidFill>
                  <a:schemeClr val="accent2">
                    <a:lumMod val="75000"/>
                  </a:schemeClr>
                </a:solidFill>
                <a:latin typeface="Times New Roman" panose="02020603050405020304" pitchFamily="18" charset="0"/>
                <a:cs typeface="Times New Roman" panose="02020603050405020304" pitchFamily="18" charset="0"/>
              </a:defRPr>
            </a:lvl1pPr>
          </a:lstStyle>
          <a:p>
            <a:r>
              <a:rPr lang="en-US" smtClean="0"/>
              <a:t>Active Process </a:t>
            </a:r>
            <a:r>
              <a:rPr lang="en-US"/>
              <a:t>of </a:t>
            </a:r>
            <a:r>
              <a:rPr lang="en-US" smtClean="0"/>
              <a:t>DNS Service</a:t>
            </a:r>
            <a:endParaRPr lang="en-US"/>
          </a:p>
        </p:txBody>
      </p:sp>
      <p:sp>
        <p:nvSpPr>
          <p:cNvPr id="6" name="Rectangle 5"/>
          <p:cNvSpPr/>
          <p:nvPr/>
        </p:nvSpPr>
        <p:spPr>
          <a:xfrm>
            <a:off x="4253947" y="1241674"/>
            <a:ext cx="7248940" cy="4985980"/>
          </a:xfrm>
          <a:prstGeom prst="rect">
            <a:avLst/>
          </a:prstGeom>
        </p:spPr>
        <p:txBody>
          <a:bodyPr wrap="square">
            <a:spAutoFit/>
          </a:bodyPr>
          <a:lstStyle/>
          <a:p>
            <a:pPr fontAlgn="base"/>
            <a:r>
              <a:rPr lang="en-US" sz="2000" smtClean="0">
                <a:solidFill>
                  <a:srgbClr val="1D1D1D"/>
                </a:solidFill>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Step 1</a:t>
            </a:r>
            <a:r>
              <a:rPr lang="en-US" sz="20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O</a:t>
            </a:r>
            <a:r>
              <a:rPr lang="en-US" sz="2000" smtClean="0">
                <a:latin typeface="Times New Roman" panose="02020603050405020304" pitchFamily="18" charset="0"/>
                <a:cs typeface="Times New Roman" panose="02020603050405020304" pitchFamily="18" charset="0"/>
              </a:rPr>
              <a:t>n </a:t>
            </a:r>
            <a:r>
              <a:rPr lang="en-US" sz="2000">
                <a:latin typeface="Times New Roman" panose="02020603050405020304" pitchFamily="18" charset="0"/>
                <a:cs typeface="Times New Roman" panose="02020603050405020304" pitchFamily="18" charset="0"/>
              </a:rPr>
              <a:t>your computer users visit the Website: htttp://google.com.vn in IE. IE request a favor </a:t>
            </a:r>
            <a:r>
              <a:rPr lang="en-US" sz="2000" smtClean="0">
                <a:latin typeface="Times New Roman" panose="02020603050405020304" pitchFamily="18" charset="0"/>
                <a:cs typeface="Times New Roman" panose="02020603050405020304" pitchFamily="18" charset="0"/>
              </a:rPr>
              <a:t>to </a:t>
            </a:r>
            <a:r>
              <a:rPr lang="en-US" sz="2000">
                <a:latin typeface="Times New Roman" panose="02020603050405020304" pitchFamily="18" charset="0"/>
                <a:cs typeface="Times New Roman" panose="02020603050405020304" pitchFamily="18" charset="0"/>
              </a:rPr>
              <a:t>DNS Client name resolution google.com.vn domain to the IP address</a:t>
            </a:r>
            <a:r>
              <a:rPr lang="en-US" sz="2000" smtClean="0">
                <a:latin typeface="Times New Roman" panose="02020603050405020304" pitchFamily="18" charset="0"/>
                <a:cs typeface="Times New Roman" panose="02020603050405020304" pitchFamily="18" charset="0"/>
              </a:rPr>
              <a:t>.</a:t>
            </a:r>
          </a:p>
          <a:p>
            <a:pPr fontAlgn="base"/>
            <a:r>
              <a:rPr lang="en-US" sz="2000" smtClean="0">
                <a:solidFill>
                  <a:srgbClr val="1D1D1D"/>
                </a:solidFill>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Step 2: </a:t>
            </a:r>
            <a:r>
              <a:rPr lang="en-US" sz="2000">
                <a:latin typeface="Times New Roman" panose="02020603050405020304" pitchFamily="18" charset="0"/>
                <a:cs typeface="Times New Roman" panose="02020603050405020304" pitchFamily="18" charset="0"/>
              </a:rPr>
              <a:t>P</a:t>
            </a:r>
            <a:r>
              <a:rPr lang="en-US" sz="2000" smtClean="0">
                <a:latin typeface="Times New Roman" panose="02020603050405020304" pitchFamily="18" charset="0"/>
                <a:cs typeface="Times New Roman" panose="02020603050405020304" pitchFamily="18" charset="0"/>
              </a:rPr>
              <a:t>ackets </a:t>
            </a:r>
            <a:r>
              <a:rPr lang="en-US" sz="2000">
                <a:latin typeface="Times New Roman" panose="02020603050405020304" pitchFamily="18" charset="0"/>
                <a:cs typeface="Times New Roman" panose="02020603050405020304" pitchFamily="18" charset="0"/>
              </a:rPr>
              <a:t>of the DNS </a:t>
            </a:r>
            <a:r>
              <a:rPr lang="en-US" sz="2000" smtClean="0">
                <a:latin typeface="Times New Roman" panose="02020603050405020304" pitchFamily="18" charset="0"/>
                <a:cs typeface="Times New Roman" panose="02020603050405020304" pitchFamily="18" charset="0"/>
              </a:rPr>
              <a:t>client will </a:t>
            </a:r>
            <a:r>
              <a:rPr lang="en-US" sz="2000">
                <a:latin typeface="Times New Roman" panose="02020603050405020304" pitchFamily="18" charset="0"/>
                <a:cs typeface="Times New Roman" panose="02020603050405020304" pitchFamily="18" charset="0"/>
              </a:rPr>
              <a:t>be forwarded to the Transport Layer and </a:t>
            </a:r>
            <a:r>
              <a:rPr lang="en-US" sz="2000" smtClean="0">
                <a:latin typeface="Times New Roman" panose="02020603050405020304" pitchFamily="18" charset="0"/>
                <a:cs typeface="Times New Roman" panose="02020603050405020304" pitchFamily="18" charset="0"/>
              </a:rPr>
              <a:t>will be encapsulation with UDP protocol.</a:t>
            </a:r>
            <a:r>
              <a:rPr lang="en-US" sz="2000">
                <a:latin typeface="Times New Roman" panose="02020603050405020304" pitchFamily="18" charset="0"/>
                <a:cs typeface="Times New Roman" panose="02020603050405020304" pitchFamily="18" charset="0"/>
              </a:rPr>
              <a:t> Then switch to the Network.</a:t>
            </a:r>
            <a:r>
              <a:rPr lang="en-US" sz="2000" smtClean="0">
                <a:solidFill>
                  <a:srgbClr val="1D1D1D"/>
                </a:solidFill>
                <a:latin typeface="Times New Roman" panose="02020603050405020304" pitchFamily="18" charset="0"/>
                <a:cs typeface="Times New Roman" panose="02020603050405020304" pitchFamily="18" charset="0"/>
              </a:rPr>
              <a:t> </a:t>
            </a:r>
          </a:p>
          <a:p>
            <a:pPr fontAlgn="base"/>
            <a:r>
              <a:rPr lang="en-US" sz="2000" smtClean="0">
                <a:solidFill>
                  <a:srgbClr val="1D1D1D"/>
                </a:solidFill>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Step 3: </a:t>
            </a:r>
            <a:r>
              <a:rPr lang="en-US" sz="2000">
                <a:latin typeface="Times New Roman" panose="02020603050405020304" pitchFamily="18" charset="0"/>
                <a:cs typeface="Times New Roman" panose="02020603050405020304" pitchFamily="18" charset="0"/>
              </a:rPr>
              <a:t>Network will close your computer's IP is source IP, destination IP is the IP DNS Server</a:t>
            </a:r>
            <a:r>
              <a:rPr lang="en-US" sz="2000" smtClean="0">
                <a:latin typeface="Times New Roman" panose="02020603050405020304" pitchFamily="18" charset="0"/>
                <a:cs typeface="Times New Roman" panose="02020603050405020304" pitchFamily="18" charset="0"/>
              </a:rPr>
              <a:t>.</a:t>
            </a:r>
          </a:p>
          <a:p>
            <a:pPr fontAlgn="base"/>
            <a:r>
              <a:rPr lang="en-US" sz="2000" smtClean="0">
                <a:solidFill>
                  <a:srgbClr val="1D1D1D"/>
                </a:solidFill>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Step 4</a:t>
            </a:r>
            <a:r>
              <a:rPr lang="en-US" sz="2000" b="1"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Data </a:t>
            </a:r>
            <a:r>
              <a:rPr lang="en-US" sz="2000">
                <a:latin typeface="Times New Roman" panose="02020603050405020304" pitchFamily="18" charset="0"/>
                <a:cs typeface="Times New Roman" panose="02020603050405020304" pitchFamily="18" charset="0"/>
              </a:rPr>
              <a:t>will be moved down to the floor below and transmit correct DNS Server</a:t>
            </a:r>
            <a:r>
              <a:rPr lang="en-US" sz="2000" smtClean="0">
                <a:latin typeface="Times New Roman" panose="02020603050405020304" pitchFamily="18" charset="0"/>
                <a:cs typeface="Times New Roman" panose="02020603050405020304" pitchFamily="18" charset="0"/>
              </a:rPr>
              <a:t>.</a:t>
            </a:r>
            <a:endParaRPr lang="en-US" sz="2000">
              <a:solidFill>
                <a:srgbClr val="1D1D1D"/>
              </a:solidFill>
              <a:latin typeface="Times New Roman" panose="02020603050405020304" pitchFamily="18" charset="0"/>
              <a:cs typeface="Times New Roman" panose="02020603050405020304" pitchFamily="18" charset="0"/>
            </a:endParaRPr>
          </a:p>
          <a:p>
            <a:pPr fontAlgn="base"/>
            <a:r>
              <a:rPr lang="en-US" sz="2000" smtClean="0">
                <a:solidFill>
                  <a:srgbClr val="1D1D1D"/>
                </a:solidFill>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Step 5: </a:t>
            </a:r>
            <a:r>
              <a:rPr lang="en-US" sz="2000">
                <a:latin typeface="Times New Roman" panose="02020603050405020304" pitchFamily="18" charset="0"/>
                <a:cs typeface="Times New Roman" panose="02020603050405020304" pitchFamily="18" charset="0"/>
              </a:rPr>
              <a:t>When the request to the DNS server it will look in your database view that domain name's IP address Server to any Website.</a:t>
            </a:r>
            <a:r>
              <a:rPr lang="en-US" sz="2000" smtClean="0">
                <a:solidFill>
                  <a:srgbClr val="1D1D1D"/>
                </a:solidFill>
                <a:latin typeface="Times New Roman" panose="02020603050405020304" pitchFamily="18" charset="0"/>
                <a:cs typeface="Times New Roman" panose="02020603050405020304" pitchFamily="18" charset="0"/>
              </a:rPr>
              <a:t> </a:t>
            </a:r>
          </a:p>
          <a:p>
            <a:pPr fontAlgn="base"/>
            <a:r>
              <a:rPr lang="en-US" sz="2000" smtClean="0">
                <a:solidFill>
                  <a:srgbClr val="1D1D1D"/>
                </a:solidFill>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Step 6: </a:t>
            </a:r>
            <a:r>
              <a:rPr lang="en-US" sz="2000">
                <a:latin typeface="Times New Roman" panose="02020603050405020304" pitchFamily="18" charset="0"/>
                <a:cs typeface="Times New Roman" panose="02020603050405020304" pitchFamily="18" charset="0"/>
              </a:rPr>
              <a:t>A</a:t>
            </a:r>
            <a:r>
              <a:rPr lang="en-US" sz="2000" smtClean="0">
                <a:latin typeface="Times New Roman" panose="02020603050405020304" pitchFamily="18" charset="0"/>
                <a:cs typeface="Times New Roman" panose="02020603050405020304" pitchFamily="18" charset="0"/>
              </a:rPr>
              <a:t>fter </a:t>
            </a:r>
            <a:r>
              <a:rPr lang="en-US" sz="2000">
                <a:latin typeface="Times New Roman" panose="02020603050405020304" pitchFamily="18" charset="0"/>
                <a:cs typeface="Times New Roman" panose="02020603050405020304" pitchFamily="18" charset="0"/>
              </a:rPr>
              <a:t>finding it will send back to the machine have the DNS Client requests</a:t>
            </a:r>
            <a:r>
              <a:rPr lang="en-US" sz="2000" smtClean="0">
                <a:latin typeface="Times New Roman" panose="02020603050405020304" pitchFamily="18" charset="0"/>
                <a:cs typeface="Times New Roman" panose="02020603050405020304" pitchFamily="18" charset="0"/>
              </a:rPr>
              <a:t>.</a:t>
            </a:r>
          </a:p>
          <a:p>
            <a:pPr fontAlgn="base"/>
            <a:r>
              <a:rPr lang="en-US" sz="2000" smtClean="0">
                <a:solidFill>
                  <a:srgbClr val="1D1D1D"/>
                </a:solidFill>
                <a:latin typeface="Times New Roman" panose="02020603050405020304" pitchFamily="18" charset="0"/>
                <a:cs typeface="Times New Roman" panose="02020603050405020304" pitchFamily="18" charset="0"/>
              </a:rPr>
              <a:t>+ </a:t>
            </a:r>
            <a:r>
              <a:rPr lang="en-US" sz="2000" b="1">
                <a:solidFill>
                  <a:srgbClr val="1D1D1D"/>
                </a:solidFill>
                <a:latin typeface="Times New Roman" panose="02020603050405020304" pitchFamily="18" charset="0"/>
                <a:cs typeface="Times New Roman" panose="02020603050405020304" pitchFamily="18" charset="0"/>
              </a:rPr>
              <a:t>Step 7</a:t>
            </a:r>
            <a:r>
              <a:rPr lang="en-US" sz="2000">
                <a:solidFill>
                  <a:srgbClr val="1D1D1D"/>
                </a:solidFill>
                <a:latin typeface="Times New Roman" panose="02020603050405020304" pitchFamily="18" charset="0"/>
                <a:cs typeface="Times New Roman" panose="02020603050405020304" pitchFamily="18" charset="0"/>
              </a:rPr>
              <a:t>: IP of the Website ready for Network layer packing layer of packet data access Website</a:t>
            </a:r>
            <a:endParaRPr lang="vi-VN" sz="2000" b="0" i="0">
              <a:solidFill>
                <a:srgbClr val="1D1D1D"/>
              </a:solidFill>
              <a:effectLst/>
              <a:latin typeface="Times New Roman" panose="02020603050405020304" pitchFamily="18" charset="0"/>
              <a:cs typeface="Times New Roman" panose="02020603050405020304" pitchFamily="18" charset="0"/>
            </a:endParaRPr>
          </a:p>
        </p:txBody>
      </p:sp>
      <p:sp>
        <p:nvSpPr>
          <p:cNvPr id="7"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THE PROTOCOL, SERVICE IN APPLICATION</a:t>
            </a:r>
            <a:endParaRPr lang="en-US"/>
          </a:p>
        </p:txBody>
      </p:sp>
    </p:spTree>
    <p:extLst>
      <p:ext uri="{BB962C8B-B14F-4D97-AF65-F5344CB8AC3E}">
        <p14:creationId xmlns:p14="http://schemas.microsoft.com/office/powerpoint/2010/main" val="2152591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43106" y="693063"/>
            <a:ext cx="6383920" cy="523220"/>
          </a:xfrm>
          <a:prstGeom prst="rect">
            <a:avLst/>
          </a:prstGeom>
          <a:noFill/>
        </p:spPr>
        <p:txBody>
          <a:bodyPr wrap="square" rtlCol="0">
            <a:spAutoFit/>
          </a:bodyPr>
          <a:lstStyle>
            <a:defPPr>
              <a:defRPr lang="en-US"/>
            </a:defPPr>
            <a:lvl1pPr algn="ctr">
              <a:defRPr sz="2800" b="1">
                <a:solidFill>
                  <a:schemeClr val="accent2">
                    <a:lumMod val="75000"/>
                  </a:schemeClr>
                </a:solidFill>
                <a:latin typeface="Times New Roman" panose="02020603050405020304" pitchFamily="18" charset="0"/>
                <a:cs typeface="Times New Roman" panose="02020603050405020304" pitchFamily="18" charset="0"/>
              </a:defRPr>
            </a:lvl1pPr>
          </a:lstStyle>
          <a:p>
            <a:r>
              <a:rPr lang="en-US"/>
              <a:t>DHCP Service</a:t>
            </a:r>
          </a:p>
        </p:txBody>
      </p:sp>
      <p:sp>
        <p:nvSpPr>
          <p:cNvPr id="7" name="Rectangle 6"/>
          <p:cNvSpPr/>
          <p:nvPr/>
        </p:nvSpPr>
        <p:spPr>
          <a:xfrm>
            <a:off x="4262905" y="1431375"/>
            <a:ext cx="7289443" cy="3416320"/>
          </a:xfrm>
          <a:prstGeom prst="rect">
            <a:avLst/>
          </a:prstGeom>
        </p:spPr>
        <p:txBody>
          <a:bodyPr wrap="square">
            <a:spAutoFit/>
          </a:bodyPr>
          <a:lstStyle/>
          <a:p>
            <a:pPr marL="342900" indent="-342900" algn="just" fontAlgn="base">
              <a:buFontTx/>
              <a:buChar char="-"/>
            </a:pPr>
            <a:r>
              <a:rPr lang="en-US" sz="2400">
                <a:solidFill>
                  <a:srgbClr val="1D1D1D"/>
                </a:solidFill>
                <a:latin typeface="Times New Roman" panose="02020603050405020304" pitchFamily="18" charset="0"/>
                <a:cs typeface="Times New Roman" panose="02020603050405020304" pitchFamily="18" charset="0"/>
              </a:rPr>
              <a:t>DHCP service that is service allocated a dynamic IP address. </a:t>
            </a:r>
            <a:endParaRPr lang="en-US" sz="2400" smtClean="0">
              <a:solidFill>
                <a:srgbClr val="1D1D1D"/>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en-US" sz="2400" smtClean="0">
                <a:solidFill>
                  <a:srgbClr val="1D1D1D"/>
                </a:solidFill>
                <a:latin typeface="Times New Roman" panose="02020603050405020304" pitchFamily="18" charset="0"/>
                <a:cs typeface="Times New Roman" panose="02020603050405020304" pitchFamily="18" charset="0"/>
              </a:rPr>
              <a:t>DHCP service need to have 2 components: DHCP Server and DHCP Client.</a:t>
            </a:r>
          </a:p>
          <a:p>
            <a:pPr marL="566738" indent="-219075" algn="just" fontAlgn="base"/>
            <a:r>
              <a:rPr lang="en-US" sz="2400" smtClean="0">
                <a:solidFill>
                  <a:srgbClr val="1D1D1D"/>
                </a:solidFill>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DHCP Server is used to allocate dynamic IP using Port 67. Send or receive IP information is in this Port</a:t>
            </a:r>
            <a:r>
              <a:rPr lang="en-US" sz="2400" smtClean="0">
                <a:latin typeface="Times New Roman" panose="02020603050405020304" pitchFamily="18" charset="0"/>
                <a:cs typeface="Times New Roman" panose="02020603050405020304" pitchFamily="18" charset="0"/>
              </a:rPr>
              <a:t>.</a:t>
            </a:r>
          </a:p>
          <a:p>
            <a:pPr marL="566738" indent="-219075" algn="just" fontAlgn="base"/>
            <a:r>
              <a:rPr lang="en-US" sz="2400" smtClean="0">
                <a:solidFill>
                  <a:srgbClr val="1D1D1D"/>
                </a:solidFill>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DHCP Client is used to receive IP or please allocation ip both use Port 68</a:t>
            </a:r>
            <a:r>
              <a:rPr lang="en-US" sz="2400" smtClean="0">
                <a:latin typeface="Times New Roman" panose="02020603050405020304" pitchFamily="18" charset="0"/>
                <a:cs typeface="Times New Roman" panose="02020603050405020304" pitchFamily="18" charset="0"/>
              </a:rPr>
              <a:t>.</a:t>
            </a:r>
          </a:p>
        </p:txBody>
      </p:sp>
      <p:sp>
        <p:nvSpPr>
          <p:cNvPr id="8"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THE PROTOCOL, SERVICE IN APPLICATION</a:t>
            </a:r>
            <a:endParaRPr lang="en-US"/>
          </a:p>
        </p:txBody>
      </p:sp>
    </p:spTree>
    <p:extLst>
      <p:ext uri="{BB962C8B-B14F-4D97-AF65-F5344CB8AC3E}">
        <p14:creationId xmlns:p14="http://schemas.microsoft.com/office/powerpoint/2010/main" val="1513036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THE PROTOCOL, SERVICE IN APPLICATION</a:t>
            </a:r>
            <a:endParaRPr lang="en-US"/>
          </a:p>
        </p:txBody>
      </p:sp>
      <p:sp>
        <p:nvSpPr>
          <p:cNvPr id="5" name="TextBox 4"/>
          <p:cNvSpPr txBox="1"/>
          <p:nvPr/>
        </p:nvSpPr>
        <p:spPr>
          <a:xfrm>
            <a:off x="4443106" y="693063"/>
            <a:ext cx="6383920" cy="523220"/>
          </a:xfrm>
          <a:prstGeom prst="rect">
            <a:avLst/>
          </a:prstGeom>
          <a:noFill/>
        </p:spPr>
        <p:txBody>
          <a:bodyPr wrap="square" rtlCol="0">
            <a:spAutoFit/>
          </a:bodyPr>
          <a:lstStyle>
            <a:defPPr>
              <a:defRPr lang="en-US"/>
            </a:defPPr>
            <a:lvl1pPr algn="ctr">
              <a:defRPr sz="2800" b="1">
                <a:solidFill>
                  <a:schemeClr val="accent2">
                    <a:lumMod val="75000"/>
                  </a:schemeClr>
                </a:solidFill>
                <a:latin typeface="Times New Roman" panose="02020603050405020304" pitchFamily="18" charset="0"/>
                <a:cs typeface="Times New Roman" panose="02020603050405020304" pitchFamily="18" charset="0"/>
              </a:defRPr>
            </a:lvl1pPr>
          </a:lstStyle>
          <a:p>
            <a:r>
              <a:rPr lang="en-US" smtClean="0"/>
              <a:t>Active Process </a:t>
            </a:r>
            <a:r>
              <a:rPr lang="en-US"/>
              <a:t>of </a:t>
            </a:r>
            <a:r>
              <a:rPr lang="en-US" smtClean="0"/>
              <a:t>DHCP Service</a:t>
            </a:r>
            <a:endParaRPr lang="en-US"/>
          </a:p>
        </p:txBody>
      </p:sp>
      <p:sp>
        <p:nvSpPr>
          <p:cNvPr id="7" name="Rectangle 6"/>
          <p:cNvSpPr/>
          <p:nvPr/>
        </p:nvSpPr>
        <p:spPr>
          <a:xfrm>
            <a:off x="4194630" y="1393149"/>
            <a:ext cx="7053942" cy="4893647"/>
          </a:xfrm>
          <a:prstGeom prst="rect">
            <a:avLst/>
          </a:prstGeom>
        </p:spPr>
        <p:txBody>
          <a:bodyPr wrap="square">
            <a:spAutoFit/>
          </a:bodyPr>
          <a:lstStyle/>
          <a:p>
            <a:pPr marL="342900" indent="-342900" algn="just">
              <a:buFontTx/>
              <a:buChar char="-"/>
            </a:pPr>
            <a:r>
              <a:rPr lang="en-US" sz="2400" smtClean="0">
                <a:latin typeface="Times New Roman" panose="02020603050405020304" pitchFamily="18" charset="0"/>
                <a:cs typeface="Times New Roman" panose="02020603050405020304" pitchFamily="18" charset="0"/>
              </a:rPr>
              <a:t>Step </a:t>
            </a:r>
            <a:r>
              <a:rPr lang="en-US" sz="2400">
                <a:latin typeface="Times New Roman" panose="02020603050405020304" pitchFamily="18" charset="0"/>
                <a:cs typeface="Times New Roman" panose="02020603050405020304" pitchFamily="18" charset="0"/>
              </a:rPr>
              <a:t>1: DHCP Client will sends a Broadcast message was Discover</a:t>
            </a:r>
            <a:r>
              <a:rPr lang="en-US" sz="2400" smtClean="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This message request for IP </a:t>
            </a:r>
            <a:r>
              <a:rPr lang="en-US" sz="2400" smtClean="0">
                <a:latin typeface="Times New Roman" panose="02020603050405020304" pitchFamily="18" charset="0"/>
                <a:cs typeface="Times New Roman" panose="02020603050405020304" pitchFamily="18" charset="0"/>
              </a:rPr>
              <a:t>address </a:t>
            </a:r>
            <a:r>
              <a:rPr lang="en-US" sz="2400">
                <a:latin typeface="Times New Roman" panose="02020603050405020304" pitchFamily="18" charset="0"/>
                <a:cs typeface="Times New Roman" panose="02020603050405020304" pitchFamily="18" charset="0"/>
              </a:rPr>
              <a:t>and will be received by the port </a:t>
            </a:r>
            <a:r>
              <a:rPr lang="en-US" sz="2400" smtClean="0">
                <a:latin typeface="Times New Roman" panose="02020603050405020304" pitchFamily="18" charset="0"/>
                <a:cs typeface="Times New Roman" panose="02020603050405020304" pitchFamily="18" charset="0"/>
              </a:rPr>
              <a:t> 68 of Transport Layer </a:t>
            </a:r>
            <a:r>
              <a:rPr lang="en-US" sz="2400">
                <a:latin typeface="Times New Roman" panose="02020603050405020304" pitchFamily="18" charset="0"/>
                <a:cs typeface="Times New Roman" panose="02020603050405020304" pitchFamily="18" charset="0"/>
              </a:rPr>
              <a:t>then </a:t>
            </a:r>
            <a:r>
              <a:rPr lang="en-US" sz="2400" smtClean="0">
                <a:latin typeface="Times New Roman" panose="02020603050405020304" pitchFamily="18" charset="0"/>
                <a:cs typeface="Times New Roman" panose="02020603050405020304" pitchFamily="18" charset="0"/>
              </a:rPr>
              <a:t>packing </a:t>
            </a:r>
            <a:r>
              <a:rPr lang="en-US" sz="2400">
                <a:latin typeface="Times New Roman" panose="02020603050405020304" pitchFamily="18" charset="0"/>
                <a:cs typeface="Times New Roman" panose="02020603050405020304" pitchFamily="18" charset="0"/>
              </a:rPr>
              <a:t>by UDP and then transmitted down </a:t>
            </a:r>
            <a:r>
              <a:rPr lang="en-US" sz="2400" smtClean="0">
                <a:latin typeface="Times New Roman" panose="02020603050405020304" pitchFamily="18" charset="0"/>
                <a:cs typeface="Times New Roman" panose="02020603050405020304" pitchFamily="18" charset="0"/>
              </a:rPr>
              <a:t>under. </a:t>
            </a:r>
            <a:r>
              <a:rPr lang="en-US" sz="2400">
                <a:latin typeface="Times New Roman" panose="02020603050405020304" pitchFamily="18" charset="0"/>
                <a:cs typeface="Times New Roman" panose="02020603050405020304" pitchFamily="18" charset="0"/>
              </a:rPr>
              <a:t>Network </a:t>
            </a:r>
            <a:r>
              <a:rPr lang="en-US" sz="2400" smtClean="0">
                <a:latin typeface="Times New Roman" panose="02020603050405020304" pitchFamily="18" charset="0"/>
                <a:cs typeface="Times New Roman" panose="02020603050405020304" pitchFamily="18" charset="0"/>
              </a:rPr>
              <a:t>Access layer </a:t>
            </a:r>
            <a:r>
              <a:rPr lang="en-US" sz="2400">
                <a:latin typeface="Times New Roman" panose="02020603050405020304" pitchFamily="18" charset="0"/>
                <a:cs typeface="Times New Roman" panose="02020603050405020304" pitchFamily="18" charset="0"/>
              </a:rPr>
              <a:t>will </a:t>
            </a:r>
            <a:r>
              <a:rPr lang="en-US" sz="2400" smtClean="0">
                <a:latin typeface="Times New Roman" panose="02020603050405020304" pitchFamily="18" charset="0"/>
                <a:cs typeface="Times New Roman" panose="02020603050405020304" pitchFamily="18" charset="0"/>
              </a:rPr>
              <a:t>packing </a:t>
            </a:r>
            <a:r>
              <a:rPr lang="en-US" sz="2400">
                <a:latin typeface="Times New Roman" panose="02020603050405020304" pitchFamily="18" charset="0"/>
                <a:cs typeface="Times New Roman" panose="02020603050405020304" pitchFamily="18" charset="0"/>
              </a:rPr>
              <a:t>the source MAC address is your client and destination MAC is MAC </a:t>
            </a:r>
            <a:r>
              <a:rPr lang="en-US" sz="2400" smtClean="0">
                <a:latin typeface="Times New Roman" panose="02020603050405020304" pitchFamily="18" charset="0"/>
                <a:cs typeface="Times New Roman" panose="02020603050405020304" pitchFamily="18" charset="0"/>
              </a:rPr>
              <a:t>Broadcast. </a:t>
            </a:r>
            <a:r>
              <a:rPr lang="en-US" sz="2400">
                <a:latin typeface="Times New Roman" panose="02020603050405020304" pitchFamily="18" charset="0"/>
                <a:cs typeface="Times New Roman" panose="02020603050405020304" pitchFamily="18" charset="0"/>
              </a:rPr>
              <a:t>Due to the Broadcast MAC address so all the machines in the network receive, including your DHCP Server</a:t>
            </a:r>
            <a:r>
              <a:rPr lang="en-US" sz="2400" smtClean="0">
                <a:latin typeface="Times New Roman" panose="02020603050405020304" pitchFamily="18" charset="0"/>
                <a:cs typeface="Times New Roman" panose="02020603050405020304" pitchFamily="18" charset="0"/>
              </a:rPr>
              <a:t>.</a:t>
            </a:r>
          </a:p>
          <a:p>
            <a:pPr marL="347663" indent="-347663" algn="just"/>
            <a:r>
              <a:rPr lang="en-US" sz="2400" b="1">
                <a:latin typeface="Times New Roman" panose="02020603050405020304" pitchFamily="18" charset="0"/>
                <a:cs typeface="Times New Roman" panose="02020603050405020304" pitchFamily="18" charset="0"/>
              </a:rPr>
              <a:t> - </a:t>
            </a:r>
            <a:r>
              <a:rPr lang="en-US" sz="2400" b="1"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Step</a:t>
            </a:r>
            <a:r>
              <a:rPr lang="en-US" sz="2400" b="1" smtClean="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2: after the DHCP Server receives the packet it will be Network Access layer will move up the top to handle. Transport layer will receive information and then move up to Port 67 for  Application layer</a:t>
            </a:r>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030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37148" y="1439269"/>
            <a:ext cx="7302321" cy="5262979"/>
          </a:xfrm>
          <a:prstGeom prst="rect">
            <a:avLst/>
          </a:prstGeom>
        </p:spPr>
        <p:txBody>
          <a:bodyPr wrap="square">
            <a:spAutoFit/>
          </a:bodyPr>
          <a:lstStyle/>
          <a:p>
            <a:pPr algn="just" fontAlgn="base"/>
            <a:r>
              <a:rPr lang="en-US" sz="2400" smtClean="0">
                <a:solidFill>
                  <a:srgbClr val="1D1D1D"/>
                </a:solidFill>
                <a:latin typeface="Times New Roman" panose="02020603050405020304" pitchFamily="18" charset="0"/>
                <a:cs typeface="Times New Roman" panose="02020603050405020304" pitchFamily="18" charset="0"/>
              </a:rPr>
              <a:t>- Step 3:</a:t>
            </a:r>
            <a:r>
              <a:rPr lang="en-US" sz="2400" smtClean="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After the DHCP Server handle, the Server will send back a newsletter Offer includes the IP address information for your Client And then move down to </a:t>
            </a:r>
            <a:r>
              <a:rPr lang="en-US" sz="2400" smtClean="0">
                <a:latin typeface="Times New Roman" panose="02020603050405020304" pitchFamily="18" charset="0"/>
                <a:cs typeface="Times New Roman" panose="02020603050405020304" pitchFamily="18" charset="0"/>
              </a:rPr>
              <a:t>the Transport layer packing </a:t>
            </a:r>
            <a:r>
              <a:rPr lang="en-US" sz="2400">
                <a:latin typeface="Times New Roman" panose="02020603050405020304" pitchFamily="18" charset="0"/>
                <a:cs typeface="Times New Roman" panose="02020603050405020304" pitchFamily="18" charset="0"/>
              </a:rPr>
              <a:t>by the port 67.</a:t>
            </a:r>
            <a:r>
              <a:rPr lang="vi-VN" sz="2400" smtClean="0">
                <a:solidFill>
                  <a:srgbClr val="1D1D1D"/>
                </a:solidFill>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Transport layer will packing </a:t>
            </a:r>
            <a:r>
              <a:rPr lang="en-US" sz="2400">
                <a:latin typeface="Times New Roman" panose="02020603050405020304" pitchFamily="18" charset="0"/>
                <a:cs typeface="Times New Roman" panose="02020603050405020304" pitchFamily="18" charset="0"/>
              </a:rPr>
              <a:t>by UDP and continue moving down to </a:t>
            </a:r>
            <a:r>
              <a:rPr lang="en-US" sz="2400" smtClean="0">
                <a:latin typeface="Times New Roman" panose="02020603050405020304" pitchFamily="18" charset="0"/>
                <a:cs typeface="Times New Roman" panose="02020603050405020304" pitchFamily="18" charset="0"/>
              </a:rPr>
              <a:t>packing the </a:t>
            </a:r>
            <a:r>
              <a:rPr lang="en-US" sz="2400">
                <a:latin typeface="Times New Roman" panose="02020603050405020304" pitchFamily="18" charset="0"/>
                <a:cs typeface="Times New Roman" panose="02020603050405020304" pitchFamily="18" charset="0"/>
              </a:rPr>
              <a:t>source MAC address </a:t>
            </a:r>
            <a:r>
              <a:rPr lang="en-US" sz="2400" smtClean="0">
                <a:latin typeface="Times New Roman" panose="02020603050405020304" pitchFamily="18" charset="0"/>
                <a:cs typeface="Times New Roman" panose="02020603050405020304" pitchFamily="18" charset="0"/>
              </a:rPr>
              <a:t>and </a:t>
            </a:r>
            <a:r>
              <a:rPr lang="en-US" sz="2400">
                <a:latin typeface="Times New Roman" panose="02020603050405020304" pitchFamily="18" charset="0"/>
                <a:cs typeface="Times New Roman" panose="02020603050405020304" pitchFamily="18" charset="0"/>
              </a:rPr>
              <a:t>destination </a:t>
            </a:r>
            <a:r>
              <a:rPr lang="en-US" sz="2400" smtClean="0">
                <a:latin typeface="Times New Roman" panose="02020603050405020304" pitchFamily="18" charset="0"/>
                <a:cs typeface="Times New Roman" panose="02020603050405020304" pitchFamily="18" charset="0"/>
              </a:rPr>
              <a:t>MAC </a:t>
            </a:r>
            <a:r>
              <a:rPr lang="en-US" sz="2400">
                <a:latin typeface="Times New Roman" panose="02020603050405020304" pitchFamily="18" charset="0"/>
                <a:cs typeface="Times New Roman" panose="02020603050405020304" pitchFamily="18" charset="0"/>
              </a:rPr>
              <a:t>address</a:t>
            </a:r>
            <a:r>
              <a:rPr lang="en-US" sz="2400" smtClean="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Next data will send out the line. </a:t>
            </a:r>
            <a:r>
              <a:rPr lang="en-US" sz="2400" smtClean="0">
                <a:solidFill>
                  <a:srgbClr val="1D1D1D"/>
                </a:solidFill>
                <a:latin typeface="Times New Roman" panose="02020603050405020304" pitchFamily="18" charset="0"/>
                <a:cs typeface="Times New Roman" panose="02020603050405020304" pitchFamily="18" charset="0"/>
              </a:rPr>
              <a:t> </a:t>
            </a:r>
          </a:p>
          <a:p>
            <a:pPr algn="just" fontAlgn="base"/>
            <a:r>
              <a:rPr lang="en-US" sz="2400" smtClean="0">
                <a:solidFill>
                  <a:srgbClr val="1D1D1D"/>
                </a:solidFill>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Step </a:t>
            </a:r>
            <a:r>
              <a:rPr lang="en-US" sz="2400">
                <a:latin typeface="Times New Roman" panose="02020603050405020304" pitchFamily="18" charset="0"/>
                <a:cs typeface="Times New Roman" panose="02020603050405020304" pitchFamily="18" charset="0"/>
              </a:rPr>
              <a:t>4: Client receive data from Port 68 and put the IP in DHCP Client. The DHCP Client then sends back a message Request is agreed to use that IP to DHCP Server </a:t>
            </a:r>
            <a:r>
              <a:rPr lang="en-US" sz="2400" smtClean="0">
                <a:latin typeface="Times New Roman" panose="02020603050405020304" pitchFamily="18" charset="0"/>
                <a:cs typeface="Times New Roman" panose="02020603050405020304" pitchFamily="18" charset="0"/>
              </a:rPr>
              <a:t>validation</a:t>
            </a:r>
          </a:p>
          <a:p>
            <a:pPr algn="just" fontAlgn="base"/>
            <a:r>
              <a:rPr lang="en-US" sz="2400" smtClean="0">
                <a:solidFill>
                  <a:srgbClr val="1D1D1D"/>
                </a:solidFill>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Step </a:t>
            </a:r>
            <a:r>
              <a:rPr lang="en-US" sz="2400">
                <a:latin typeface="Times New Roman" panose="02020603050405020304" pitchFamily="18" charset="0"/>
                <a:cs typeface="Times New Roman" panose="02020603050405020304" pitchFamily="18" charset="0"/>
              </a:rPr>
              <a:t>5: DHCP Server receives information from the DHCP Client sends back an ACK message to confirm that the process was successful.</a:t>
            </a:r>
            <a:endParaRPr lang="vi-VN" sz="2400" b="0" i="0">
              <a:solidFill>
                <a:srgbClr val="1D1D1D"/>
              </a:solidFill>
              <a:effectLst/>
              <a:latin typeface="Times New Roman" panose="02020603050405020304" pitchFamily="18" charset="0"/>
              <a:cs typeface="Times New Roman" panose="02020603050405020304" pitchFamily="18" charset="0"/>
            </a:endParaRPr>
          </a:p>
        </p:txBody>
      </p:sp>
      <p:sp>
        <p:nvSpPr>
          <p:cNvPr id="7"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THE PROTOCOL, SERVICE IN APPLICATION</a:t>
            </a:r>
            <a:endParaRPr lang="en-US"/>
          </a:p>
        </p:txBody>
      </p:sp>
      <p:sp>
        <p:nvSpPr>
          <p:cNvPr id="9" name="TextBox 8"/>
          <p:cNvSpPr txBox="1"/>
          <p:nvPr/>
        </p:nvSpPr>
        <p:spPr>
          <a:xfrm>
            <a:off x="4443106" y="693063"/>
            <a:ext cx="6383920" cy="523220"/>
          </a:xfrm>
          <a:prstGeom prst="rect">
            <a:avLst/>
          </a:prstGeom>
          <a:noFill/>
        </p:spPr>
        <p:txBody>
          <a:bodyPr wrap="square" rtlCol="0">
            <a:spAutoFit/>
          </a:bodyPr>
          <a:lstStyle>
            <a:defPPr>
              <a:defRPr lang="en-US"/>
            </a:defPPr>
            <a:lvl1pPr algn="ctr">
              <a:defRPr sz="2800" b="1">
                <a:solidFill>
                  <a:schemeClr val="accent2">
                    <a:lumMod val="75000"/>
                  </a:schemeClr>
                </a:solidFill>
                <a:latin typeface="Times New Roman" panose="02020603050405020304" pitchFamily="18" charset="0"/>
                <a:cs typeface="Times New Roman" panose="02020603050405020304" pitchFamily="18" charset="0"/>
              </a:defRPr>
            </a:lvl1pPr>
          </a:lstStyle>
          <a:p>
            <a:r>
              <a:rPr lang="en-US" smtClean="0"/>
              <a:t>Active Process </a:t>
            </a:r>
            <a:r>
              <a:rPr lang="en-US"/>
              <a:t>of </a:t>
            </a:r>
            <a:r>
              <a:rPr lang="en-US" smtClean="0"/>
              <a:t>DHCP Service</a:t>
            </a:r>
            <a:endParaRPr lang="en-US"/>
          </a:p>
        </p:txBody>
      </p:sp>
    </p:spTree>
    <p:extLst>
      <p:ext uri="{BB962C8B-B14F-4D97-AF65-F5344CB8AC3E}">
        <p14:creationId xmlns:p14="http://schemas.microsoft.com/office/powerpoint/2010/main" val="32711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75787" y="1491983"/>
            <a:ext cx="6885700" cy="4154984"/>
          </a:xfrm>
          <a:prstGeom prst="rect">
            <a:avLst/>
          </a:prstGeom>
        </p:spPr>
        <p:txBody>
          <a:bodyPr wrap="square">
            <a:spAutoFit/>
          </a:bodyPr>
          <a:lstStyle/>
          <a:p>
            <a:pPr marL="398463" indent="-398463" algn="just">
              <a:buFontTx/>
              <a:buChar char="-"/>
            </a:pPr>
            <a:r>
              <a:rPr lang="vi-VN" sz="2400" smtClean="0">
                <a:latin typeface="Times New Roman" panose="02020603050405020304" pitchFamily="18" charset="0"/>
                <a:cs typeface="Times New Roman" panose="02020603050405020304" pitchFamily="18" charset="0"/>
              </a:rPr>
              <a:t>TELNET</a:t>
            </a:r>
            <a:r>
              <a:rPr lang="vi-VN"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is </a:t>
            </a:r>
            <a:r>
              <a:rPr lang="en-US" sz="2400">
                <a:latin typeface="Times New Roman" panose="02020603050405020304" pitchFamily="18" charset="0"/>
                <a:cs typeface="Times New Roman" panose="02020603050405020304" pitchFamily="18" charset="0"/>
              </a:rPr>
              <a:t>a user command and an underlying TCP/IP protocol for accessing remote computers. Through Telnet, an administrator or another user can access someone else's computer </a:t>
            </a:r>
            <a:r>
              <a:rPr lang="en-US" sz="2400" smtClean="0">
                <a:latin typeface="Times New Roman" panose="02020603050405020304" pitchFamily="18" charset="0"/>
                <a:cs typeface="Times New Roman" panose="02020603050405020304" pitchFamily="18" charset="0"/>
              </a:rPr>
              <a:t>remotely.</a:t>
            </a:r>
          </a:p>
          <a:p>
            <a:pPr marL="398463" indent="-398463" algn="just">
              <a:buFontTx/>
              <a:buChar char="-"/>
            </a:pPr>
            <a:r>
              <a:rPr lang="en-US" sz="2400" smtClean="0">
                <a:latin typeface="Times New Roman" panose="02020603050405020304" pitchFamily="18" charset="0"/>
                <a:cs typeface="Times New Roman" panose="02020603050405020304" pitchFamily="18" charset="0"/>
              </a:rPr>
              <a:t>We </a:t>
            </a:r>
            <a:r>
              <a:rPr lang="en-US" sz="2400">
                <a:latin typeface="Times New Roman" panose="02020603050405020304" pitchFamily="18" charset="0"/>
                <a:cs typeface="Times New Roman" panose="02020603050405020304" pitchFamily="18" charset="0"/>
              </a:rPr>
              <a:t>can also understand the Telnet is a Client-Server protocol based on TCP, and the Client typically connects to port 23 of a </a:t>
            </a:r>
            <a:r>
              <a:rPr lang="en-US" sz="2400" smtClean="0">
                <a:latin typeface="Times New Roman" panose="02020603050405020304" pitchFamily="18" charset="0"/>
                <a:cs typeface="Times New Roman" panose="02020603050405020304" pitchFamily="18" charset="0"/>
              </a:rPr>
              <a:t>Server.</a:t>
            </a:r>
          </a:p>
          <a:p>
            <a:pPr marL="398463" indent="-398463" algn="just">
              <a:buFontTx/>
              <a:buChar char="-"/>
            </a:pPr>
            <a:r>
              <a:rPr lang="en-US" sz="2400" smtClean="0">
                <a:latin typeface="Times New Roman" panose="02020603050405020304" pitchFamily="18" charset="0"/>
                <a:cs typeface="Times New Roman" panose="02020603050405020304" pitchFamily="18" charset="0"/>
              </a:rPr>
              <a:t>Telnet </a:t>
            </a:r>
            <a:r>
              <a:rPr lang="en-US" sz="2400">
                <a:latin typeface="Times New Roman" panose="02020603050405020304" pitchFamily="18" charset="0"/>
                <a:cs typeface="Times New Roman" panose="02020603050405020304" pitchFamily="18" charset="0"/>
              </a:rPr>
              <a:t>does not encrypt data transmitted through the connecting lines, including the password, so the stolen </a:t>
            </a:r>
            <a:r>
              <a:rPr lang="en-US" sz="2400" smtClean="0">
                <a:latin typeface="Times New Roman" panose="02020603050405020304" pitchFamily="18" charset="0"/>
                <a:cs typeface="Times New Roman" panose="02020603050405020304" pitchFamily="18" charset="0"/>
              </a:rPr>
              <a:t>information is </a:t>
            </a:r>
            <a:r>
              <a:rPr lang="en-US" sz="2400">
                <a:latin typeface="Times New Roman" panose="02020603050405020304" pitchFamily="18" charset="0"/>
                <a:cs typeface="Times New Roman" panose="02020603050405020304" pitchFamily="18" charset="0"/>
              </a:rPr>
              <a:t>relatively </a:t>
            </a:r>
            <a:r>
              <a:rPr lang="en-US" sz="2400" smtClean="0">
                <a:latin typeface="Times New Roman" panose="02020603050405020304" pitchFamily="18" charset="0"/>
                <a:cs typeface="Times New Roman" panose="02020603050405020304" pitchFamily="18" charset="0"/>
              </a:rPr>
              <a:t>easy. Telnet lacks user authentication</a:t>
            </a:r>
            <a:endParaRPr lang="en-US" sz="2000">
              <a:latin typeface="Times New Roman" panose="02020603050405020304" pitchFamily="18" charset="0"/>
              <a:cs typeface="Times New Roman" panose="02020603050405020304" pitchFamily="18" charset="0"/>
            </a:endParaRPr>
          </a:p>
        </p:txBody>
      </p:sp>
      <p:sp>
        <p:nvSpPr>
          <p:cNvPr id="6" name="TextBox 5"/>
          <p:cNvSpPr txBox="1"/>
          <p:nvPr/>
        </p:nvSpPr>
        <p:spPr>
          <a:xfrm>
            <a:off x="4443106" y="693063"/>
            <a:ext cx="6383920" cy="523220"/>
          </a:xfrm>
          <a:prstGeom prst="rect">
            <a:avLst/>
          </a:prstGeom>
          <a:noFill/>
        </p:spPr>
        <p:txBody>
          <a:bodyPr wrap="square" rtlCol="0">
            <a:spAutoFit/>
          </a:bodyPr>
          <a:lstStyle>
            <a:defPPr>
              <a:defRPr lang="en-US"/>
            </a:defPPr>
            <a:lvl1pPr algn="ctr">
              <a:defRPr sz="2800" b="1">
                <a:solidFill>
                  <a:schemeClr val="accent2">
                    <a:lumMod val="75000"/>
                  </a:schemeClr>
                </a:solidFill>
                <a:latin typeface="Times New Roman" panose="02020603050405020304" pitchFamily="18" charset="0"/>
                <a:cs typeface="Times New Roman" panose="02020603050405020304" pitchFamily="18" charset="0"/>
              </a:defRPr>
            </a:lvl1pPr>
          </a:lstStyle>
          <a:p>
            <a:r>
              <a:rPr lang="en-US"/>
              <a:t>TELNET Service</a:t>
            </a:r>
          </a:p>
        </p:txBody>
      </p:sp>
      <p:sp>
        <p:nvSpPr>
          <p:cNvPr id="7"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THE PROTOCOL, SERVICE IN APPLICATION</a:t>
            </a:r>
            <a:endParaRPr lang="en-US"/>
          </a:p>
        </p:txBody>
      </p:sp>
    </p:spTree>
    <p:extLst>
      <p:ext uri="{BB962C8B-B14F-4D97-AF65-F5344CB8AC3E}">
        <p14:creationId xmlns:p14="http://schemas.microsoft.com/office/powerpoint/2010/main" val="2563394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 / UDP PROTOCOL OF THE TRANSPORT LAYER</a:t>
            </a:r>
            <a:endParaRPr lang="en-US"/>
          </a:p>
        </p:txBody>
      </p:sp>
      <p:sp>
        <p:nvSpPr>
          <p:cNvPr id="5" name="TextBox 4"/>
          <p:cNvSpPr txBox="1"/>
          <p:nvPr/>
        </p:nvSpPr>
        <p:spPr>
          <a:xfrm>
            <a:off x="4443106" y="693063"/>
            <a:ext cx="6383920" cy="523220"/>
          </a:xfrm>
          <a:prstGeom prst="rect">
            <a:avLst/>
          </a:prstGeom>
          <a:noFill/>
        </p:spPr>
        <p:txBody>
          <a:bodyPr wrap="square" rtlCol="0">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TCP – UDP Protocol</a:t>
            </a:r>
            <a:endParaRPr lang="en-US" sz="28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24270" y="1188232"/>
            <a:ext cx="7392473" cy="5170646"/>
          </a:xfrm>
          <a:prstGeom prst="rect">
            <a:avLst/>
          </a:prstGeom>
        </p:spPr>
        <p:txBody>
          <a:bodyPr wrap="square">
            <a:spAutoFit/>
          </a:bodyPr>
          <a:lstStyle/>
          <a:p>
            <a:pPr marL="342900" indent="-342900" algn="just">
              <a:buFontTx/>
              <a:buChar char="-"/>
            </a:pPr>
            <a:r>
              <a:rPr lang="vi-VN" sz="2200" b="1" smtClean="0">
                <a:latin typeface="Times New Roman" panose="02020603050405020304" pitchFamily="18" charset="0"/>
                <a:cs typeface="Times New Roman" panose="02020603050405020304" pitchFamily="18" charset="0"/>
              </a:rPr>
              <a:t>TCP (Transmission Control Protocol</a:t>
            </a:r>
            <a:r>
              <a:rPr lang="en-US" sz="2200" b="1" smtClean="0">
                <a:latin typeface="Times New Roman" panose="02020603050405020304" pitchFamily="18" charset="0"/>
                <a:cs typeface="Times New Roman" panose="02020603050405020304" pitchFamily="18" charset="0"/>
              </a:rPr>
              <a:t>)</a:t>
            </a:r>
            <a:r>
              <a:rPr lang="vi-VN" sz="2200" b="1" smtClean="0">
                <a:latin typeface="Times New Roman" panose="02020603050405020304" pitchFamily="18" charset="0"/>
                <a:cs typeface="Times New Roman" panose="02020603050405020304" pitchFamily="18" charset="0"/>
              </a:rPr>
              <a:t> - "Giao thức điều khiển truyền vận")</a:t>
            </a:r>
            <a:r>
              <a:rPr lang="vi-VN" sz="2200" smtClean="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 is one of the core protocols of the TCP/IP </a:t>
            </a:r>
            <a:r>
              <a:rPr lang="en-US" sz="2200" smtClean="0">
                <a:latin typeface="Times New Roman" panose="02020603050405020304" pitchFamily="18" charset="0"/>
                <a:cs typeface="Times New Roman" panose="02020603050405020304" pitchFamily="18" charset="0"/>
              </a:rPr>
              <a:t>protocol.</a:t>
            </a:r>
            <a:r>
              <a:rPr lang="en-US" sz="2200">
                <a:latin typeface="Times New Roman" panose="02020603050405020304" pitchFamily="18" charset="0"/>
                <a:cs typeface="Times New Roman" panose="02020603050405020304" pitchFamily="18" charset="0"/>
              </a:rPr>
              <a:t> Using TCP, the application on the server </a:t>
            </a:r>
            <a:r>
              <a:rPr lang="en-US" sz="2200" smtClean="0">
                <a:latin typeface="Times New Roman" panose="02020603050405020304" pitchFamily="18" charset="0"/>
                <a:cs typeface="Times New Roman" panose="02020603050405020304" pitchFamily="18" charset="0"/>
              </a:rPr>
              <a:t>are networked </a:t>
            </a:r>
            <a:r>
              <a:rPr lang="en-US" sz="2200">
                <a:latin typeface="Times New Roman" panose="02020603050405020304" pitchFamily="18" charset="0"/>
                <a:cs typeface="Times New Roman" panose="02020603050405020304" pitchFamily="18" charset="0"/>
              </a:rPr>
              <a:t>can create "connections" with each other, through which they can exchange data or </a:t>
            </a:r>
            <a:r>
              <a:rPr lang="en-US" sz="2200" smtClean="0">
                <a:latin typeface="Times New Roman" panose="02020603050405020304" pitchFamily="18" charset="0"/>
                <a:cs typeface="Times New Roman" panose="02020603050405020304" pitchFamily="18" charset="0"/>
              </a:rPr>
              <a:t>packets.</a:t>
            </a:r>
            <a:r>
              <a:rPr lang="vi-VN" sz="2200" smtClean="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The Protocol to ensure data transfer to get a credible way and in the right order. </a:t>
            </a:r>
            <a:endParaRPr lang="en-US" sz="2200" smtClean="0">
              <a:latin typeface="Times New Roman" panose="02020603050405020304" pitchFamily="18" charset="0"/>
              <a:cs typeface="Times New Roman" panose="02020603050405020304" pitchFamily="18" charset="0"/>
            </a:endParaRPr>
          </a:p>
          <a:p>
            <a:pPr marL="342900" indent="-342900" algn="just">
              <a:buFontTx/>
              <a:buChar char="-"/>
            </a:pPr>
            <a:r>
              <a:rPr lang="vi-VN" sz="2200" b="1" smtClean="0">
                <a:latin typeface="Times New Roman" panose="02020603050405020304" pitchFamily="18" charset="0"/>
                <a:cs typeface="Times New Roman" panose="02020603050405020304" pitchFamily="18" charset="0"/>
              </a:rPr>
              <a:t>UDP (User Datagram Protocol)</a:t>
            </a:r>
            <a:r>
              <a:rPr lang="vi-VN" sz="2200" smtClean="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 is one of the core protocols of the TCP/IP protocol.</a:t>
            </a:r>
            <a:r>
              <a:rPr lang="vi-VN" sz="2200" smtClean="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Using </a:t>
            </a:r>
            <a:r>
              <a:rPr lang="en-US" sz="2200" smtClean="0">
                <a:latin typeface="Times New Roman" panose="02020603050405020304" pitchFamily="18" charset="0"/>
                <a:cs typeface="Times New Roman" panose="02020603050405020304" pitchFamily="18" charset="0"/>
              </a:rPr>
              <a:t>UDP</a:t>
            </a:r>
            <a:r>
              <a:rPr lang="en-US" sz="2200">
                <a:latin typeface="Times New Roman" panose="02020603050405020304" pitchFamily="18" charset="0"/>
                <a:cs typeface="Times New Roman" panose="02020603050405020304" pitchFamily="18" charset="0"/>
              </a:rPr>
              <a:t>, the program on the computer networks </a:t>
            </a:r>
            <a:r>
              <a:rPr lang="en-US" sz="2200" smtClean="0">
                <a:latin typeface="Times New Roman" panose="02020603050405020304" pitchFamily="18" charset="0"/>
                <a:cs typeface="Times New Roman" panose="02020603050405020304" pitchFamily="18" charset="0"/>
              </a:rPr>
              <a:t>that can send short data is called “datagrams” to other machines</a:t>
            </a:r>
            <a:r>
              <a:rPr lang="vi-VN" sz="2200" smtClean="0">
                <a:latin typeface="Times New Roman" panose="02020603050405020304" pitchFamily="18" charset="0"/>
                <a:cs typeface="Times New Roman" panose="02020603050405020304" pitchFamily="18" charset="0"/>
              </a:rPr>
              <a:t>.</a:t>
            </a:r>
            <a:r>
              <a:rPr lang="en-US" sz="2200" smtClean="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UDP does not provide confidence and order </a:t>
            </a:r>
            <a:r>
              <a:rPr lang="en-US" sz="2200" smtClean="0">
                <a:latin typeface="Times New Roman" panose="02020603050405020304" pitchFamily="18" charset="0"/>
                <a:cs typeface="Times New Roman" panose="02020603050405020304" pitchFamily="18" charset="0"/>
              </a:rPr>
              <a:t>transmission, </a:t>
            </a:r>
            <a:r>
              <a:rPr lang="en-US" sz="2200">
                <a:latin typeface="Times New Roman" panose="02020603050405020304" pitchFamily="18" charset="0"/>
                <a:cs typeface="Times New Roman" panose="02020603050405020304" pitchFamily="18" charset="0"/>
              </a:rPr>
              <a:t>the packets may arrive incorrect order or lost without notice</a:t>
            </a:r>
            <a:r>
              <a:rPr lang="vi-VN" sz="2200" smtClean="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However the fast and efficient for UDP with the small size packages and strict requirements on </a:t>
            </a:r>
            <a:r>
              <a:rPr lang="en-US" sz="2200" smtClean="0">
                <a:latin typeface="Times New Roman" panose="02020603050405020304" pitchFamily="18" charset="0"/>
                <a:cs typeface="Times New Roman" panose="02020603050405020304" pitchFamily="18" charset="0"/>
              </a:rPr>
              <a:t>time</a:t>
            </a:r>
            <a:r>
              <a:rPr lang="vi-VN" sz="2200" smtClean="0">
                <a:latin typeface="Times New Roman" panose="02020603050405020304" pitchFamily="18" charset="0"/>
                <a:cs typeface="Times New Roman" panose="02020603050405020304" pitchFamily="18" charset="0"/>
              </a:rPr>
              <a:t>.</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518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43106" y="693063"/>
            <a:ext cx="6383920" cy="954107"/>
          </a:xfrm>
          <a:prstGeom prst="rect">
            <a:avLst/>
          </a:prstGeom>
          <a:noFill/>
        </p:spPr>
        <p:txBody>
          <a:bodyPr wrap="square" rtlCol="0">
            <a:spAutoFit/>
          </a:bodyPr>
          <a:lstStyle>
            <a:defPPr>
              <a:defRPr lang="en-US"/>
            </a:defPPr>
            <a:lvl1pPr algn="ctr">
              <a:defRPr sz="2800" b="1">
                <a:solidFill>
                  <a:schemeClr val="accent2">
                    <a:lumMod val="75000"/>
                  </a:schemeClr>
                </a:solidFill>
                <a:latin typeface="Times New Roman" panose="02020603050405020304" pitchFamily="18" charset="0"/>
                <a:cs typeface="Times New Roman" panose="02020603050405020304" pitchFamily="18" charset="0"/>
              </a:defRPr>
            </a:lvl1pPr>
          </a:lstStyle>
          <a:p>
            <a:r>
              <a:rPr lang="en-US"/>
              <a:t>Comparison between the TCP &amp; UDP Protocol</a:t>
            </a:r>
          </a:p>
        </p:txBody>
      </p:sp>
      <p:sp>
        <p:nvSpPr>
          <p:cNvPr id="7" name="Rectangle 6"/>
          <p:cNvSpPr/>
          <p:nvPr/>
        </p:nvSpPr>
        <p:spPr>
          <a:xfrm>
            <a:off x="4028981" y="1755085"/>
            <a:ext cx="7212169" cy="3139321"/>
          </a:xfrm>
          <a:prstGeom prst="rect">
            <a:avLst/>
          </a:prstGeom>
        </p:spPr>
        <p:txBody>
          <a:bodyPr wrap="square">
            <a:spAutoFit/>
          </a:bodyPr>
          <a:lstStyle/>
          <a:p>
            <a:r>
              <a:rPr lang="en-US" sz="2200" b="1">
                <a:latin typeface="Times New Roman" panose="02020603050405020304" pitchFamily="18" charset="0"/>
                <a:cs typeface="Times New Roman" panose="02020603050405020304" pitchFamily="18" charset="0"/>
              </a:rPr>
              <a:t>S</a:t>
            </a:r>
            <a:r>
              <a:rPr lang="en-US" sz="2200" b="1" smtClean="0">
                <a:latin typeface="Times New Roman" panose="02020603050405020304" pitchFamily="18" charset="0"/>
                <a:cs typeface="Times New Roman" panose="02020603050405020304" pitchFamily="18" charset="0"/>
              </a:rPr>
              <a:t>ame</a:t>
            </a:r>
            <a:r>
              <a:rPr lang="en-US" sz="2200" b="1">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is the network protocol TCP/IP, both have the function to connect the machines together, and can send data to each other. </a:t>
            </a:r>
            <a:r>
              <a:rPr lang="en-US" sz="2200" smtClean="0">
                <a:latin typeface="Times New Roman" panose="02020603050405020304" pitchFamily="18" charset="0"/>
                <a:cs typeface="Times New Roman" panose="02020603050405020304" pitchFamily="18" charset="0"/>
              </a:rPr>
              <a:t>...</a:t>
            </a:r>
          </a:p>
          <a:p>
            <a:r>
              <a:rPr lang="en-US" sz="2200" b="1">
                <a:latin typeface="Times New Roman" panose="02020603050405020304" pitchFamily="18" charset="0"/>
                <a:cs typeface="Times New Roman" panose="02020603050405020304" pitchFamily="18" charset="0"/>
              </a:rPr>
              <a:t>Different: </a:t>
            </a:r>
            <a:r>
              <a:rPr lang="en-US" sz="2200">
                <a:latin typeface="Times New Roman" panose="02020603050405020304" pitchFamily="18" charset="0"/>
                <a:cs typeface="Times New Roman" panose="02020603050405020304" pitchFamily="18" charset="0"/>
              </a:rPr>
              <a:t>The TCP and UDP header vary in size (20 and 8 bytes), the cause is mainly due to TCP to support many more useful functions (such as error recovery capabilities). UDP uses less bytes than for the header and the request from the host processor for less than </a:t>
            </a:r>
            <a:r>
              <a:rPr lang="vi-VN" sz="2200" smtClean="0">
                <a:latin typeface="Times New Roman" panose="02020603050405020304" pitchFamily="18" charset="0"/>
                <a:cs typeface="Times New Roman" panose="02020603050405020304" pitchFamily="18" charset="0"/>
              </a:rPr>
              <a:t/>
            </a:r>
            <a:br>
              <a:rPr lang="vi-VN" sz="2200" smtClean="0">
                <a:latin typeface="Times New Roman" panose="02020603050405020304" pitchFamily="18" charset="0"/>
                <a:cs typeface="Times New Roman" panose="02020603050405020304" pitchFamily="18" charset="0"/>
              </a:rPr>
            </a:br>
            <a:endParaRPr lang="en-US" sz="220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242910450"/>
              </p:ext>
            </p:extLst>
          </p:nvPr>
        </p:nvGraphicFramePr>
        <p:xfrm>
          <a:off x="3898352" y="4527345"/>
          <a:ext cx="7574884" cy="1771855"/>
        </p:xfrm>
        <a:graphic>
          <a:graphicData uri="http://schemas.openxmlformats.org/drawingml/2006/table">
            <a:tbl>
              <a:tblPr firstRow="1" bandRow="1">
                <a:tableStyleId>{5C22544A-7EE6-4342-B048-85BDC9FD1C3A}</a:tableStyleId>
              </a:tblPr>
              <a:tblGrid>
                <a:gridCol w="3787442"/>
                <a:gridCol w="3787442"/>
              </a:tblGrid>
              <a:tr h="1771855">
                <a:tc>
                  <a:txBody>
                    <a:bodyPr/>
                    <a:lstStyle/>
                    <a:p>
                      <a:pPr marL="0" algn="ctr" rtl="0" eaLnBrk="1" latinLnBrk="0" hangingPunct="1">
                        <a:spcBef>
                          <a:spcPts val="0"/>
                        </a:spcBef>
                        <a:spcAft>
                          <a:spcPts val="0"/>
                        </a:spcAft>
                      </a:pPr>
                      <a:r>
                        <a:rPr lang="vi-VN" sz="1800" b="1" kern="1200" smtClean="0">
                          <a:solidFill>
                            <a:srgbClr val="000000"/>
                          </a:solidFill>
                          <a:effectLst/>
                          <a:latin typeface="Times New Roman" panose="02020603050405020304" pitchFamily="18" charset="0"/>
                          <a:ea typeface="+mn-ea"/>
                          <a:cs typeface="Times New Roman" panose="02020603050405020304" pitchFamily="18" charset="0"/>
                        </a:rPr>
                        <a:t>TCP :</a:t>
                      </a:r>
                      <a:endParaRPr lang="en-US" sz="1800" b="1" kern="1200" smtClean="0">
                        <a:solidFill>
                          <a:srgbClr val="000000"/>
                        </a:solidFill>
                        <a:effectLst/>
                        <a:latin typeface="Times New Roman" panose="02020603050405020304" pitchFamily="18" charset="0"/>
                        <a:ea typeface="+mn-ea"/>
                        <a:cs typeface="Times New Roman" panose="02020603050405020304" pitchFamily="18" charset="0"/>
                      </a:endParaRPr>
                    </a:p>
                    <a:p>
                      <a:pPr marL="0" algn="ctr" rtl="0" eaLnBrk="1" latinLnBrk="0" hangingPunct="1">
                        <a:spcBef>
                          <a:spcPts val="0"/>
                        </a:spcBef>
                        <a:spcAft>
                          <a:spcPts val="0"/>
                        </a:spcAft>
                      </a:pPr>
                      <a:endParaRPr lang="vi-VN" sz="1800" b="1" kern="1200" smtClean="0">
                        <a:solidFill>
                          <a:srgbClr val="000000"/>
                        </a:solidFill>
                        <a:effectLst/>
                        <a:latin typeface="Times New Roman" panose="02020603050405020304" pitchFamily="18" charset="0"/>
                        <a:ea typeface="+mn-ea"/>
                        <a:cs typeface="Times New Roman" panose="02020603050405020304" pitchFamily="18" charset="0"/>
                      </a:endParaRPr>
                    </a:p>
                    <a:p>
                      <a:pPr marL="285750" indent="-285750" algn="l" rtl="0" eaLnBrk="1" latinLnBrk="0" hangingPunct="1">
                        <a:spcBef>
                          <a:spcPts val="0"/>
                        </a:spcBef>
                        <a:spcAft>
                          <a:spcPts val="0"/>
                        </a:spcAft>
                        <a:buFontTx/>
                        <a:buChar char="-"/>
                      </a:pPr>
                      <a:r>
                        <a:rPr lang="en-US" sz="1800" b="0" i="0" kern="1200" smtClean="0">
                          <a:solidFill>
                            <a:schemeClr val="tx1"/>
                          </a:solidFill>
                          <a:effectLst/>
                          <a:latin typeface="+mn-lt"/>
                          <a:ea typeface="+mn-ea"/>
                          <a:cs typeface="+mn-cs"/>
                        </a:rPr>
                        <a:t>Used</a:t>
                      </a:r>
                      <a:r>
                        <a:rPr lang="en-US" sz="1800" b="0" i="0" kern="1200" baseline="0" smtClean="0">
                          <a:solidFill>
                            <a:schemeClr val="tx1"/>
                          </a:solidFill>
                          <a:effectLst/>
                          <a:latin typeface="+mn-lt"/>
                          <a:ea typeface="+mn-ea"/>
                          <a:cs typeface="+mn-cs"/>
                        </a:rPr>
                        <a:t> for the </a:t>
                      </a:r>
                      <a:r>
                        <a:rPr lang="en-US" sz="1800" b="0" i="0" kern="1200" smtClean="0">
                          <a:solidFill>
                            <a:schemeClr val="tx1"/>
                          </a:solidFill>
                          <a:effectLst/>
                          <a:latin typeface="+mn-lt"/>
                          <a:ea typeface="+mn-ea"/>
                          <a:cs typeface="+mn-cs"/>
                        </a:rPr>
                        <a:t>WAN </a:t>
                      </a:r>
                      <a:r>
                        <a:rPr lang="en-US" sz="1800" b="0" i="0" kern="1200" smtClean="0">
                          <a:solidFill>
                            <a:schemeClr val="lt1"/>
                          </a:solidFill>
                          <a:effectLst/>
                          <a:latin typeface="+mn-lt"/>
                          <a:ea typeface="+mn-ea"/>
                          <a:cs typeface="+mn-cs"/>
                        </a:rPr>
                        <a:t> </a:t>
                      </a:r>
                    </a:p>
                    <a:p>
                      <a:pPr marL="285750" indent="-285750" algn="l" rtl="0" eaLnBrk="1" latinLnBrk="0" hangingPunct="1">
                        <a:spcBef>
                          <a:spcPts val="0"/>
                        </a:spcBef>
                        <a:spcAft>
                          <a:spcPts val="0"/>
                        </a:spcAft>
                        <a:buFontTx/>
                        <a:buChar char="-"/>
                      </a:pPr>
                      <a:r>
                        <a:rPr lang="vi-VN" sz="1800" b="0" kern="1200" smtClean="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smtClean="0">
                          <a:solidFill>
                            <a:schemeClr val="tx1"/>
                          </a:solidFill>
                          <a:effectLst/>
                          <a:latin typeface="+mn-lt"/>
                          <a:ea typeface="+mn-ea"/>
                          <a:cs typeface="+mn-cs"/>
                        </a:rPr>
                        <a:t>Do not allow the packet loss</a:t>
                      </a:r>
                      <a:endParaRPr lang="vi-VN" sz="1800" b="0" kern="1200" smtClean="0">
                        <a:solidFill>
                          <a:schemeClr val="tx1"/>
                        </a:solidFill>
                        <a:effectLst/>
                        <a:latin typeface="Times New Roman" panose="02020603050405020304" pitchFamily="18" charset="0"/>
                        <a:ea typeface="+mn-ea"/>
                        <a:cs typeface="Times New Roman" panose="02020603050405020304" pitchFamily="18" charset="0"/>
                      </a:endParaRPr>
                    </a:p>
                    <a:p>
                      <a:pPr marL="285750" indent="-285750" algn="l" rtl="0" eaLnBrk="1" latinLnBrk="0" hangingPunct="1">
                        <a:spcBef>
                          <a:spcPts val="0"/>
                        </a:spcBef>
                        <a:spcAft>
                          <a:spcPts val="0"/>
                        </a:spcAft>
                        <a:buFontTx/>
                        <a:buChar char="-"/>
                      </a:pPr>
                      <a:r>
                        <a:rPr lang="en-US" sz="1800" b="0" i="0" kern="1200" smtClean="0">
                          <a:solidFill>
                            <a:schemeClr val="tx1"/>
                          </a:solidFill>
                          <a:effectLst/>
                          <a:latin typeface="+mn-lt"/>
                          <a:ea typeface="+mn-ea"/>
                          <a:cs typeface="+mn-cs"/>
                        </a:rPr>
                        <a:t>Ensure the transmission of data </a:t>
                      </a:r>
                      <a:endParaRPr lang="en-US" sz="1800" b="0" i="0" kern="1200" smtClean="0">
                        <a:solidFill>
                          <a:schemeClr val="tx1"/>
                        </a:solidFill>
                        <a:effectLst/>
                        <a:latin typeface="Times New Roman" panose="02020603050405020304" pitchFamily="18" charset="0"/>
                        <a:ea typeface="+mn-ea"/>
                        <a:cs typeface="Times New Roman" panose="02020603050405020304" pitchFamily="18" charset="0"/>
                      </a:endParaRPr>
                    </a:p>
                    <a:p>
                      <a:pPr marL="285750" indent="-285750" algn="l" rtl="0" eaLnBrk="1" latinLnBrk="0" hangingPunct="1">
                        <a:spcBef>
                          <a:spcPts val="0"/>
                        </a:spcBef>
                        <a:spcAft>
                          <a:spcPts val="0"/>
                        </a:spcAft>
                        <a:buFontTx/>
                        <a:buChar char="-"/>
                      </a:pPr>
                      <a:r>
                        <a:rPr lang="en-US" sz="1800" b="0" i="0" kern="1200" smtClean="0">
                          <a:solidFill>
                            <a:schemeClr val="tx1"/>
                          </a:solidFill>
                          <a:effectLst/>
                          <a:latin typeface="+mn-lt"/>
                          <a:ea typeface="+mn-ea"/>
                          <a:cs typeface="+mn-cs"/>
                        </a:rPr>
                        <a:t>Lower transfer speed UDP</a:t>
                      </a:r>
                      <a:endParaRPr lang="en-US" b="0">
                        <a:solidFill>
                          <a:schemeClr val="tx1"/>
                        </a:solidFill>
                      </a:endParaRPr>
                    </a:p>
                  </a:txBody>
                  <a:tcPr>
                    <a:solidFill>
                      <a:schemeClr val="tx2">
                        <a:lumMod val="20000"/>
                        <a:lumOff val="80000"/>
                      </a:schemeClr>
                    </a:solidFill>
                  </a:tcPr>
                </a:tc>
                <a:tc>
                  <a:txBody>
                    <a:bodyPr/>
                    <a:lstStyle/>
                    <a:p>
                      <a:pPr marL="0" algn="ctr" rtl="0" eaLnBrk="1" latinLnBrk="0" hangingPunct="1">
                        <a:spcBef>
                          <a:spcPts val="0"/>
                        </a:spcBef>
                        <a:spcAft>
                          <a:spcPts val="0"/>
                        </a:spcAft>
                      </a:pPr>
                      <a:r>
                        <a:rPr lang="vi-VN" sz="1800" b="1" kern="1200" smtClean="0">
                          <a:solidFill>
                            <a:srgbClr val="000000"/>
                          </a:solidFill>
                          <a:effectLst/>
                          <a:latin typeface="Times New Roman" panose="02020603050405020304" pitchFamily="18" charset="0"/>
                          <a:ea typeface="+mn-ea"/>
                          <a:cs typeface="Times New Roman" panose="02020603050405020304" pitchFamily="18" charset="0"/>
                        </a:rPr>
                        <a:t>UDP: </a:t>
                      </a:r>
                      <a:endParaRPr lang="en-US" sz="1800" b="1" kern="1200" smtClean="0">
                        <a:solidFill>
                          <a:srgbClr val="000000"/>
                        </a:solidFill>
                        <a:effectLst/>
                        <a:latin typeface="Times New Roman" panose="02020603050405020304" pitchFamily="18" charset="0"/>
                        <a:ea typeface="+mn-ea"/>
                        <a:cs typeface="Times New Roman" panose="02020603050405020304" pitchFamily="18" charset="0"/>
                      </a:endParaRPr>
                    </a:p>
                    <a:p>
                      <a:pPr marL="0" algn="l"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a:t>
                      </a:r>
                      <a:r>
                        <a:rPr lang="en-US" sz="1800" b="0" kern="1200" smtClean="0">
                          <a:solidFill>
                            <a:srgbClr val="000000"/>
                          </a:solidFill>
                          <a:effectLst/>
                          <a:latin typeface="Times New Roman" panose="02020603050405020304" pitchFamily="18" charset="0"/>
                          <a:ea typeface="+mn-ea"/>
                          <a:cs typeface="Times New Roman" panose="02020603050405020304" pitchFamily="18" charset="0"/>
                        </a:rPr>
                        <a:t>Used</a:t>
                      </a:r>
                      <a:r>
                        <a:rPr lang="en-US" sz="1800" b="0" kern="1200" baseline="0" smtClean="0">
                          <a:solidFill>
                            <a:srgbClr val="000000"/>
                          </a:solidFill>
                          <a:effectLst/>
                          <a:latin typeface="Times New Roman" panose="02020603050405020304" pitchFamily="18" charset="0"/>
                          <a:ea typeface="+mn-ea"/>
                          <a:cs typeface="Times New Roman" panose="02020603050405020304" pitchFamily="18" charset="0"/>
                        </a:rPr>
                        <a:t> for the </a:t>
                      </a: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LAN </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a:t>
                      </a:r>
                      <a:r>
                        <a:rPr lang="en-US" sz="1800" b="0" kern="1200" smtClean="0">
                          <a:solidFill>
                            <a:srgbClr val="000000"/>
                          </a:solidFill>
                          <a:effectLst/>
                          <a:latin typeface="Times New Roman" panose="02020603050405020304" pitchFamily="18" charset="0"/>
                          <a:ea typeface="+mn-ea"/>
                          <a:cs typeface="Times New Roman" panose="02020603050405020304" pitchFamily="18" charset="0"/>
                        </a:rPr>
                        <a:t> Allow</a:t>
                      </a:r>
                      <a:r>
                        <a:rPr lang="en-US" sz="1800" b="0" kern="1200" baseline="0" smtClean="0">
                          <a:solidFill>
                            <a:srgbClr val="000000"/>
                          </a:solidFill>
                          <a:effectLst/>
                          <a:latin typeface="Times New Roman" panose="02020603050405020304" pitchFamily="18" charset="0"/>
                          <a:ea typeface="+mn-ea"/>
                          <a:cs typeface="Times New Roman" panose="02020603050405020304" pitchFamily="18" charset="0"/>
                        </a:rPr>
                        <a:t> the packet loss</a:t>
                      </a: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a:t>
                      </a:r>
                      <a:endParaRPr lang="en-US" sz="1800" b="0" kern="1200" smtClean="0">
                        <a:solidFill>
                          <a:srgbClr val="000000"/>
                        </a:solidFill>
                        <a:effectLst/>
                        <a:latin typeface="Times New Roman" panose="02020603050405020304" pitchFamily="18" charset="0"/>
                        <a:ea typeface="+mn-ea"/>
                        <a:cs typeface="Times New Roman" panose="02020603050405020304" pitchFamily="18" charset="0"/>
                      </a:endParaRPr>
                    </a:p>
                    <a:p>
                      <a:pPr marL="0" algn="l" rtl="0" eaLnBrk="1" latinLnBrk="0" hangingPunct="1">
                        <a:spcBef>
                          <a:spcPts val="0"/>
                        </a:spcBef>
                        <a:spcAft>
                          <a:spcPts val="0"/>
                        </a:spcAft>
                      </a:pP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a:t>
                      </a:r>
                      <a:r>
                        <a:rPr lang="en-US" sz="1800" b="0" kern="1200" smtClean="0">
                          <a:solidFill>
                            <a:srgbClr val="000000"/>
                          </a:solidFill>
                          <a:effectLst/>
                          <a:latin typeface="Times New Roman" panose="02020603050405020304" pitchFamily="18" charset="0"/>
                          <a:ea typeface="+mn-ea"/>
                          <a:cs typeface="Times New Roman" panose="02020603050405020304" pitchFamily="18" charset="0"/>
                        </a:rPr>
                        <a:t>Do</a:t>
                      </a:r>
                      <a:r>
                        <a:rPr lang="en-US" sz="1800" b="0" kern="1200" baseline="0" smtClean="0">
                          <a:solidFill>
                            <a:srgbClr val="000000"/>
                          </a:solidFill>
                          <a:effectLst/>
                          <a:latin typeface="Times New Roman" panose="02020603050405020304" pitchFamily="18" charset="0"/>
                          <a:ea typeface="+mn-ea"/>
                          <a:cs typeface="Times New Roman" panose="02020603050405020304" pitchFamily="18" charset="0"/>
                        </a:rPr>
                        <a:t> not transmission of data</a:t>
                      </a: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a:r>
                      <a:br>
                        <a:rPr lang="vi-VN" sz="1800" b="0" kern="1200" smtClean="0">
                          <a:solidFill>
                            <a:srgbClr val="000000"/>
                          </a:solidFill>
                          <a:effectLst/>
                          <a:latin typeface="Times New Roman" panose="02020603050405020304" pitchFamily="18" charset="0"/>
                          <a:ea typeface="+mn-ea"/>
                          <a:cs typeface="Times New Roman" panose="02020603050405020304" pitchFamily="18" charset="0"/>
                        </a:rPr>
                      </a:br>
                      <a:r>
                        <a:rPr lang="vi-VN" sz="1800" b="0" kern="1200" smtClean="0">
                          <a:solidFill>
                            <a:srgbClr val="000000"/>
                          </a:solidFill>
                          <a:effectLst/>
                          <a:latin typeface="Times New Roman" panose="02020603050405020304" pitchFamily="18" charset="0"/>
                          <a:ea typeface="+mn-ea"/>
                          <a:cs typeface="Times New Roman" panose="02020603050405020304" pitchFamily="18" charset="0"/>
                        </a:rPr>
                        <a:t>- </a:t>
                      </a:r>
                      <a:r>
                        <a:rPr lang="en-US" sz="1800" b="0" kern="1200" smtClean="0">
                          <a:solidFill>
                            <a:srgbClr val="000000"/>
                          </a:solidFill>
                          <a:effectLst/>
                          <a:latin typeface="Times New Roman" panose="02020603050405020304" pitchFamily="18" charset="0"/>
                          <a:ea typeface="+mn-ea"/>
                          <a:cs typeface="Times New Roman" panose="02020603050405020304" pitchFamily="18" charset="0"/>
                        </a:rPr>
                        <a:t>High</a:t>
                      </a:r>
                      <a:r>
                        <a:rPr lang="en-US" sz="1800" b="0" kern="1200" baseline="0" smtClean="0">
                          <a:solidFill>
                            <a:srgbClr val="000000"/>
                          </a:solidFill>
                          <a:effectLst/>
                          <a:latin typeface="Times New Roman" panose="02020603050405020304" pitchFamily="18" charset="0"/>
                          <a:ea typeface="+mn-ea"/>
                          <a:cs typeface="Times New Roman" panose="02020603050405020304" pitchFamily="18" charset="0"/>
                        </a:rPr>
                        <a:t> transmission speed</a:t>
                      </a:r>
                      <a:endParaRPr lang="en-US" b="0"/>
                    </a:p>
                  </a:txBody>
                  <a:tcPr>
                    <a:solidFill>
                      <a:schemeClr val="bg2">
                        <a:lumMod val="60000"/>
                        <a:lumOff val="40000"/>
                      </a:schemeClr>
                    </a:solidFill>
                  </a:tcPr>
                </a:tc>
              </a:tr>
            </a:tbl>
          </a:graphicData>
        </a:graphic>
      </p:graphicFrame>
      <p:sp>
        <p:nvSpPr>
          <p:cNvPr id="10"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 / UDP PROTOCOL OF THE TRANSPORT LAYER</a:t>
            </a:r>
            <a:endParaRPr lang="en-US"/>
          </a:p>
        </p:txBody>
      </p:sp>
    </p:spTree>
    <p:extLst>
      <p:ext uri="{BB962C8B-B14F-4D97-AF65-F5344CB8AC3E}">
        <p14:creationId xmlns:p14="http://schemas.microsoft.com/office/powerpoint/2010/main" val="123803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p:txBody>
          <a:bodyPr/>
          <a:lstStyle/>
          <a:p>
            <a:pPr algn="ctr"/>
            <a:r>
              <a:rPr lang="en-US" b="1" smtClean="0"/>
              <a:t>OSI MODEL</a:t>
            </a:r>
            <a:endParaRPr lang="en-US"/>
          </a:p>
        </p:txBody>
      </p:sp>
      <p:pic>
        <p:nvPicPr>
          <p:cNvPr id="1026" name="Picture 2" descr="http://1.bp.blogspot.com/-dEPOLAvxsek/UzQcvDS44KI/AAAAAAAAACw/c_Fxrkuul7k/s1600/Osi-model-j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976" y="1544065"/>
            <a:ext cx="3848100" cy="44684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09368" y="605268"/>
            <a:ext cx="5787026" cy="523220"/>
          </a:xfrm>
          <a:prstGeom prst="rect">
            <a:avLst/>
          </a:prstGeom>
          <a:noFill/>
        </p:spPr>
        <p:txBody>
          <a:bodyPr wrap="square" rtlCol="0">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 Layer of the OSI Model</a:t>
            </a:r>
            <a:endParaRPr lang="en-US" sz="28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51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OSI MODEL</a:t>
            </a:r>
            <a:endParaRPr lang="en-US"/>
          </a:p>
        </p:txBody>
      </p:sp>
      <p:sp>
        <p:nvSpPr>
          <p:cNvPr id="6" name="Rectangle 5"/>
          <p:cNvSpPr/>
          <p:nvPr/>
        </p:nvSpPr>
        <p:spPr>
          <a:xfrm>
            <a:off x="3908121" y="1406543"/>
            <a:ext cx="7223705" cy="4770537"/>
          </a:xfrm>
          <a:prstGeom prst="rect">
            <a:avLst/>
          </a:prstGeom>
        </p:spPr>
        <p:txBody>
          <a:bodyPr wrap="square">
            <a:spAutoFit/>
          </a:bodyPr>
          <a:lstStyle/>
          <a:p>
            <a:pPr marL="342900" indent="-342900" algn="just" fontAlgn="base">
              <a:buFontTx/>
              <a:buChar char="-"/>
            </a:pPr>
            <a:r>
              <a:rPr lang="en-US" sz="2400" smtClean="0">
                <a:solidFill>
                  <a:srgbClr val="222222"/>
                </a:solidFill>
                <a:latin typeface="Times New Roman" panose="02020603050405020304" pitchFamily="18" charset="0"/>
                <a:cs typeface="Times New Roman" panose="02020603050405020304" pitchFamily="18" charset="0"/>
              </a:rPr>
              <a:t>Provides physical interface for transmission of information. </a:t>
            </a:r>
          </a:p>
          <a:p>
            <a:pPr marL="342900" indent="-342900" algn="just" fontAlgn="base">
              <a:buFontTx/>
              <a:buChar char="-"/>
            </a:pPr>
            <a:endParaRPr lang="en-US" sz="2400" smtClean="0">
              <a:solidFill>
                <a:srgbClr val="222222"/>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en-US" sz="2400" b="0" i="0" smtClean="0">
                <a:solidFill>
                  <a:srgbClr val="222222"/>
                </a:solidFill>
                <a:effectLst/>
                <a:latin typeface="Times New Roman" panose="02020603050405020304" pitchFamily="18" charset="0"/>
                <a:cs typeface="Times New Roman" panose="02020603050405020304" pitchFamily="18" charset="0"/>
              </a:rPr>
              <a:t>Defines the transport rules of the bits on the physical connection.</a:t>
            </a:r>
          </a:p>
          <a:p>
            <a:pPr marL="342900" indent="-342900" algn="just" fontAlgn="base">
              <a:buFontTx/>
              <a:buChar char="-"/>
            </a:pPr>
            <a:endParaRPr lang="en-US" sz="2400">
              <a:solidFill>
                <a:srgbClr val="222222"/>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en-US" altLang="en-US" sz="2400">
                <a:latin typeface="Times New Roman" panose="02020603050405020304" pitchFamily="18" charset="0"/>
                <a:cs typeface="Times New Roman" panose="02020603050405020304" pitchFamily="18" charset="0"/>
              </a:rPr>
              <a:t>Such characteristics as voltage levels, timing of voltage changes, physical data rates, maximum transmission distances, physical connectors, and other similar attributes are defined by physical layer specifications. </a:t>
            </a:r>
          </a:p>
          <a:p>
            <a:pPr marL="342900" indent="-342900" algn="just" fontAlgn="base">
              <a:buFontTx/>
              <a:buChar char="-"/>
            </a:pP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marL="342900" indent="-342900" algn="just" fontAlgn="base">
              <a:buFontTx/>
              <a:buChar char="-"/>
            </a:pPr>
            <a:endParaRPr lang="vi-VN" sz="2000" b="0" i="0" smtClean="0">
              <a:solidFill>
                <a:srgbClr val="222222"/>
              </a:solidFill>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734655" y="480915"/>
            <a:ext cx="5787026" cy="523220"/>
          </a:xfrm>
          <a:prstGeom prst="rect">
            <a:avLst/>
          </a:prstGeom>
          <a:noFill/>
        </p:spPr>
        <p:txBody>
          <a:bodyPr wrap="square" rtlCol="0">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Physical Layer  </a:t>
            </a:r>
            <a:endParaRPr lang="en-US" sz="28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412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TextBox 4"/>
          <p:cNvSpPr txBox="1"/>
          <p:nvPr/>
        </p:nvSpPr>
        <p:spPr>
          <a:xfrm>
            <a:off x="4615384" y="499251"/>
            <a:ext cx="5787026" cy="523220"/>
          </a:xfrm>
          <a:prstGeom prst="rect">
            <a:avLst/>
          </a:prstGeom>
          <a:noFill/>
        </p:spPr>
        <p:txBody>
          <a:bodyPr wrap="square" rtlCol="0">
            <a:spAutoFit/>
          </a:bodyPr>
          <a:lstStyle>
            <a:defPPr>
              <a:defRPr lang="en-US"/>
            </a:defPPr>
            <a:lvl1pPr algn="ctr">
              <a:defRPr sz="2800" b="1">
                <a:solidFill>
                  <a:schemeClr val="accent2">
                    <a:lumMod val="75000"/>
                  </a:schemeClr>
                </a:solidFill>
                <a:latin typeface="Times New Roman" panose="02020603050405020304" pitchFamily="18" charset="0"/>
                <a:cs typeface="Times New Roman" panose="02020603050405020304" pitchFamily="18" charset="0"/>
              </a:defRPr>
            </a:lvl1pPr>
          </a:lstStyle>
          <a:p>
            <a:r>
              <a:rPr lang="en-US"/>
              <a:t>Data Link Layer</a:t>
            </a:r>
          </a:p>
        </p:txBody>
      </p:sp>
      <p:sp>
        <p:nvSpPr>
          <p:cNvPr id="2" name="Rectangle 1"/>
          <p:cNvSpPr/>
          <p:nvPr/>
        </p:nvSpPr>
        <p:spPr>
          <a:xfrm>
            <a:off x="4095062" y="1230003"/>
            <a:ext cx="7129529" cy="4893647"/>
          </a:xfrm>
          <a:prstGeom prst="rect">
            <a:avLst/>
          </a:prstGeom>
        </p:spPr>
        <p:txBody>
          <a:bodyPr wrap="square">
            <a:spAutoFit/>
          </a:bodyPr>
          <a:lstStyle/>
          <a:p>
            <a:pPr marL="342900" indent="-342900" algn="just">
              <a:buFontTx/>
              <a:buChar char="-"/>
            </a:pPr>
            <a:r>
              <a:rPr lang="en-US" sz="2400">
                <a:latin typeface="Times New Roman" panose="02020603050405020304" pitchFamily="18" charset="0"/>
                <a:cs typeface="Times New Roman" panose="02020603050405020304" pitchFamily="18" charset="0"/>
              </a:rPr>
              <a:t>Data link layer attempts to provide reliable communication over the physical layer interface. </a:t>
            </a:r>
            <a:endParaRPr lang="en-US" sz="2400" smtClean="0">
              <a:latin typeface="Times New Roman" panose="02020603050405020304" pitchFamily="18" charset="0"/>
              <a:cs typeface="Times New Roman" panose="02020603050405020304" pitchFamily="18" charset="0"/>
            </a:endParaRPr>
          </a:p>
          <a:p>
            <a:pPr marL="342900" indent="-342900" algn="just">
              <a:buFontTx/>
              <a:buChar char="-"/>
            </a:pPr>
            <a:endParaRPr lang="en-US" sz="2400" smtClean="0">
              <a:latin typeface="Times New Roman" panose="02020603050405020304" pitchFamily="18" charset="0"/>
              <a:cs typeface="Times New Roman" panose="02020603050405020304" pitchFamily="18" charset="0"/>
            </a:endParaRPr>
          </a:p>
          <a:p>
            <a:pPr marL="342900" indent="-342900" algn="just">
              <a:buFontTx/>
              <a:buChar char="-"/>
            </a:pPr>
            <a:r>
              <a:rPr lang="en-US" sz="2400" smtClean="0">
                <a:latin typeface="Times New Roman" panose="02020603050405020304" pitchFamily="18" charset="0"/>
                <a:cs typeface="Times New Roman" panose="02020603050405020304" pitchFamily="18" charset="0"/>
              </a:rPr>
              <a:t>Analysis </a:t>
            </a:r>
            <a:r>
              <a:rPr lang="en-US" sz="2400">
                <a:latin typeface="Times New Roman" panose="02020603050405020304" pitchFamily="18" charset="0"/>
                <a:cs typeface="Times New Roman" panose="02020603050405020304" pitchFamily="18" charset="0"/>
              </a:rPr>
              <a:t>of data into the frame and reassemble the received </a:t>
            </a:r>
            <a:r>
              <a:rPr lang="en-US" sz="2400" smtClean="0">
                <a:latin typeface="Times New Roman" panose="02020603050405020304" pitchFamily="18" charset="0"/>
                <a:cs typeface="Times New Roman" panose="02020603050405020304" pitchFamily="18" charset="0"/>
              </a:rPr>
              <a:t>frames.</a:t>
            </a:r>
          </a:p>
          <a:p>
            <a:pPr marL="342900" indent="-342900" algn="just">
              <a:buFontTx/>
              <a:buChar char="-"/>
            </a:pPr>
            <a:endParaRPr lang="en-US" sz="240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Handle errors by implementing an acknowledgement and retransmission scheme.</a:t>
            </a:r>
          </a:p>
          <a:p>
            <a:pPr marL="342900" indent="-342900" algn="just">
              <a:buFontTx/>
              <a:buChar char="-"/>
            </a:pPr>
            <a:endParaRPr lang="en-US" sz="2400" smtClean="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Implement flow control</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400">
              <a:latin typeface="Times New Roman" panose="02020603050405020304" pitchFamily="18" charset="0"/>
              <a:cs typeface="Times New Roman" panose="02020603050405020304" pitchFamily="18" charset="0"/>
            </a:endParaRPr>
          </a:p>
          <a:p>
            <a:pPr marL="342900" indent="-342900" algn="just">
              <a:buFontTx/>
              <a:buChar char="-"/>
            </a:pPr>
            <a:r>
              <a:rPr lang="en-US" sz="2400" smtClean="0">
                <a:latin typeface="Times New Roman" panose="02020603050405020304" pitchFamily="18" charset="0"/>
                <a:cs typeface="Times New Roman" panose="02020603050405020304" pitchFamily="18" charset="0"/>
              </a:rPr>
              <a:t>Supports simplex</a:t>
            </a:r>
            <a:r>
              <a:rPr lang="en-US" sz="2400">
                <a:latin typeface="Times New Roman" panose="02020603050405020304" pitchFamily="18" charset="0"/>
                <a:cs typeface="Times New Roman" panose="02020603050405020304" pitchFamily="18" charset="0"/>
              </a:rPr>
              <a:t>, half-duplex or full-duplex communication</a:t>
            </a:r>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20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71505" y="442317"/>
            <a:ext cx="2526654" cy="523220"/>
          </a:xfrm>
          <a:prstGeom prst="rect">
            <a:avLst/>
          </a:prstGeom>
        </p:spPr>
        <p:txBody>
          <a:bodyPr wrap="none">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Network Layer</a:t>
            </a:r>
          </a:p>
        </p:txBody>
      </p:sp>
      <p:sp>
        <p:nvSpPr>
          <p:cNvPr id="6" name="Rectangle 5"/>
          <p:cNvSpPr/>
          <p:nvPr/>
        </p:nvSpPr>
        <p:spPr>
          <a:xfrm>
            <a:off x="4233434" y="1111311"/>
            <a:ext cx="6938149" cy="5201424"/>
          </a:xfrm>
          <a:prstGeom prst="rect">
            <a:avLst/>
          </a:prstGeom>
        </p:spPr>
        <p:txBody>
          <a:bodyPr wrap="square">
            <a:spAutoFit/>
          </a:bodyPr>
          <a:lstStyle/>
          <a:p>
            <a:pPr marL="342900" indent="-342900" algn="just">
              <a:buFontTx/>
              <a:buChar char="-"/>
            </a:pPr>
            <a:r>
              <a:rPr lang="en-US" sz="2400">
                <a:latin typeface="Times New Roman" panose="02020603050405020304" pitchFamily="18" charset="0"/>
                <a:cs typeface="Times New Roman" panose="02020603050405020304" pitchFamily="18" charset="0"/>
              </a:rPr>
              <a:t>Implements routing of frames (packets) through the network</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40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Defines the most optimum path the packet should take from the source to the </a:t>
            </a:r>
            <a:r>
              <a:rPr lang="en-US" sz="2400" smtClean="0">
                <a:latin typeface="Times New Roman" panose="02020603050405020304" pitchFamily="18" charset="0"/>
                <a:cs typeface="Times New Roman" panose="02020603050405020304" pitchFamily="18" charset="0"/>
              </a:rPr>
              <a:t>destination</a:t>
            </a:r>
          </a:p>
          <a:p>
            <a:pPr marL="342900" indent="-342900" algn="just">
              <a:buFontTx/>
              <a:buChar char="-"/>
            </a:pPr>
            <a:endParaRPr lang="en-US" sz="240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Handles congestion in the network.</a:t>
            </a:r>
          </a:p>
          <a:p>
            <a:pPr marL="342900" indent="-342900" algn="just">
              <a:buFontTx/>
              <a:buChar char="-"/>
            </a:pPr>
            <a:endParaRPr lang="en-US" sz="2400" smtClean="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Facilitates interconnection between heterogeneous networks (Internetworking</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400">
              <a:latin typeface="Times New Roman" panose="02020603050405020304" pitchFamily="18" charset="0"/>
              <a:cs typeface="Times New Roman" panose="02020603050405020304" pitchFamily="18" charset="0"/>
            </a:endParaRPr>
          </a:p>
          <a:p>
            <a:pPr marL="342900" indent="-342900" algn="just">
              <a:buFontTx/>
              <a:buChar char="-"/>
            </a:pPr>
            <a:r>
              <a:rPr lang="en-US" sz="2400" smtClean="0">
                <a:latin typeface="Times New Roman" panose="02020603050405020304" pitchFamily="18" charset="0"/>
                <a:cs typeface="Times New Roman" panose="02020603050405020304" pitchFamily="18" charset="0"/>
              </a:rPr>
              <a:t>Defines </a:t>
            </a:r>
            <a:r>
              <a:rPr lang="en-US" sz="2400">
                <a:latin typeface="Times New Roman" panose="02020603050405020304" pitchFamily="18" charset="0"/>
                <a:cs typeface="Times New Roman" panose="02020603050405020304" pitchFamily="18" charset="0"/>
              </a:rPr>
              <a:t>how to fragment a packet into smaller packets to accommodate different media.</a:t>
            </a:r>
          </a:p>
          <a:p>
            <a:pPr marL="342900" indent="-342900">
              <a:buFontTx/>
              <a:buChar char="-"/>
            </a:pPr>
            <a:endParaRPr lang="en-US" sz="2000" smtClean="0">
              <a:solidFill>
                <a:srgbClr val="444444"/>
              </a:solidFill>
              <a:latin typeface="Times New Roman" panose="02020603050405020304" pitchFamily="18" charset="0"/>
              <a:cs typeface="Times New Roman" panose="02020603050405020304" pitchFamily="18" charset="0"/>
            </a:endParaRPr>
          </a:p>
        </p:txBody>
      </p:sp>
      <p:sp>
        <p:nvSpPr>
          <p:cNvPr id="9" name="Title 1"/>
          <p:cNvSpPr>
            <a:spLocks noGrp="1"/>
          </p:cNvSpPr>
          <p:nvPr>
            <p:ph type="title"/>
          </p:nvPr>
        </p:nvSpPr>
        <p:spPr/>
        <p:txBody>
          <a:bodyPr/>
          <a:lstStyle/>
          <a:p>
            <a:pPr algn="ctr"/>
            <a:r>
              <a:rPr lang="en-US" b="1"/>
              <a:t>OSI MODEL</a:t>
            </a:r>
            <a:endParaRPr lang="en-US"/>
          </a:p>
        </p:txBody>
      </p:sp>
    </p:spTree>
    <p:extLst>
      <p:ext uri="{BB962C8B-B14F-4D97-AF65-F5344CB8AC3E}">
        <p14:creationId xmlns:p14="http://schemas.microsoft.com/office/powerpoint/2010/main" val="3404556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Rectangle 4"/>
          <p:cNvSpPr/>
          <p:nvPr/>
        </p:nvSpPr>
        <p:spPr>
          <a:xfrm>
            <a:off x="6065420" y="442317"/>
            <a:ext cx="2738827" cy="523220"/>
          </a:xfrm>
          <a:prstGeom prst="rect">
            <a:avLst/>
          </a:prstGeom>
        </p:spPr>
        <p:txBody>
          <a:bodyPr wrap="none">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Transport Layer</a:t>
            </a:r>
          </a:p>
        </p:txBody>
      </p:sp>
      <p:sp>
        <p:nvSpPr>
          <p:cNvPr id="6" name="Rectangle 5"/>
          <p:cNvSpPr/>
          <p:nvPr/>
        </p:nvSpPr>
        <p:spPr>
          <a:xfrm>
            <a:off x="4253948" y="1123837"/>
            <a:ext cx="7169425" cy="4154984"/>
          </a:xfrm>
          <a:prstGeom prst="rect">
            <a:avLst/>
          </a:prstGeom>
        </p:spPr>
        <p:txBody>
          <a:bodyPr wrap="square">
            <a:spAutoFit/>
          </a:bodyPr>
          <a:lstStyle/>
          <a:p>
            <a:pPr marL="342900" indent="-342900" algn="just">
              <a:buFontTx/>
              <a:buChar char="-"/>
            </a:pPr>
            <a:r>
              <a:rPr lang="en-US" sz="2400" smtClean="0">
                <a:latin typeface="Times New Roman" panose="02020603050405020304" pitchFamily="18" charset="0"/>
                <a:cs typeface="Times New Roman" panose="02020603050405020304" pitchFamily="18" charset="0"/>
              </a:rPr>
              <a:t>Provide </a:t>
            </a:r>
            <a:r>
              <a:rPr lang="en-US" sz="2400">
                <a:latin typeface="Times New Roman" panose="02020603050405020304" pitchFamily="18" charset="0"/>
                <a:cs typeface="Times New Roman" panose="02020603050405020304" pitchFamily="18" charset="0"/>
              </a:rPr>
              <a:t>a reliable mechanism for the exchange of data between two processes in different computers</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400" smtClean="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Ensures that the data units are delivered error free and delivered in sequence</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400" smtClean="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Ensures that there is no loss or duplication of data units</a:t>
            </a:r>
            <a:r>
              <a:rPr lang="en-US" sz="24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400">
              <a:latin typeface="Times New Roman" panose="02020603050405020304" pitchFamily="18" charset="0"/>
              <a:cs typeface="Times New Roman" panose="02020603050405020304" pitchFamily="18" charset="0"/>
            </a:endParaRPr>
          </a:p>
          <a:p>
            <a:pPr marL="342900" indent="-342900" algn="just">
              <a:buFontTx/>
              <a:buChar char="-"/>
            </a:pPr>
            <a:r>
              <a:rPr lang="en-US" sz="2400">
                <a:latin typeface="Times New Roman" panose="02020603050405020304" pitchFamily="18" charset="0"/>
                <a:cs typeface="Times New Roman" panose="02020603050405020304" pitchFamily="18" charset="0"/>
              </a:rPr>
              <a:t>Provides for the connection management</a:t>
            </a:r>
            <a:r>
              <a:rPr lang="en-US" sz="2400" smtClean="0">
                <a:latin typeface="Times New Roman" panose="02020603050405020304" pitchFamily="18" charset="0"/>
                <a:cs typeface="Times New Roman" panose="02020603050405020304" pitchFamily="18" charset="0"/>
              </a:rPr>
              <a:t>.</a:t>
            </a: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75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Rectangle 4"/>
          <p:cNvSpPr/>
          <p:nvPr/>
        </p:nvSpPr>
        <p:spPr>
          <a:xfrm>
            <a:off x="6281312" y="442317"/>
            <a:ext cx="2307043" cy="523220"/>
          </a:xfrm>
          <a:prstGeom prst="rect">
            <a:avLst/>
          </a:prstGeom>
        </p:spPr>
        <p:txBody>
          <a:bodyPr wrap="none">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Session Layer</a:t>
            </a:r>
          </a:p>
        </p:txBody>
      </p:sp>
      <p:sp>
        <p:nvSpPr>
          <p:cNvPr id="6" name="Rectangle 5"/>
          <p:cNvSpPr/>
          <p:nvPr/>
        </p:nvSpPr>
        <p:spPr>
          <a:xfrm>
            <a:off x="4386832" y="1123837"/>
            <a:ext cx="6771497" cy="3046988"/>
          </a:xfrm>
          <a:prstGeom prst="rect">
            <a:avLst/>
          </a:prstGeom>
        </p:spPr>
        <p:txBody>
          <a:bodyPr wrap="square">
            <a:spAutoFit/>
          </a:bodyPr>
          <a:lstStyle/>
          <a:p>
            <a:pPr marL="285750" indent="-285750" algn="just">
              <a:buFontTx/>
              <a:buChar char="-"/>
            </a:pPr>
            <a:r>
              <a:rPr lang="en-US" sz="2400" smtClean="0">
                <a:latin typeface="Times New Roman" panose="02020603050405020304" pitchFamily="18" charset="0"/>
                <a:cs typeface="Times New Roman" panose="02020603050405020304" pitchFamily="18" charset="0"/>
              </a:rPr>
              <a:t>Provides </a:t>
            </a:r>
            <a:r>
              <a:rPr lang="en-US" sz="2400">
                <a:latin typeface="Times New Roman" panose="02020603050405020304" pitchFamily="18" charset="0"/>
                <a:cs typeface="Times New Roman" panose="02020603050405020304" pitchFamily="18" charset="0"/>
              </a:rPr>
              <a:t>mechanism for controlling the dialogue between the two end systems. It defines how to start, control and end conversations (called sessions) between applications</a:t>
            </a:r>
            <a:r>
              <a:rPr lang="en-US" sz="2400" smtClean="0">
                <a:latin typeface="Times New Roman" panose="02020603050405020304" pitchFamily="18" charset="0"/>
                <a:cs typeface="Times New Roman" panose="02020603050405020304" pitchFamily="18" charset="0"/>
              </a:rPr>
              <a:t>.</a:t>
            </a:r>
          </a:p>
          <a:p>
            <a:pPr algn="just"/>
            <a:endParaRPr lang="en-US" sz="2400" smtClean="0">
              <a:latin typeface="Times New Roman" panose="02020603050405020304" pitchFamily="18" charset="0"/>
              <a:cs typeface="Times New Roman" panose="02020603050405020304" pitchFamily="18" charset="0"/>
            </a:endParaRPr>
          </a:p>
          <a:p>
            <a:pPr marL="285750" indent="-285750" algn="just">
              <a:buFontTx/>
              <a:buChar char="-"/>
            </a:pPr>
            <a:r>
              <a:rPr lang="en-US" sz="2400" smtClean="0">
                <a:latin typeface="Times New Roman" panose="02020603050405020304" pitchFamily="18" charset="0"/>
                <a:cs typeface="Times New Roman" panose="02020603050405020304" pitchFamily="18" charset="0"/>
              </a:rPr>
              <a:t>This layer </a:t>
            </a:r>
            <a:r>
              <a:rPr lang="en-US" sz="2400">
                <a:latin typeface="Times New Roman" panose="02020603050405020304" pitchFamily="18" charset="0"/>
                <a:cs typeface="Times New Roman" panose="02020603050405020304" pitchFamily="18" charset="0"/>
              </a:rPr>
              <a:t>provides mechanisms to identify the name and function of security information when transmitted over computer networks.</a:t>
            </a:r>
          </a:p>
        </p:txBody>
      </p:sp>
    </p:spTree>
    <p:extLst>
      <p:ext uri="{BB962C8B-B14F-4D97-AF65-F5344CB8AC3E}">
        <p14:creationId xmlns:p14="http://schemas.microsoft.com/office/powerpoint/2010/main" val="271232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Rectangle 4"/>
          <p:cNvSpPr/>
          <p:nvPr/>
        </p:nvSpPr>
        <p:spPr>
          <a:xfrm>
            <a:off x="5875786" y="442317"/>
            <a:ext cx="3118098" cy="523220"/>
          </a:xfrm>
          <a:prstGeom prst="rect">
            <a:avLst/>
          </a:prstGeom>
        </p:spPr>
        <p:txBody>
          <a:bodyPr wrap="none">
            <a:spAutoFit/>
          </a:bodyPr>
          <a:lstStyle/>
          <a:p>
            <a:pPr algn="ctr"/>
            <a:r>
              <a:rPr lang="en-US" sz="2800" b="1" smtClean="0">
                <a:solidFill>
                  <a:schemeClr val="accent2">
                    <a:lumMod val="75000"/>
                  </a:schemeClr>
                </a:solidFill>
                <a:latin typeface="Times New Roman" panose="02020603050405020304" pitchFamily="18" charset="0"/>
                <a:cs typeface="Times New Roman" panose="02020603050405020304" pitchFamily="18" charset="0"/>
              </a:rPr>
              <a:t>Presentation Layer</a:t>
            </a:r>
          </a:p>
        </p:txBody>
      </p:sp>
      <p:sp>
        <p:nvSpPr>
          <p:cNvPr id="6" name="Rectangle 5"/>
          <p:cNvSpPr/>
          <p:nvPr/>
        </p:nvSpPr>
        <p:spPr>
          <a:xfrm>
            <a:off x="4121425" y="1712664"/>
            <a:ext cx="7076661" cy="2234458"/>
          </a:xfrm>
          <a:prstGeom prst="rect">
            <a:avLst/>
          </a:prstGeom>
        </p:spPr>
        <p:txBody>
          <a:bodyPr wrap="square">
            <a:spAutoFit/>
          </a:bodyPr>
          <a:lstStyle/>
          <a:p>
            <a:pPr marL="384175" indent="-285750" algn="just" defTabSz="414338">
              <a:lnSpc>
                <a:spcPct val="80000"/>
              </a:lnSpc>
              <a:spcBef>
                <a:spcPct val="50000"/>
              </a:spcBef>
              <a:buClr>
                <a:srgbClr val="CC0000"/>
              </a:buClr>
              <a:buFontTx/>
              <a:buChar char="-"/>
            </a:pPr>
            <a:r>
              <a:rPr lang="en-US" sz="2400" smtClean="0">
                <a:latin typeface="Times New Roman" panose="02020603050405020304" pitchFamily="18" charset="0"/>
                <a:cs typeface="Times New Roman" panose="02020603050405020304" pitchFamily="18" charset="0"/>
              </a:rPr>
              <a:t>Presentation </a:t>
            </a:r>
            <a:r>
              <a:rPr lang="en-US" sz="2400">
                <a:latin typeface="Times New Roman" panose="02020603050405020304" pitchFamily="18" charset="0"/>
                <a:cs typeface="Times New Roman" panose="02020603050405020304" pitchFamily="18" charset="0"/>
              </a:rPr>
              <a:t>layer defines the format in which the data is to be exchanged between the two communicating </a:t>
            </a:r>
            <a:r>
              <a:rPr lang="en-US" sz="2400" smtClean="0">
                <a:latin typeface="Times New Roman" panose="02020603050405020304" pitchFamily="18" charset="0"/>
                <a:cs typeface="Times New Roman" panose="02020603050405020304" pitchFamily="18" charset="0"/>
              </a:rPr>
              <a:t>entities.</a:t>
            </a:r>
          </a:p>
          <a:p>
            <a:pPr marL="98425" algn="just" defTabSz="414338">
              <a:lnSpc>
                <a:spcPct val="80000"/>
              </a:lnSpc>
              <a:spcBef>
                <a:spcPct val="50000"/>
              </a:spcBef>
              <a:buClr>
                <a:srgbClr val="CC0000"/>
              </a:buClr>
            </a:pPr>
            <a:endParaRPr lang="en-US" sz="2400" smtClean="0">
              <a:latin typeface="Times New Roman" panose="02020603050405020304" pitchFamily="18" charset="0"/>
              <a:cs typeface="Times New Roman" panose="02020603050405020304" pitchFamily="18" charset="0"/>
            </a:endParaRPr>
          </a:p>
          <a:p>
            <a:pPr marL="384175" indent="-285750" algn="just" defTabSz="414338">
              <a:lnSpc>
                <a:spcPct val="80000"/>
              </a:lnSpc>
              <a:spcBef>
                <a:spcPct val="50000"/>
              </a:spcBef>
              <a:buClr>
                <a:srgbClr val="CC0000"/>
              </a:buClr>
              <a:buFontTx/>
              <a:buChar char="-"/>
            </a:pPr>
            <a:r>
              <a:rPr lang="en-US" sz="2400" smtClean="0">
                <a:latin typeface="Times New Roman" panose="02020603050405020304" pitchFamily="18" charset="0"/>
                <a:cs typeface="Times New Roman" panose="02020603050405020304" pitchFamily="18" charset="0"/>
              </a:rPr>
              <a:t>Also </a:t>
            </a:r>
            <a:r>
              <a:rPr lang="en-US" sz="2400">
                <a:latin typeface="Times New Roman" panose="02020603050405020304" pitchFamily="18" charset="0"/>
                <a:cs typeface="Times New Roman" panose="02020603050405020304" pitchFamily="18" charset="0"/>
              </a:rPr>
              <a:t>handles data compression and data encryption (cryptography).</a:t>
            </a:r>
          </a:p>
        </p:txBody>
      </p:sp>
    </p:spTree>
    <p:extLst>
      <p:ext uri="{BB962C8B-B14F-4D97-AF65-F5344CB8AC3E}">
        <p14:creationId xmlns:p14="http://schemas.microsoft.com/office/powerpoint/2010/main" val="28199883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1736</TotalTime>
  <Words>1293</Words>
  <Application>Microsoft Office PowerPoint</Application>
  <PresentationFormat>Widescreen</PresentationFormat>
  <Paragraphs>187</Paragraphs>
  <Slides>26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Corbel</vt:lpstr>
      <vt:lpstr>Times New Roman</vt:lpstr>
      <vt:lpstr>Wingdings 2</vt:lpstr>
      <vt:lpstr>Frame</vt:lpstr>
      <vt:lpstr>TOPIC 1: TCP/IP Basics and      Wireshark</vt:lpstr>
      <vt:lpstr>OSI MODEL</vt:lpstr>
      <vt:lpstr>OSI MODEL</vt:lpstr>
      <vt:lpstr>OSI MODEL</vt:lpstr>
      <vt:lpstr>OSI MODEL</vt:lpstr>
      <vt:lpstr>OSI MODEL</vt:lpstr>
      <vt:lpstr>OSI MODEL</vt:lpstr>
      <vt:lpstr>OSI MODEL</vt:lpstr>
      <vt:lpstr>OSI MODEL</vt:lpstr>
      <vt:lpstr>OSI MODEL</vt:lpstr>
      <vt:lpstr>OSI MODEL</vt:lpstr>
      <vt:lpstr>    </vt:lpstr>
      <vt:lpstr>OSI &amp; TCP / IP MODEL</vt:lpstr>
      <vt:lpstr>THE PROTOCOL, SERVICE IN APPLICATION</vt:lpstr>
      <vt:lpstr>THE PROTOCOL, SERVICE IN APPLICATION</vt:lpstr>
      <vt:lpstr>THE PROTOCOL, SERVICE IN APPLICATION</vt:lpstr>
      <vt:lpstr>THE PROTOCOL, SERVICE IN APPLICATION</vt:lpstr>
      <vt:lpstr>THE PROTOCOL, SERVICE IN APPLICATION</vt:lpstr>
      <vt:lpstr>THE PROTOCOL, SERVICE IN APPLICATION</vt:lpstr>
      <vt:lpstr>THE PROTOCOL, SERVICE IN APPLICATION</vt:lpstr>
      <vt:lpstr>THE PROTOCOL, SERVICE IN APPLICATION</vt:lpstr>
      <vt:lpstr>THE PROTOCOL, SERVICE IN APPLICATION</vt:lpstr>
      <vt:lpstr>THE PROTOCOL, SERVICE IN APPLICATION</vt:lpstr>
      <vt:lpstr>THE PROTOCOL, SERVICE IN APPLICATION</vt:lpstr>
      <vt:lpstr>TCP / UDP PROTOCOL OF THE TRANSPORT LAYER</vt:lpstr>
      <vt:lpstr>TCP / UDP PROTOCOL OF THE TRANSPORT LAYER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TCP/IP Basics and Wireshark</dc:title>
  <dc:creator>Nguyen Tien Dat</dc:creator>
  <cp:lastModifiedBy>Nguyen Tien Dat</cp:lastModifiedBy>
  <cp:revision>88</cp:revision>
  <dcterms:created xsi:type="dcterms:W3CDTF">2015-06-11T07:24:21Z</dcterms:created>
  <dcterms:modified xsi:type="dcterms:W3CDTF">2015-06-16T09:34:12Z</dcterms:modified>
</cp:coreProperties>
</file>