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4660"/>
  </p:normalViewPr>
  <p:slideViewPr>
    <p:cSldViewPr snapToGrid="0">
      <p:cViewPr varScale="1">
        <p:scale>
          <a:sx n="83" d="100"/>
          <a:sy n="83" d="100"/>
        </p:scale>
        <p:origin x="10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3" y="1380072"/>
            <a:ext cx="8574623"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a:xfrm>
            <a:off x="5332413" y="5883279"/>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4" y="4343400"/>
            <a:ext cx="10018713"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98" indent="0">
              <a:buFontTx/>
              <a:buNone/>
              <a:defRPr/>
            </a:lvl2pPr>
            <a:lvl3pPr marL="914395" indent="0">
              <a:buFontTx/>
              <a:buNone/>
              <a:defRPr/>
            </a:lvl3pPr>
            <a:lvl4pPr marL="1371592" indent="0">
              <a:buFontTx/>
              <a:buNone/>
              <a:defRPr/>
            </a:lvl4pPr>
            <a:lvl5pPr marL="182878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5"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4"/>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4"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4" y="4343400"/>
            <a:ext cx="10018713" cy="1447800"/>
          </a:xfrm>
        </p:spPr>
        <p:txBody>
          <a:bodyPr anchor="t">
            <a:normAutofit/>
          </a:bodyPr>
          <a:lstStyle>
            <a:lvl1pPr marL="0" indent="0" algn="l">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8"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4" y="685800"/>
            <a:ext cx="801974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9" y="5867135"/>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81" y="4777381"/>
            <a:ext cx="8930748"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4"/>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4" y="2667003"/>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8"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81" y="2658533"/>
            <a:ext cx="4607188"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90" y="2667000"/>
            <a:ext cx="4622537"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8"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5" y="685803"/>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4" y="2971800"/>
            <a:ext cx="3549121" cy="1828800"/>
          </a:xfrm>
        </p:spPr>
        <p:txBody>
          <a:bodyPr>
            <a:normAutofit/>
          </a:bodyPr>
          <a:lstStyle>
            <a:lvl1pPr marL="0" indent="0" algn="ctr">
              <a:buNone/>
              <a:defRPr sz="16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6" y="1752599"/>
            <a:ext cx="542615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6" y="3124199"/>
            <a:ext cx="5426159" cy="1828800"/>
          </a:xfrm>
        </p:spPr>
        <p:txBody>
          <a:bodyPr>
            <a:normAutofit/>
          </a:bodyPr>
          <a:lstStyle>
            <a:lvl1pPr marL="0" indent="0" algn="ctr">
              <a:buNone/>
              <a:defRPr sz="18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4" y="3"/>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4" y="685804"/>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3" y="2667003"/>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9"/>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6/24/2015</a:t>
            </a:fld>
            <a:endParaRPr lang="en-US" dirty="0"/>
          </a:p>
        </p:txBody>
      </p:sp>
      <p:sp>
        <p:nvSpPr>
          <p:cNvPr id="5" name="Footer Placeholder 4"/>
          <p:cNvSpPr>
            <a:spLocks noGrp="1"/>
          </p:cNvSpPr>
          <p:nvPr>
            <p:ph type="ftr" sz="quarter" idx="3"/>
          </p:nvPr>
        </p:nvSpPr>
        <p:spPr>
          <a:xfrm>
            <a:off x="2572281" y="5883279"/>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9" y="5883279"/>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198"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8" indent="-285748" algn="l" defTabSz="457198"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46" indent="-285748" algn="l" defTabSz="457198"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43" indent="-285748" algn="l" defTabSz="457198"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41" indent="-171449" algn="l" defTabSz="457198"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39" indent="-171449"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85"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83"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80"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77"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98" rtl="0" eaLnBrk="1" latinLnBrk="0" hangingPunct="1">
        <a:defRPr sz="1800" kern="1200">
          <a:solidFill>
            <a:schemeClr val="tx1"/>
          </a:solidFill>
          <a:latin typeface="+mn-lt"/>
          <a:ea typeface="+mn-ea"/>
          <a:cs typeface="+mn-cs"/>
        </a:defRPr>
      </a:lvl1pPr>
      <a:lvl2pPr marL="457198" algn="l" defTabSz="457198" rtl="0" eaLnBrk="1" latinLnBrk="0" hangingPunct="1">
        <a:defRPr sz="1800" kern="1200">
          <a:solidFill>
            <a:schemeClr val="tx1"/>
          </a:solidFill>
          <a:latin typeface="+mn-lt"/>
          <a:ea typeface="+mn-ea"/>
          <a:cs typeface="+mn-cs"/>
        </a:defRPr>
      </a:lvl2pPr>
      <a:lvl3pPr marL="914395" algn="l" defTabSz="457198" rtl="0" eaLnBrk="1" latinLnBrk="0" hangingPunct="1">
        <a:defRPr sz="1800" kern="1200">
          <a:solidFill>
            <a:schemeClr val="tx1"/>
          </a:solidFill>
          <a:latin typeface="+mn-lt"/>
          <a:ea typeface="+mn-ea"/>
          <a:cs typeface="+mn-cs"/>
        </a:defRPr>
      </a:lvl3pPr>
      <a:lvl4pPr marL="1371592" algn="l" defTabSz="457198" rtl="0" eaLnBrk="1" latinLnBrk="0" hangingPunct="1">
        <a:defRPr sz="1800" kern="1200">
          <a:solidFill>
            <a:schemeClr val="tx1"/>
          </a:solidFill>
          <a:latin typeface="+mn-lt"/>
          <a:ea typeface="+mn-ea"/>
          <a:cs typeface="+mn-cs"/>
        </a:defRPr>
      </a:lvl4pPr>
      <a:lvl5pPr marL="1828789" algn="l" defTabSz="457198" rtl="0" eaLnBrk="1" latinLnBrk="0" hangingPunct="1">
        <a:defRPr sz="1800" kern="1200">
          <a:solidFill>
            <a:schemeClr val="tx1"/>
          </a:solidFill>
          <a:latin typeface="+mn-lt"/>
          <a:ea typeface="+mn-ea"/>
          <a:cs typeface="+mn-cs"/>
        </a:defRPr>
      </a:lvl5pPr>
      <a:lvl6pPr marL="2285987" algn="l" defTabSz="457198" rtl="0" eaLnBrk="1" latinLnBrk="0" hangingPunct="1">
        <a:defRPr sz="1800" kern="1200">
          <a:solidFill>
            <a:schemeClr val="tx1"/>
          </a:solidFill>
          <a:latin typeface="+mn-lt"/>
          <a:ea typeface="+mn-ea"/>
          <a:cs typeface="+mn-cs"/>
        </a:defRPr>
      </a:lvl6pPr>
      <a:lvl7pPr marL="2743185" algn="l" defTabSz="457198" rtl="0" eaLnBrk="1" latinLnBrk="0" hangingPunct="1">
        <a:defRPr sz="1800" kern="1200">
          <a:solidFill>
            <a:schemeClr val="tx1"/>
          </a:solidFill>
          <a:latin typeface="+mn-lt"/>
          <a:ea typeface="+mn-ea"/>
          <a:cs typeface="+mn-cs"/>
        </a:defRPr>
      </a:lvl7pPr>
      <a:lvl8pPr marL="3200381" algn="l" defTabSz="457198" rtl="0" eaLnBrk="1" latinLnBrk="0" hangingPunct="1">
        <a:defRPr sz="1800" kern="1200">
          <a:solidFill>
            <a:schemeClr val="tx1"/>
          </a:solidFill>
          <a:latin typeface="+mn-lt"/>
          <a:ea typeface="+mn-ea"/>
          <a:cs typeface="+mn-cs"/>
        </a:defRPr>
      </a:lvl8pPr>
      <a:lvl9pPr marL="3657579" algn="l" defTabSz="4571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0772" y="1380070"/>
            <a:ext cx="9633396" cy="2616199"/>
          </a:xfrm>
        </p:spPr>
        <p:txBody>
          <a:bodyPr>
            <a:normAutofit/>
          </a:bodyPr>
          <a:lstStyle/>
          <a:p>
            <a:r>
              <a:rPr lang="en-US" sz="5500" b="1">
                <a:latin typeface="Arial" panose="020B0604020202020204" pitchFamily="34" charset="0"/>
                <a:cs typeface="Arial" panose="020B0604020202020204" pitchFamily="34" charset="0"/>
              </a:rPr>
              <a:t>Dynamic Host Configuration Protocol (DHCP)</a:t>
            </a:r>
            <a:endParaRPr lang="en-US" sz="55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515380" y="3996270"/>
            <a:ext cx="6987645" cy="434065"/>
          </a:xfrm>
        </p:spPr>
        <p:txBody>
          <a:bodyPr/>
          <a:lstStyle/>
          <a:p>
            <a:r>
              <a:rPr lang="en-US" smtClean="0">
                <a:latin typeface="Arial" panose="020B0604020202020204" pitchFamily="34" charset="0"/>
                <a:cs typeface="Arial" panose="020B0604020202020204" pitchFamily="34" charset="0"/>
              </a:rPr>
              <a:t>June 23, 2015</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6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58405929"/>
              </p:ext>
            </p:extLst>
          </p:nvPr>
        </p:nvGraphicFramePr>
        <p:xfrm>
          <a:off x="2189411" y="1287888"/>
          <a:ext cx="9596951" cy="5485154"/>
        </p:xfrm>
        <a:graphic>
          <a:graphicData uri="http://schemas.openxmlformats.org/drawingml/2006/table">
            <a:tbl>
              <a:tblPr/>
              <a:tblGrid>
                <a:gridCol w="1622738"/>
                <a:gridCol w="7974213"/>
              </a:tblGrid>
              <a:tr h="213764">
                <a:tc>
                  <a:txBody>
                    <a:bodyPr/>
                    <a:lstStyle/>
                    <a:p>
                      <a:pPr algn="ctr"/>
                      <a:r>
                        <a:rPr lang="en-US" sz="1200" b="1">
                          <a:solidFill>
                            <a:srgbClr val="2A2A2A"/>
                          </a:solidFill>
                          <a:effectLst/>
                          <a:latin typeface="Arial" panose="020B0604020202020204" pitchFamily="34" charset="0"/>
                          <a:cs typeface="Arial" panose="020B0604020202020204" pitchFamily="34" charset="0"/>
                        </a:rPr>
                        <a:t>Message Type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ctr"/>
                      <a:r>
                        <a:rPr lang="en-US" sz="1200" b="1">
                          <a:solidFill>
                            <a:srgbClr val="2A2A2A"/>
                          </a:solidFill>
                          <a:effectLst/>
                          <a:latin typeface="Arial" panose="020B0604020202020204" pitchFamily="34" charset="0"/>
                          <a:cs typeface="Arial" panose="020B0604020202020204" pitchFamily="34" charset="0"/>
                        </a:rPr>
                        <a:t>Description</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DHCPDiscover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first time a DHCP client computer attempts to log on to the network, it requests IP address information from a DHCP server by broadcasting a DHCPDiscover packet. The source IP address in the packet is 0.0.0.0 because the client does not yet have an IP address. The message is either 342 or 576 bytes long—older versions of Windows use a longer message frame.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DHCPOffer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Each DHCP server that receives the client DHCPDiscover packet responds with a DHCPOffer packet containing an unleased IP address and additional TCP/IP configuration information, such as the subnet mask and default gateway. More than one DHCP server can respond with a DHCPOffer packet. The client will accept the first DHCPOffer packet it receives.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DHCPRequest</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When a DHCP client receives a DHCPOffer packet, it responds by broadcasting a DHCPRequest packet that contains the offered IP address, and shows acceptance of the offered IP address. The message is either 342 or 576 bytes long, depending on the length of the corresponding DHCPDiscover message.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DHCPAcknowledge (DHCPAck)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selected DHCP server acknowledges the client DHCPRequest for the IP address by sending a DHCPAck packet. At this time the server also forwards any optional configuration parameters. Upon receipt of the DHCPAck, the client can participate on the TCP/IP network and complete its system startup.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DHCPNak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IP address cannot be used by the client because it is no longer valid or is now used by another computer, the DHCP server responds with a DHCPNak packet, and the client must begin the lease process again. Whenever a DHCP server receives a request for an IP address that is invalid according to the scopes that it is configured with, it sends a DHCPNak message to the client.</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9664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DHCPDecline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DHCP client determines the offered configuration parameters are invalid, it sends a DHCPDecline packet to the server, and the client must begin the lease process again.</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74875">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DHCPRelease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A DHCP client sends a DHCPRelease packet to the server to release the IP address and cancel any remaining lease.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01889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DHCPInform</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DHCPInform is a new DHCP message type, defined in RFC 2131, used by computers on the network to request and obtain information from a DHCP server for use in their local configuration. When this message type is used, the sender is already externally configured for its IP address on the network, which may or may not have been obtained using DHCP. This message type is not currently supported by the DHCP service provided in earlier versions of Windows NT Server and may not be recognized by third-party implementations of DHCP software.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8"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65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7" name="Title 1"/>
          <p:cNvSpPr>
            <a:spLocks noGrp="1"/>
          </p:cNvSpPr>
          <p:nvPr/>
        </p:nvSpPr>
        <p:spPr>
          <a:xfrm>
            <a:off x="2222705" y="1543852"/>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Client State Diagram</a:t>
            </a:r>
            <a:endParaRPr lang="en-US" altLang="en-US" sz="2400" b="1">
              <a:latin typeface="Arial" panose="020B0604020202020204" pitchFamily="34" charset="0"/>
              <a:cs typeface="Arial" panose="020B0604020202020204" pitchFamily="34" charset="0"/>
            </a:endParaRPr>
          </a:p>
        </p:txBody>
      </p:sp>
      <p:pic>
        <p:nvPicPr>
          <p:cNvPr id="4098" name="Picture 2" descr="http://image.slidesharecdn.com/DHCPPresentationv102-123446137699-phpapp03/95/dhcp-server-client-presentation-26-728.jpg?cb=12344399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42" y="1970469"/>
            <a:ext cx="6934200" cy="465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91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8" name="Title 1"/>
          <p:cNvSpPr>
            <a:spLocks noGrp="1"/>
          </p:cNvSpPr>
          <p:nvPr/>
        </p:nvSpPr>
        <p:spPr>
          <a:xfrm>
            <a:off x="1935077" y="1556731"/>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Message Format</a:t>
            </a:r>
            <a:endParaRPr lang="en-US" altLang="en-US" sz="2400" b="1">
              <a:latin typeface="Arial" panose="020B0604020202020204" pitchFamily="34" charset="0"/>
              <a:cs typeface="Arial" panose="020B0604020202020204" pitchFamily="34" charset="0"/>
            </a:endParaRPr>
          </a:p>
        </p:txBody>
      </p:sp>
      <p:pic>
        <p:nvPicPr>
          <p:cNvPr id="5122" name="Picture 2" descr="http://www.tcpipguide.com/free/diagrams/dhcp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95" y="1983345"/>
            <a:ext cx="6429375" cy="468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a:t>
            </a:r>
            <a:r>
              <a:rPr lang="en-US" altLang="en-US" b="1">
                <a:latin typeface="Arial" panose="020B0604020202020204" pitchFamily="34" charset="0"/>
                <a:cs typeface="Arial" panose="020B0604020202020204" pitchFamily="34" charset="0"/>
              </a:rPr>
              <a:t>Message </a:t>
            </a:r>
            <a:r>
              <a:rPr lang="en-US" altLang="en-US" b="1" smtClean="0">
                <a:latin typeface="Arial" panose="020B0604020202020204" pitchFamily="34" charset="0"/>
                <a:cs typeface="Arial" panose="020B0604020202020204" pitchFamily="34" charset="0"/>
              </a:rPr>
              <a:t>Flow </a:t>
            </a:r>
            <a:endParaRPr lang="en-US" altLang="en-US" b="1">
              <a:latin typeface="Arial" panose="020B0604020202020204" pitchFamily="34" charset="0"/>
              <a:cs typeface="Arial" panose="020B0604020202020204" pitchFamily="34" charset="0"/>
            </a:endParaRPr>
          </a:p>
        </p:txBody>
      </p:sp>
      <p:sp>
        <p:nvSpPr>
          <p:cNvPr id="7" name="Rectangle 3"/>
          <p:cNvSpPr txBox="1">
            <a:spLocks noChangeArrowheads="1"/>
          </p:cNvSpPr>
          <p:nvPr/>
        </p:nvSpPr>
        <p:spPr>
          <a:xfrm>
            <a:off x="2401746" y="2491451"/>
            <a:ext cx="8229600" cy="4525963"/>
          </a:xfrm>
          <a:prstGeom prst="rect">
            <a:avLst/>
          </a:prstGeom>
        </p:spPr>
        <p:txBody>
          <a:bodyPr vert="horz" lIns="91440" tIns="45720" rIns="91440" bIns="45720" rtlCol="0" anchor="ctr">
            <a:normAutofit fontScale="85000" lnSpcReduction="20000"/>
          </a:bodyPr>
          <a:lstStyle>
            <a:lvl1pPr marL="285748" indent="-285748" algn="l" defTabSz="457198"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46" indent="-285748" algn="l" defTabSz="457198"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43" indent="-285748" algn="l" defTabSz="457198"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41" indent="-171449" algn="l" defTabSz="457198"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39" indent="-171449"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85"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83"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80"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77"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90000"/>
              </a:lnSpc>
              <a:buFont typeface="Wingdings" panose="05000000000000000000" pitchFamily="2" charset="2"/>
              <a:buChar char="§"/>
            </a:pPr>
            <a:r>
              <a:rPr lang="en-US" altLang="en-US" smtClean="0">
                <a:solidFill>
                  <a:srgbClr val="FF0000"/>
                </a:solidFill>
                <a:latin typeface="Helvetica" panose="020B0604020202020204" pitchFamily="34" charset="0"/>
              </a:rPr>
              <a:t>Operation Code</a:t>
            </a:r>
            <a:r>
              <a:rPr lang="en-US" altLang="en-US" smtClean="0">
                <a:latin typeface="Helvetica" panose="020B0604020202020204" pitchFamily="34" charset="0"/>
              </a:rPr>
              <a:t>: </a:t>
            </a:r>
            <a:r>
              <a:rPr lang="en-US"/>
              <a:t>Specifies the general type of message. A value of 1 indicates a request message, while a value of 2 is a reply </a:t>
            </a:r>
            <a:r>
              <a:rPr lang="en-US"/>
              <a:t>message</a:t>
            </a:r>
            <a:r>
              <a:rPr lang="en-US" smtClean="0"/>
              <a:t>.</a:t>
            </a:r>
          </a:p>
          <a:p>
            <a:pPr lvl="1">
              <a:lnSpc>
                <a:spcPct val="90000"/>
              </a:lnSpc>
            </a:pPr>
            <a:r>
              <a:rPr lang="en-US" altLang="en-US" smtClean="0">
                <a:latin typeface="Helvetica" panose="020B0604020202020204" pitchFamily="34" charset="0"/>
              </a:rPr>
              <a:t>Field Name: Op</a:t>
            </a:r>
          </a:p>
          <a:p>
            <a:pPr lvl="1">
              <a:lnSpc>
                <a:spcPct val="90000"/>
              </a:lnSpc>
            </a:pPr>
            <a:r>
              <a:rPr lang="en-US" altLang="en-US" smtClean="0">
                <a:latin typeface="Helvetica" panose="020B0604020202020204" pitchFamily="34" charset="0"/>
              </a:rPr>
              <a:t>Size: 1bytes</a:t>
            </a:r>
          </a:p>
          <a:p>
            <a:pPr>
              <a:lnSpc>
                <a:spcPct val="90000"/>
              </a:lnSpc>
            </a:pPr>
            <a:r>
              <a:rPr lang="en-US" altLang="en-US" smtClean="0">
                <a:solidFill>
                  <a:srgbClr val="FF0000"/>
                </a:solidFill>
                <a:latin typeface="Helvetica" panose="020B0604020202020204" pitchFamily="34" charset="0"/>
              </a:rPr>
              <a:t>Hardware Type</a:t>
            </a:r>
            <a:r>
              <a:rPr lang="en-US" altLang="en-US" smtClean="0">
                <a:latin typeface="Helvetica" panose="020B0604020202020204" pitchFamily="34" charset="0"/>
              </a:rPr>
              <a:t>: this field specifies the type of hardware used for the local network. Some of the most common values for this field.</a:t>
            </a:r>
          </a:p>
          <a:p>
            <a:pPr lvl="1">
              <a:lnSpc>
                <a:spcPct val="90000"/>
              </a:lnSpc>
            </a:pPr>
            <a:r>
              <a:rPr lang="en-US" altLang="en-US">
                <a:latin typeface="Helvetica" panose="020B0604020202020204" pitchFamily="34" charset="0"/>
              </a:rPr>
              <a:t>Field Name</a:t>
            </a:r>
            <a:r>
              <a:rPr lang="en-US" altLang="en-US">
                <a:latin typeface="Helvetica" panose="020B0604020202020204" pitchFamily="34" charset="0"/>
              </a:rPr>
              <a:t>: </a:t>
            </a:r>
            <a:r>
              <a:rPr lang="en-US" altLang="en-US" smtClean="0">
                <a:latin typeface="Helvetica" panose="020B0604020202020204" pitchFamily="34" charset="0"/>
              </a:rPr>
              <a:t>HType</a:t>
            </a:r>
            <a:endParaRPr lang="en-US" altLang="en-US">
              <a:latin typeface="Helvetica" panose="020B0604020202020204" pitchFamily="34" charset="0"/>
            </a:endParaRPr>
          </a:p>
          <a:p>
            <a:pPr lvl="1">
              <a:lnSpc>
                <a:spcPct val="90000"/>
              </a:lnSpc>
            </a:pPr>
            <a:r>
              <a:rPr lang="en-US" altLang="en-US">
                <a:latin typeface="Helvetica" panose="020B0604020202020204" pitchFamily="34" charset="0"/>
              </a:rPr>
              <a:t>Size</a:t>
            </a:r>
            <a:r>
              <a:rPr lang="en-US" altLang="en-US">
                <a:latin typeface="Helvetica" panose="020B0604020202020204" pitchFamily="34" charset="0"/>
              </a:rPr>
              <a:t>: </a:t>
            </a:r>
            <a:r>
              <a:rPr lang="en-US" altLang="en-US" smtClean="0">
                <a:latin typeface="Helvetica" panose="020B0604020202020204" pitchFamily="34" charset="0"/>
              </a:rPr>
              <a:t>1bytes</a:t>
            </a:r>
          </a:p>
          <a:p>
            <a:pPr lvl="1">
              <a:lnSpc>
                <a:spcPct val="90000"/>
              </a:lnSpc>
            </a:pPr>
            <a:r>
              <a:rPr lang="en-US" altLang="en-US" smtClean="0">
                <a:latin typeface="Helvetica" panose="020B0604020202020204" pitchFamily="34" charset="0"/>
              </a:rPr>
              <a:t>1 Ethernet</a:t>
            </a:r>
          </a:p>
          <a:p>
            <a:pPr lvl="1">
              <a:lnSpc>
                <a:spcPct val="90000"/>
              </a:lnSpc>
            </a:pPr>
            <a:r>
              <a:rPr lang="en-US" altLang="en-US" smtClean="0">
                <a:latin typeface="Helvetica" panose="020B0604020202020204" pitchFamily="34" charset="0"/>
              </a:rPr>
              <a:t>6 IEEE 802 networks</a:t>
            </a:r>
          </a:p>
          <a:p>
            <a:pPr>
              <a:lnSpc>
                <a:spcPct val="90000"/>
              </a:lnSpc>
            </a:pPr>
            <a:r>
              <a:rPr lang="en-US" altLang="en-US" smtClean="0">
                <a:solidFill>
                  <a:srgbClr val="FF0000"/>
                </a:solidFill>
                <a:latin typeface="Helvetica" panose="020B0604020202020204" pitchFamily="34" charset="0"/>
              </a:rPr>
              <a:t>length</a:t>
            </a:r>
            <a:r>
              <a:rPr lang="en-US" altLang="en-US" smtClean="0">
                <a:latin typeface="Helvetica" panose="020B0604020202020204" pitchFamily="34" charset="0"/>
              </a:rPr>
              <a:t>: Hardware address length in bytes. E.g., Ethernet and token-ring both use 6 bytes.</a:t>
            </a:r>
          </a:p>
          <a:p>
            <a:pPr>
              <a:lnSpc>
                <a:spcPct val="90000"/>
              </a:lnSpc>
            </a:pPr>
            <a:r>
              <a:rPr lang="en-US" altLang="en-US" smtClean="0">
                <a:solidFill>
                  <a:srgbClr val="FF0000"/>
                </a:solidFill>
                <a:latin typeface="Helvetica" panose="020B0604020202020204" pitchFamily="34" charset="0"/>
              </a:rPr>
              <a:t>hops</a:t>
            </a:r>
            <a:r>
              <a:rPr lang="en-US" altLang="en-US" smtClean="0">
                <a:latin typeface="Helvetica" panose="020B0604020202020204" pitchFamily="34" charset="0"/>
              </a:rPr>
              <a:t>: The client sets this to 0. It is incremented by a router that relays the request to another server and is used to identify loops. RFC 951 suggests that a value of 3 indicates a loop.</a:t>
            </a:r>
            <a:endParaRPr lang="en-US" altLang="en-US" sz="2800"/>
          </a:p>
        </p:txBody>
      </p:sp>
    </p:spTree>
    <p:extLst>
      <p:ext uri="{BB962C8B-B14F-4D97-AF65-F5344CB8AC3E}">
        <p14:creationId xmlns:p14="http://schemas.microsoft.com/office/powerpoint/2010/main" val="450891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943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408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564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761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3125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477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Agenda</a:t>
            </a:r>
            <a:endParaRPr lang="en-US" b="1">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2434107" y="2667002"/>
            <a:ext cx="9068916" cy="3124201"/>
          </a:xfrm>
        </p:spPr>
        <p:txBody>
          <a:bodyPr>
            <a:normAutofit/>
          </a:bodyPr>
          <a:lstStyle/>
          <a:p>
            <a:pPr marL="596643" indent="-514347">
              <a:buClrTx/>
              <a:buFont typeface="+mj-lt"/>
              <a:buAutoNum type="romanUcPeriod"/>
            </a:pP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Introduction</a:t>
            </a:r>
            <a:endParaRPr lang="en-US" dirty="0" smtClean="0">
              <a:latin typeface="Arial" panose="020B0604020202020204" pitchFamily="34" charset="0"/>
              <a:cs typeface="Arial" panose="020B0604020202020204" pitchFamily="34" charset="0"/>
            </a:endParaRP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How </a:t>
            </a: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Works</a:t>
            </a:r>
          </a:p>
          <a:p>
            <a:pPr marL="596643" indent="-514347">
              <a:buClrTx/>
              <a:buFont typeface="+mj-lt"/>
              <a:buAutoNum type="romanUcPeriod"/>
            </a:pPr>
            <a:r>
              <a:rPr lang="en-US" altLang="en-US">
                <a:latin typeface="Arial" panose="020B0604020202020204" pitchFamily="34" charset="0"/>
                <a:cs typeface="Arial" panose="020B0604020202020204" pitchFamily="34" charset="0"/>
              </a:rPr>
              <a:t>Initial Message </a:t>
            </a:r>
            <a:r>
              <a:rPr lang="en-US" altLang="en-US">
                <a:latin typeface="Arial" panose="020B0604020202020204" pitchFamily="34" charset="0"/>
                <a:cs typeface="Arial" panose="020B0604020202020204" pitchFamily="34" charset="0"/>
              </a:rPr>
              <a:t>Flow</a:t>
            </a:r>
            <a:endParaRPr lang="en-US" dirty="0">
              <a:latin typeface="Arial" panose="020B0604020202020204" pitchFamily="34" charset="0"/>
              <a:cs typeface="Arial" panose="020B0604020202020204" pitchFamily="34" charset="0"/>
            </a:endParaRP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DHCP Options</a:t>
            </a: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DHCP Server Overview</a:t>
            </a:r>
          </a:p>
          <a:p>
            <a:pPr marL="596643" indent="-514347">
              <a:buClrTx/>
              <a:buFont typeface="+mj-lt"/>
              <a:buAutoNum type="romanUcPeriod"/>
            </a:pPr>
            <a:r>
              <a:rPr lang="en-US" err="1" smtClean="0">
                <a:latin typeface="Arial" panose="020B0604020202020204" pitchFamily="34" charset="0"/>
                <a:cs typeface="Arial" panose="020B0604020202020204" pitchFamily="34" charset="0"/>
              </a:rPr>
              <a:t>Ipconfig</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Tool</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964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2017691" y="1540743"/>
            <a:ext cx="9122534" cy="378565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The </a:t>
            </a:r>
            <a:r>
              <a:rPr lang="en-US" sz="2000">
                <a:latin typeface="Arial" panose="020B0604020202020204" pitchFamily="34" charset="0"/>
                <a:cs typeface="Arial" panose="020B0604020202020204" pitchFamily="34" charset="0"/>
              </a:rPr>
              <a:t>Dynamic Host Configuration Protocol (DHCP) is based on the Bootstrap Protocol (BOOTP</a:t>
            </a:r>
            <a:r>
              <a:rPr lang="en-US" sz="2000">
                <a:latin typeface="Arial" panose="020B0604020202020204" pitchFamily="34" charset="0"/>
                <a:cs typeface="Arial" panose="020B0604020202020204" pitchFamily="34" charset="0"/>
              </a:rPr>
              <a:t>) and was built from 1993. </a:t>
            </a:r>
            <a:r>
              <a:rPr lang="en-US" sz="2000">
                <a:latin typeface="Arial" panose="020B0604020202020204" pitchFamily="34" charset="0"/>
                <a:cs typeface="Arial" panose="020B0604020202020204" pitchFamily="34" charset="0"/>
              </a:rPr>
              <a:t>which provides the framework for passing configuration information to hosts on a TCP/IP </a:t>
            </a:r>
            <a:r>
              <a:rPr lang="en-US" sz="2000">
                <a:latin typeface="Arial" panose="020B0604020202020204" pitchFamily="34" charset="0"/>
                <a:cs typeface="Arial" panose="020B0604020202020204" pitchFamily="34" charset="0"/>
              </a:rPr>
              <a:t>network.</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adds the capability to automatically allocate reusable network addresses and configuration options to Internet </a:t>
            </a:r>
            <a:r>
              <a:rPr lang="en-US" sz="2000">
                <a:latin typeface="Arial" panose="020B0604020202020204" pitchFamily="34" charset="0"/>
                <a:cs typeface="Arial" panose="020B0604020202020204" pitchFamily="34" charset="0"/>
              </a:rPr>
              <a:t>hosts</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consists of two </a:t>
            </a:r>
            <a:r>
              <a:rPr lang="en-US" sz="2000">
                <a:latin typeface="Arial" panose="020B0604020202020204" pitchFamily="34" charset="0"/>
                <a:cs typeface="Arial" panose="020B0604020202020204" pitchFamily="34" charset="0"/>
              </a:rPr>
              <a:t>components: </a:t>
            </a:r>
          </a:p>
          <a:p>
            <a:pPr marL="914395" indent="-450848" algn="just">
              <a:buFont typeface="Wingdings" panose="05000000000000000000" pitchFamily="2" charset="2"/>
              <a:buChar char="§"/>
            </a:pPr>
            <a:r>
              <a:rPr lang="en-US" sz="2000">
                <a:latin typeface="Arial" panose="020B0604020202020204" pitchFamily="34" charset="0"/>
                <a:cs typeface="Arial" panose="020B0604020202020204" pitchFamily="34" charset="0"/>
              </a:rPr>
              <a:t>a </a:t>
            </a:r>
            <a:r>
              <a:rPr lang="en-US" sz="2000">
                <a:latin typeface="Arial" panose="020B0604020202020204" pitchFamily="34" charset="0"/>
                <a:cs typeface="Arial" panose="020B0604020202020204" pitchFamily="34" charset="0"/>
              </a:rPr>
              <a:t>protocol for delivering host-specific configuration parameters from </a:t>
            </a:r>
            <a:r>
              <a:rPr lang="en-US" sz="2000">
                <a:latin typeface="Arial" panose="020B0604020202020204" pitchFamily="34" charset="0"/>
                <a:cs typeface="Arial" panose="020B0604020202020204" pitchFamily="34" charset="0"/>
              </a:rPr>
              <a:t>a DHCP </a:t>
            </a:r>
            <a:r>
              <a:rPr lang="en-US" sz="2000">
                <a:latin typeface="Arial" panose="020B0604020202020204" pitchFamily="34" charset="0"/>
                <a:cs typeface="Arial" panose="020B0604020202020204" pitchFamily="34" charset="0"/>
              </a:rPr>
              <a:t>server to a host </a:t>
            </a:r>
            <a:endParaRPr lang="en-US" sz="2000">
              <a:latin typeface="Arial" panose="020B0604020202020204" pitchFamily="34" charset="0"/>
              <a:cs typeface="Arial" panose="020B0604020202020204" pitchFamily="34" charset="0"/>
            </a:endParaRPr>
          </a:p>
          <a:p>
            <a:pPr marL="463548" algn="just">
              <a:buFont typeface="Wingdings" panose="05000000000000000000" pitchFamily="2" charset="2"/>
              <a:buChar char="§"/>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a mechanism for allocating network addresses to hosts</a:t>
            </a:r>
            <a:r>
              <a:rPr lang="en-US" sz="2000">
                <a:latin typeface="Arial" panose="020B0604020202020204" pitchFamily="34" charset="0"/>
                <a:cs typeface="Arial" panose="020B0604020202020204" pitchFamily="34" charset="0"/>
              </a:rPr>
              <a:t>.</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DHCP is built on a client/server model, where designated DHCP server hosts allocate network addresses and deliver configuration parameters to dynamically configured hosts.</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651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6074" y="1637024"/>
            <a:ext cx="9156879" cy="4985980"/>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A DHCP infrastructure consists of the following elements: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servers</a:t>
            </a:r>
            <a:r>
              <a:rPr lang="en-US" sz="2000">
                <a:latin typeface="Arial" panose="020B0604020202020204" pitchFamily="34" charset="0"/>
                <a:cs typeface="Arial" panose="020B0604020202020204" pitchFamily="34" charset="0"/>
              </a:rPr>
              <a:t>: computers that offer dynamic configuration of IPv4 addresses and related configuration parameters to DHCP clients.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clients</a:t>
            </a:r>
            <a:r>
              <a:rPr lang="en-US" sz="2000">
                <a:latin typeface="Arial" panose="020B0604020202020204" pitchFamily="34" charset="0"/>
                <a:cs typeface="Arial" panose="020B0604020202020204" pitchFamily="34" charset="0"/>
              </a:rPr>
              <a:t>: network nodes that support the ability to communicate with a DHCP server to obtain a dynamically leased IPv4 address and related configuration parameters.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relay agents</a:t>
            </a:r>
            <a:r>
              <a:rPr lang="en-US" sz="2000">
                <a:latin typeface="Arial" panose="020B0604020202020204" pitchFamily="34" charset="0"/>
                <a:cs typeface="Arial" panose="020B0604020202020204" pitchFamily="34" charset="0"/>
              </a:rPr>
              <a:t>: network nodes (e.g., routers) that listen for broadcast and unicast DHCP messages and relay them between DHCP servers and DHCP clients. Without DHCP relay agents, you would have to install a DHCP server on each subnet that contains DHCP clients.</a:t>
            </a:r>
          </a:p>
          <a:p>
            <a:pPr lvl="1" algn="just"/>
            <a:endParaRPr lang="en-US" sz="2000">
              <a:latin typeface="Arial" panose="020B0604020202020204" pitchFamily="34" charset="0"/>
              <a:cs typeface="Arial" panose="020B0604020202020204" pitchFamily="34" charset="0"/>
            </a:endParaRPr>
          </a:p>
          <a:p>
            <a:pPr marL="285748" indent="-285748">
              <a:buFont typeface="Wingdings" panose="05000000000000000000" pitchFamily="2" charset="2"/>
              <a:buChar char="Ø"/>
            </a:pPr>
            <a:r>
              <a:rPr lang="en-US" sz="2000">
                <a:latin typeface="Arial" panose="020B0604020202020204" pitchFamily="34" charset="0"/>
                <a:cs typeface="Arial" panose="020B0604020202020204" pitchFamily="34" charset="0"/>
              </a:rPr>
              <a:t>All DHCP messages are sent using the User Datagram Protocol (UDP).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servers listen on UDP port 67.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client listen on UDP port 68.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relay agents listen on both UDP ports</a:t>
            </a:r>
          </a:p>
          <a:p>
            <a:pPr marL="742946" lvl="1" indent="-285748" algn="just">
              <a:buFont typeface="Wingdings" panose="05000000000000000000" pitchFamily="2" charset="2"/>
              <a:buChar char="§"/>
            </a:pPr>
            <a:endParaRPr lang="en-US">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36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53" y="1559530"/>
            <a:ext cx="5309316"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http://i.technet.microsoft.com/dynimg/IC1970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98" y="1559530"/>
            <a:ext cx="4654639" cy="476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386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1991931" y="1614437"/>
            <a:ext cx="9122536" cy="3785652"/>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Benefits of using DHCP</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Users no longer need to acquire IPv4 address configurations from a network administrator to properly configure TCP/IP.</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a DHCP client is started, it automatically receives an IPv4 address configuration that is correct for the attached subnet from a DHCP server. </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the DHCP client moves to another subnet, it automatically obtains a new IPv4 address configuration for that subnet.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The DHCP server supplies all of the necessary configuration information to all DHCP clients.</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As long as the DHCP server has been correctly configured, all DHCP clients of the DHCP server are configured correctly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41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1957587" y="1628104"/>
            <a:ext cx="9182638" cy="5326488"/>
          </a:xfrm>
        </p:spPr>
        <p:txBody>
          <a:bodyPr>
            <a:normAutofit fontScale="85000" lnSpcReduction="10000"/>
          </a:bodyPr>
          <a:lstStyle/>
          <a:p>
            <a:pPr algn="just">
              <a:buClrTx/>
              <a:buSzPct val="100000"/>
              <a:buFont typeface="Wingdings" panose="05000000000000000000" pitchFamily="2" charset="2"/>
              <a:buChar char="Ø"/>
            </a:pPr>
            <a:r>
              <a:rPr lang="en-US" smtClean="0">
                <a:latin typeface="Arial" panose="020B0604020202020204" pitchFamily="34" charset="0"/>
                <a:cs typeface="Arial" panose="020B0604020202020204" pitchFamily="34" charset="0"/>
              </a:rPr>
              <a:t>Each </a:t>
            </a:r>
            <a:r>
              <a:rPr lang="en-US" dirty="0">
                <a:latin typeface="Arial" panose="020B0604020202020204" pitchFamily="34" charset="0"/>
                <a:cs typeface="Arial" panose="020B0604020202020204" pitchFamily="34" charset="0"/>
              </a:rPr>
              <a:t>time a DHCP client </a:t>
            </a:r>
            <a:r>
              <a:rPr lang="en-US" dirty="0" smtClean="0">
                <a:latin typeface="Arial" panose="020B0604020202020204" pitchFamily="34" charset="0"/>
                <a:cs typeface="Arial" panose="020B0604020202020204" pitchFamily="34" charset="0"/>
              </a:rPr>
              <a:t>starts:</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requests IPv4 addressing information from a DHCP server, including:</a:t>
            </a:r>
          </a:p>
          <a:p>
            <a:pPr lvl="2" algn="just">
              <a:buClrTx/>
            </a:pPr>
            <a:r>
              <a:rPr lang="en-US" sz="2400" dirty="0">
                <a:latin typeface="Arial" panose="020B0604020202020204" pitchFamily="34" charset="0"/>
                <a:cs typeface="Arial" panose="020B0604020202020204" pitchFamily="34" charset="0"/>
              </a:rPr>
              <a:t>IPv4 address</a:t>
            </a:r>
          </a:p>
          <a:p>
            <a:pPr lvl="2" algn="just">
              <a:buClrTx/>
            </a:pPr>
            <a:r>
              <a:rPr lang="en-US" sz="2400" dirty="0">
                <a:latin typeface="Arial" panose="020B0604020202020204" pitchFamily="34" charset="0"/>
                <a:cs typeface="Arial" panose="020B0604020202020204" pitchFamily="34" charset="0"/>
              </a:rPr>
              <a:t>Subnet mask</a:t>
            </a:r>
          </a:p>
          <a:p>
            <a:pPr lvl="2" algn="just">
              <a:buClrTx/>
            </a:pPr>
            <a:r>
              <a:rPr lang="en-US" sz="2400" dirty="0">
                <a:latin typeface="Arial" panose="020B0604020202020204" pitchFamily="34" charset="0"/>
                <a:cs typeface="Arial" panose="020B0604020202020204" pitchFamily="34" charset="0"/>
              </a:rPr>
              <a:t>Additional configuration parameters: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default </a:t>
            </a:r>
            <a:r>
              <a:rPr lang="en-US" sz="2400" dirty="0">
                <a:latin typeface="Arial" panose="020B0604020202020204" pitchFamily="34" charset="0"/>
                <a:cs typeface="Arial" panose="020B0604020202020204" pitchFamily="34" charset="0"/>
              </a:rPr>
              <a:t>gateway address,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Domain </a:t>
            </a:r>
            <a:r>
              <a:rPr lang="en-US" sz="2400" dirty="0">
                <a:latin typeface="Arial" panose="020B0604020202020204" pitchFamily="34" charset="0"/>
                <a:cs typeface="Arial" panose="020B0604020202020204" pitchFamily="34" charset="0"/>
              </a:rPr>
              <a:t>Name System (DNS) server addresses,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DNS </a:t>
            </a:r>
            <a:r>
              <a:rPr lang="en-US" sz="2400" dirty="0">
                <a:latin typeface="Arial" panose="020B0604020202020204" pitchFamily="34" charset="0"/>
                <a:cs typeface="Arial" panose="020B0604020202020204" pitchFamily="34" charset="0"/>
              </a:rPr>
              <a:t>domain name,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Windows </a:t>
            </a:r>
            <a:r>
              <a:rPr lang="en-US" sz="2400" dirty="0">
                <a:latin typeface="Arial" panose="020B0604020202020204" pitchFamily="34" charset="0"/>
                <a:cs typeface="Arial" panose="020B0604020202020204" pitchFamily="34" charset="0"/>
              </a:rPr>
              <a:t>Internet Name Service (WINS) server addresses</a:t>
            </a:r>
            <a:r>
              <a:rPr lang="en-US" sz="2400" dirty="0">
                <a:latin typeface="Arial" panose="020B0604020202020204" pitchFamily="34" charset="0"/>
                <a:cs typeface="Arial" panose="020B0604020202020204" pitchFamily="34" charset="0"/>
              </a:rPr>
              <a:t>.</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uses the alternate configuration when it cannot contact a DHCP </a:t>
            </a:r>
            <a:r>
              <a:rPr lang="en-US" sz="2400" dirty="0">
                <a:latin typeface="Arial" panose="020B0604020202020204" pitchFamily="34" charset="0"/>
                <a:cs typeface="Arial" panose="020B0604020202020204" pitchFamily="34" charset="0"/>
              </a:rPr>
              <a:t>server (Windows)</a:t>
            </a:r>
          </a:p>
          <a:p>
            <a:pPr lvl="2" algn="just">
              <a:buClrTx/>
            </a:pPr>
            <a:r>
              <a:rPr lang="en-US" sz="2400" dirty="0">
                <a:latin typeface="Arial" panose="020B0604020202020204" pitchFamily="34" charset="0"/>
                <a:cs typeface="Arial" panose="020B0604020202020204" pitchFamily="34" charset="0"/>
              </a:rPr>
              <a:t>Automatic Private IP Addressing </a:t>
            </a:r>
            <a:r>
              <a:rPr lang="en-US" sz="2400" dirty="0">
                <a:latin typeface="Arial" panose="020B0604020202020204" pitchFamily="34" charset="0"/>
                <a:cs typeface="Arial" panose="020B0604020202020204" pitchFamily="34" charset="0"/>
              </a:rPr>
              <a:t>(APIPA) </a:t>
            </a:r>
            <a:r>
              <a:rPr lang="en-US" sz="2400" dirty="0">
                <a:latin typeface="Arial" panose="020B0604020202020204" pitchFamily="34" charset="0"/>
                <a:cs typeface="Arial" panose="020B0604020202020204" pitchFamily="34" charset="0"/>
              </a:rPr>
              <a:t>address or an alternate configuration that has been configured manually</a:t>
            </a:r>
          </a:p>
          <a:p>
            <a:pPr lvl="1"/>
            <a:endParaRPr lang="en-US" dirty="0"/>
          </a:p>
        </p:txBody>
      </p:sp>
    </p:spTree>
    <p:extLst>
      <p:ext uri="{BB962C8B-B14F-4D97-AF65-F5344CB8AC3E}">
        <p14:creationId xmlns:p14="http://schemas.microsoft.com/office/powerpoint/2010/main" val="8932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5" name="Rectangle 4"/>
          <p:cNvSpPr/>
          <p:nvPr/>
        </p:nvSpPr>
        <p:spPr>
          <a:xfrm>
            <a:off x="2009105" y="1669531"/>
            <a:ext cx="9131120" cy="193899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When a DHCP server receives a request: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it selects an available IPv4 address from a pool of addresses defined in its database (along with other configuration parameters) and offers it to the DHCP client. </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if the client accepts the offer, the IPv4 addressing information is leased to the client for a specified period of time</a:t>
            </a:r>
            <a:endParaRPr lang="en-US" sz="2000" dirty="0">
              <a:latin typeface="Arial" panose="020B0604020202020204" pitchFamily="34" charset="0"/>
              <a:cs typeface="Arial" panose="020B0604020202020204" pitchFamily="34" charset="0"/>
            </a:endParaRPr>
          </a:p>
        </p:txBody>
      </p:sp>
      <p:graphicFrame>
        <p:nvGraphicFramePr>
          <p:cNvPr id="6" name="Object 3"/>
          <p:cNvGraphicFramePr>
            <a:graphicFrameLocks noChangeAspect="1"/>
          </p:cNvGraphicFramePr>
          <p:nvPr>
            <p:ph sz="half" idx="1"/>
            <p:extLst>
              <p:ext uri="{D42A27DB-BD31-4B8C-83A1-F6EECF244321}">
                <p14:modId xmlns:p14="http://schemas.microsoft.com/office/powerpoint/2010/main" val="4207196833"/>
              </p:ext>
            </p:extLst>
          </p:nvPr>
        </p:nvGraphicFramePr>
        <p:xfrm>
          <a:off x="1786765" y="3878080"/>
          <a:ext cx="4787900" cy="2309813"/>
        </p:xfrm>
        <a:graphic>
          <a:graphicData uri="http://schemas.openxmlformats.org/presentationml/2006/ole">
            <mc:AlternateContent xmlns:mc="http://schemas.openxmlformats.org/markup-compatibility/2006">
              <mc:Choice xmlns:v="urn:schemas-microsoft-com:vml" Requires="v">
                <p:oleObj spid="_x0000_s1040" name="Visio" r:id="rId3" imgW="8829360" imgH="3770640" progId="Visio.Drawing.6">
                  <p:embed/>
                </p:oleObj>
              </mc:Choice>
              <mc:Fallback>
                <p:oleObj name="Visio" r:id="rId3" imgW="8829360" imgH="3770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765" y="3878080"/>
                        <a:ext cx="4787900" cy="2309813"/>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189287448"/>
              </p:ext>
            </p:extLst>
          </p:nvPr>
        </p:nvGraphicFramePr>
        <p:xfrm>
          <a:off x="7121528" y="3878080"/>
          <a:ext cx="5070475" cy="2309813"/>
        </p:xfrm>
        <a:graphic>
          <a:graphicData uri="http://schemas.openxmlformats.org/presentationml/2006/ole">
            <mc:AlternateContent xmlns:mc="http://schemas.openxmlformats.org/markup-compatibility/2006">
              <mc:Choice xmlns:v="urn:schemas-microsoft-com:vml" Requires="v">
                <p:oleObj spid="_x0000_s1041" name="Visio" r:id="rId5" imgW="9344787" imgH="4256634" progId="Visio.Drawing.6">
                  <p:embed/>
                </p:oleObj>
              </mc:Choice>
              <mc:Fallback>
                <p:oleObj name="Visio" r:id="rId5" imgW="9344787" imgH="4256634"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528" y="3878080"/>
                        <a:ext cx="5070475" cy="230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ight Arrow 9"/>
          <p:cNvSpPr/>
          <p:nvPr/>
        </p:nvSpPr>
        <p:spPr>
          <a:xfrm>
            <a:off x="6365141" y="5125792"/>
            <a:ext cx="965915"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959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grpSp>
        <p:nvGrpSpPr>
          <p:cNvPr id="5" name="Group 4"/>
          <p:cNvGrpSpPr/>
          <p:nvPr/>
        </p:nvGrpSpPr>
        <p:grpSpPr>
          <a:xfrm>
            <a:off x="2662203" y="1423115"/>
            <a:ext cx="8229600" cy="5181600"/>
            <a:chOff x="533400" y="1371600"/>
            <a:chExt cx="8229600" cy="5181600"/>
          </a:xfrm>
        </p:grpSpPr>
        <p:sp>
          <p:nvSpPr>
            <p:cNvPr id="6" name="Text Box 3"/>
            <p:cNvSpPr txBox="1">
              <a:spLocks noChangeArrowheads="1"/>
            </p:cNvSpPr>
            <p:nvPr/>
          </p:nvSpPr>
          <p:spPr bwMode="auto">
            <a:xfrm>
              <a:off x="533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A</a:t>
              </a:r>
            </a:p>
          </p:txBody>
        </p:sp>
        <p:sp>
          <p:nvSpPr>
            <p:cNvPr id="7" name="Text Box 4"/>
            <p:cNvSpPr txBox="1">
              <a:spLocks noChangeArrowheads="1"/>
            </p:cNvSpPr>
            <p:nvPr/>
          </p:nvSpPr>
          <p:spPr bwMode="auto">
            <a:xfrm>
              <a:off x="3124200" y="1371600"/>
              <a:ext cx="9144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Client</a:t>
              </a:r>
            </a:p>
          </p:txBody>
        </p:sp>
        <p:sp>
          <p:nvSpPr>
            <p:cNvPr id="8" name="Text Box 5"/>
            <p:cNvSpPr txBox="1">
              <a:spLocks noChangeArrowheads="1"/>
            </p:cNvSpPr>
            <p:nvPr/>
          </p:nvSpPr>
          <p:spPr bwMode="auto">
            <a:xfrm>
              <a:off x="5486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B</a:t>
              </a:r>
            </a:p>
          </p:txBody>
        </p:sp>
        <p:sp>
          <p:nvSpPr>
            <p:cNvPr id="9" name="Line 6"/>
            <p:cNvSpPr>
              <a:spLocks noChangeShapeType="1"/>
            </p:cNvSpPr>
            <p:nvPr/>
          </p:nvSpPr>
          <p:spPr bwMode="auto">
            <a:xfrm>
              <a:off x="10668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7"/>
            <p:cNvSpPr>
              <a:spLocks noChangeShapeType="1"/>
            </p:cNvSpPr>
            <p:nvPr/>
          </p:nvSpPr>
          <p:spPr bwMode="auto">
            <a:xfrm>
              <a:off x="60960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8"/>
            <p:cNvSpPr>
              <a:spLocks noChangeShapeType="1"/>
            </p:cNvSpPr>
            <p:nvPr/>
          </p:nvSpPr>
          <p:spPr bwMode="auto">
            <a:xfrm>
              <a:off x="35814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2" name="Group 9"/>
            <p:cNvGrpSpPr>
              <a:grpSpLocks/>
            </p:cNvGrpSpPr>
            <p:nvPr/>
          </p:nvGrpSpPr>
          <p:grpSpPr bwMode="auto">
            <a:xfrm>
              <a:off x="1066800" y="1752604"/>
              <a:ext cx="7620000" cy="536576"/>
              <a:chOff x="672" y="1104"/>
              <a:chExt cx="4800" cy="338"/>
            </a:xfrm>
          </p:grpSpPr>
          <p:sp>
            <p:nvSpPr>
              <p:cNvPr id="42" name="Text Box 10"/>
              <p:cNvSpPr txBox="1">
                <a:spLocks noChangeArrowheads="1"/>
              </p:cNvSpPr>
              <p:nvPr/>
            </p:nvSpPr>
            <p:spPr bwMode="auto">
              <a:xfrm>
                <a:off x="3984" y="1104"/>
                <a:ext cx="1488"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attempts to discover available DHCP servers</a:t>
                </a:r>
              </a:p>
            </p:txBody>
          </p:sp>
          <p:sp>
            <p:nvSpPr>
              <p:cNvPr id="43" name="Line 11"/>
              <p:cNvSpPr>
                <a:spLocks noChangeShapeType="1"/>
              </p:cNvSpPr>
              <p:nvPr/>
            </p:nvSpPr>
            <p:spPr bwMode="auto">
              <a:xfrm flipH="1">
                <a:off x="672"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Text Box 12"/>
              <p:cNvSpPr txBox="1">
                <a:spLocks noChangeArrowheads="1"/>
              </p:cNvSpPr>
              <p:nvPr/>
            </p:nvSpPr>
            <p:spPr bwMode="auto">
              <a:xfrm>
                <a:off x="1008"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sp>
            <p:nvSpPr>
              <p:cNvPr id="45" name="Line 13"/>
              <p:cNvSpPr>
                <a:spLocks noChangeShapeType="1"/>
              </p:cNvSpPr>
              <p:nvPr/>
            </p:nvSpPr>
            <p:spPr bwMode="auto">
              <a:xfrm>
                <a:off x="2256"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Text Box 14"/>
              <p:cNvSpPr txBox="1">
                <a:spLocks noChangeArrowheads="1"/>
              </p:cNvSpPr>
              <p:nvPr/>
            </p:nvSpPr>
            <p:spPr bwMode="auto">
              <a:xfrm>
                <a:off x="2544"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grpSp>
        <p:grpSp>
          <p:nvGrpSpPr>
            <p:cNvPr id="13" name="Group 15"/>
            <p:cNvGrpSpPr>
              <a:grpSpLocks/>
            </p:cNvGrpSpPr>
            <p:nvPr/>
          </p:nvGrpSpPr>
          <p:grpSpPr bwMode="auto">
            <a:xfrm>
              <a:off x="1066800" y="2397129"/>
              <a:ext cx="7620000" cy="654051"/>
              <a:chOff x="672" y="1510"/>
              <a:chExt cx="4800" cy="412"/>
            </a:xfrm>
          </p:grpSpPr>
          <p:sp>
            <p:nvSpPr>
              <p:cNvPr id="37" name="Text Box 16"/>
              <p:cNvSpPr txBox="1">
                <a:spLocks noChangeArrowheads="1"/>
              </p:cNvSpPr>
              <p:nvPr/>
            </p:nvSpPr>
            <p:spPr bwMode="auto">
              <a:xfrm>
                <a:off x="3984" y="1510"/>
                <a:ext cx="1488" cy="174"/>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Servers reply with offers</a:t>
                </a:r>
              </a:p>
            </p:txBody>
          </p:sp>
          <p:sp>
            <p:nvSpPr>
              <p:cNvPr id="38" name="Line 17"/>
              <p:cNvSpPr>
                <a:spLocks noChangeShapeType="1"/>
              </p:cNvSpPr>
              <p:nvPr/>
            </p:nvSpPr>
            <p:spPr bwMode="auto">
              <a:xfrm>
                <a:off x="672"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18"/>
              <p:cNvSpPr>
                <a:spLocks noChangeShapeType="1"/>
              </p:cNvSpPr>
              <p:nvPr/>
            </p:nvSpPr>
            <p:spPr bwMode="auto">
              <a:xfrm flipH="1">
                <a:off x="2256"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Text Box 19"/>
              <p:cNvSpPr txBox="1">
                <a:spLocks noChangeArrowheads="1"/>
              </p:cNvSpPr>
              <p:nvPr/>
            </p:nvSpPr>
            <p:spPr bwMode="auto">
              <a:xfrm>
                <a:off x="1056"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sp>
            <p:nvSpPr>
              <p:cNvPr id="41" name="Text Box 20"/>
              <p:cNvSpPr txBox="1">
                <a:spLocks noChangeArrowheads="1"/>
              </p:cNvSpPr>
              <p:nvPr/>
            </p:nvSpPr>
            <p:spPr bwMode="auto">
              <a:xfrm>
                <a:off x="2688"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grpSp>
        <p:sp>
          <p:nvSpPr>
            <p:cNvPr id="14" name="Text Box 21"/>
            <p:cNvSpPr txBox="1">
              <a:spLocks noChangeArrowheads="1"/>
            </p:cNvSpPr>
            <p:nvPr/>
          </p:nvSpPr>
          <p:spPr bwMode="auto">
            <a:xfrm>
              <a:off x="2438400" y="3124200"/>
              <a:ext cx="2438400" cy="461665"/>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collects offers and decides which offer to accept</a:t>
              </a:r>
            </a:p>
          </p:txBody>
        </p:sp>
        <p:grpSp>
          <p:nvGrpSpPr>
            <p:cNvPr id="15" name="Group 22"/>
            <p:cNvGrpSpPr>
              <a:grpSpLocks/>
            </p:cNvGrpSpPr>
            <p:nvPr/>
          </p:nvGrpSpPr>
          <p:grpSpPr bwMode="auto">
            <a:xfrm>
              <a:off x="1066800" y="3810008"/>
              <a:ext cx="7696200" cy="536576"/>
              <a:chOff x="672" y="2400"/>
              <a:chExt cx="4848" cy="338"/>
            </a:xfrm>
          </p:grpSpPr>
          <p:sp>
            <p:nvSpPr>
              <p:cNvPr id="32" name="Text Box 23"/>
              <p:cNvSpPr txBox="1">
                <a:spLocks noChangeArrowheads="1"/>
              </p:cNvSpPr>
              <p:nvPr/>
            </p:nvSpPr>
            <p:spPr bwMode="auto">
              <a:xfrm>
                <a:off x="3984" y="2433"/>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broadcasts request for one of the received offers</a:t>
                </a:r>
              </a:p>
            </p:txBody>
          </p:sp>
          <p:sp>
            <p:nvSpPr>
              <p:cNvPr id="33" name="Line 24"/>
              <p:cNvSpPr>
                <a:spLocks noChangeShapeType="1"/>
              </p:cNvSpPr>
              <p:nvPr/>
            </p:nvSpPr>
            <p:spPr bwMode="auto">
              <a:xfrm flipH="1">
                <a:off x="672"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Text Box 25"/>
              <p:cNvSpPr txBox="1">
                <a:spLocks noChangeArrowheads="1"/>
              </p:cNvSpPr>
              <p:nvPr/>
            </p:nvSpPr>
            <p:spPr bwMode="auto">
              <a:xfrm>
                <a:off x="1008"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sp>
            <p:nvSpPr>
              <p:cNvPr id="35" name="Line 26"/>
              <p:cNvSpPr>
                <a:spLocks noChangeShapeType="1"/>
              </p:cNvSpPr>
              <p:nvPr/>
            </p:nvSpPr>
            <p:spPr bwMode="auto">
              <a:xfrm>
                <a:off x="2256"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Text Box 27"/>
              <p:cNvSpPr txBox="1">
                <a:spLocks noChangeArrowheads="1"/>
              </p:cNvSpPr>
              <p:nvPr/>
            </p:nvSpPr>
            <p:spPr bwMode="auto">
              <a:xfrm>
                <a:off x="2592"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grpSp>
        <p:sp>
          <p:nvSpPr>
            <p:cNvPr id="16" name="Line 28"/>
            <p:cNvSpPr>
              <a:spLocks noChangeShapeType="1"/>
            </p:cNvSpPr>
            <p:nvPr/>
          </p:nvSpPr>
          <p:spPr bwMode="auto">
            <a:xfrm>
              <a:off x="10668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29"/>
            <p:cNvSpPr>
              <a:spLocks noChangeShapeType="1"/>
            </p:cNvSpPr>
            <p:nvPr/>
          </p:nvSpPr>
          <p:spPr bwMode="auto">
            <a:xfrm>
              <a:off x="35814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30"/>
            <p:cNvSpPr>
              <a:spLocks noChangeShapeType="1"/>
            </p:cNvSpPr>
            <p:nvPr/>
          </p:nvSpPr>
          <p:spPr bwMode="auto">
            <a:xfrm>
              <a:off x="60960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31"/>
            <p:cNvSpPr>
              <a:spLocks noChangeShapeType="1"/>
            </p:cNvSpPr>
            <p:nvPr/>
          </p:nvSpPr>
          <p:spPr bwMode="auto">
            <a:xfrm>
              <a:off x="10668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32"/>
            <p:cNvSpPr>
              <a:spLocks noChangeShapeType="1"/>
            </p:cNvSpPr>
            <p:nvPr/>
          </p:nvSpPr>
          <p:spPr bwMode="auto">
            <a:xfrm>
              <a:off x="35814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33"/>
            <p:cNvSpPr>
              <a:spLocks noChangeShapeType="1"/>
            </p:cNvSpPr>
            <p:nvPr/>
          </p:nvSpPr>
          <p:spPr bwMode="auto">
            <a:xfrm>
              <a:off x="60960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 name="Group 34"/>
            <p:cNvGrpSpPr>
              <a:grpSpLocks/>
            </p:cNvGrpSpPr>
            <p:nvPr/>
          </p:nvGrpSpPr>
          <p:grpSpPr bwMode="auto">
            <a:xfrm>
              <a:off x="3581400" y="4462466"/>
              <a:ext cx="5181600" cy="646113"/>
              <a:chOff x="2256" y="2811"/>
              <a:chExt cx="3264" cy="407"/>
            </a:xfrm>
          </p:grpSpPr>
          <p:sp>
            <p:nvSpPr>
              <p:cNvPr id="29" name="Text Box 35"/>
              <p:cNvSpPr txBox="1">
                <a:spLocks noChangeArrowheads="1"/>
              </p:cNvSpPr>
              <p:nvPr/>
            </p:nvSpPr>
            <p:spPr bwMode="auto">
              <a:xfrm>
                <a:off x="3984" y="2811"/>
                <a:ext cx="1536" cy="291"/>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Server acknowledges client’s use of IP address</a:t>
                </a:r>
              </a:p>
            </p:txBody>
          </p:sp>
          <p:sp>
            <p:nvSpPr>
              <p:cNvPr id="30" name="Line 36"/>
              <p:cNvSpPr>
                <a:spLocks noChangeShapeType="1"/>
              </p:cNvSpPr>
              <p:nvPr/>
            </p:nvSpPr>
            <p:spPr bwMode="auto">
              <a:xfrm flipH="1">
                <a:off x="2256" y="2880"/>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Text Box 37"/>
              <p:cNvSpPr txBox="1">
                <a:spLocks noChangeArrowheads="1"/>
              </p:cNvSpPr>
              <p:nvPr/>
            </p:nvSpPr>
            <p:spPr bwMode="auto">
              <a:xfrm>
                <a:off x="2784" y="302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DHCPACK</a:t>
                </a:r>
              </a:p>
            </p:txBody>
          </p:sp>
        </p:grpSp>
        <p:sp>
          <p:nvSpPr>
            <p:cNvPr id="23" name="Text Box 38"/>
            <p:cNvSpPr txBox="1">
              <a:spLocks noChangeArrowheads="1"/>
            </p:cNvSpPr>
            <p:nvPr/>
          </p:nvSpPr>
          <p:spPr bwMode="auto">
            <a:xfrm>
              <a:off x="1295400" y="4800600"/>
              <a:ext cx="20574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Configuration complete</a:t>
              </a:r>
            </a:p>
          </p:txBody>
        </p:sp>
        <p:grpSp>
          <p:nvGrpSpPr>
            <p:cNvPr id="24" name="Group 39"/>
            <p:cNvGrpSpPr>
              <a:grpSpLocks/>
            </p:cNvGrpSpPr>
            <p:nvPr/>
          </p:nvGrpSpPr>
          <p:grpSpPr bwMode="auto">
            <a:xfrm>
              <a:off x="3581400" y="5867411"/>
              <a:ext cx="5181600" cy="536576"/>
              <a:chOff x="2256" y="3696"/>
              <a:chExt cx="3264" cy="338"/>
            </a:xfrm>
          </p:grpSpPr>
          <p:sp>
            <p:nvSpPr>
              <p:cNvPr id="26" name="Text Box 40"/>
              <p:cNvSpPr txBox="1">
                <a:spLocks noChangeArrowheads="1"/>
              </p:cNvSpPr>
              <p:nvPr/>
            </p:nvSpPr>
            <p:spPr bwMode="auto">
              <a:xfrm>
                <a:off x="3984" y="3696"/>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Client explicitly releases use of IP address</a:t>
                </a:r>
              </a:p>
            </p:txBody>
          </p:sp>
          <p:sp>
            <p:nvSpPr>
              <p:cNvPr id="27" name="Line 41"/>
              <p:cNvSpPr>
                <a:spLocks noChangeShapeType="1"/>
              </p:cNvSpPr>
              <p:nvPr/>
            </p:nvSpPr>
            <p:spPr bwMode="auto">
              <a:xfrm>
                <a:off x="2256" y="3696"/>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42"/>
              <p:cNvSpPr txBox="1">
                <a:spLocks noChangeArrowheads="1"/>
              </p:cNvSpPr>
              <p:nvPr/>
            </p:nvSpPr>
            <p:spPr bwMode="auto">
              <a:xfrm>
                <a:off x="2592" y="3840"/>
                <a:ext cx="8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DHCPRELEASE</a:t>
                </a:r>
              </a:p>
            </p:txBody>
          </p:sp>
        </p:grpSp>
        <p:sp>
          <p:nvSpPr>
            <p:cNvPr id="25" name="Text Box 43"/>
            <p:cNvSpPr txBox="1">
              <a:spLocks noChangeArrowheads="1"/>
            </p:cNvSpPr>
            <p:nvPr/>
          </p:nvSpPr>
          <p:spPr bwMode="auto">
            <a:xfrm>
              <a:off x="1447800" y="5791200"/>
              <a:ext cx="17526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Graceful shutdown</a:t>
              </a:r>
            </a:p>
          </p:txBody>
        </p:sp>
      </p:grpSp>
    </p:spTree>
    <p:extLst>
      <p:ext uri="{BB962C8B-B14F-4D97-AF65-F5344CB8AC3E}">
        <p14:creationId xmlns:p14="http://schemas.microsoft.com/office/powerpoint/2010/main" val="527902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382</TotalTime>
  <Words>1084</Words>
  <Application>Microsoft Office PowerPoint</Application>
  <PresentationFormat>Widescreen</PresentationFormat>
  <Paragraphs>104</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Corbel</vt:lpstr>
      <vt:lpstr>Helvetica</vt:lpstr>
      <vt:lpstr>Tahoma</vt:lpstr>
      <vt:lpstr>Verdana</vt:lpstr>
      <vt:lpstr>Wingdings</vt:lpstr>
      <vt:lpstr>Parallax</vt:lpstr>
      <vt:lpstr>Microsoft Visio Drawing</vt:lpstr>
      <vt:lpstr>Dynamic Host Configuration Protocol (DHCP)</vt:lpstr>
      <vt:lpstr>Agenda</vt:lpstr>
      <vt:lpstr>DHCP Introduction</vt:lpstr>
      <vt:lpstr>DHCP Introduction</vt:lpstr>
      <vt:lpstr>DHCP Introduction</vt:lpstr>
      <vt:lpstr>DHCP Introduction</vt:lpstr>
      <vt:lpstr>How DHCP Work?</vt:lpstr>
      <vt:lpstr>How DHCP Work?</vt:lpstr>
      <vt:lpstr>Initial Message Flow</vt:lpstr>
      <vt:lpstr>Initial Message Flow</vt:lpstr>
      <vt:lpstr>Initial Message Flow</vt:lpstr>
      <vt:lpstr>Initial Message Flow</vt:lpstr>
      <vt:lpstr>Initial Message Flow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Host Configuration Protocol (DHCP)</dc:title>
  <dc:creator>Nguyen Tien Dat</dc:creator>
  <cp:lastModifiedBy>Nguyen Tien Dat</cp:lastModifiedBy>
  <cp:revision>23</cp:revision>
  <dcterms:created xsi:type="dcterms:W3CDTF">2015-06-23T08:39:29Z</dcterms:created>
  <dcterms:modified xsi:type="dcterms:W3CDTF">2015-06-24T08:02:33Z</dcterms:modified>
</cp:coreProperties>
</file>