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06" autoAdjust="0"/>
    <p:restoredTop sz="94533" autoAdjust="0"/>
  </p:normalViewPr>
  <p:slideViewPr>
    <p:cSldViewPr snapToGrid="0">
      <p:cViewPr varScale="1">
        <p:scale>
          <a:sx n="72" d="100"/>
          <a:sy n="72" d="100"/>
        </p:scale>
        <p:origin x="13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359EE-83A3-46DD-A625-BE357EE2F5AC}" type="datetimeFigureOut">
              <a:rPr lang="en-US" smtClean="0"/>
              <a:t>7/26/2015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6582D-1A7B-4EF0-B2D6-AA7E6A5E55C9}" type="slidenum">
              <a:rPr lang="en-US" smtClean="0"/>
              <a:t>‹#›</a:t>
            </a:fld>
            <a:endParaRPr lang="en-US"/>
          </a:p>
        </p:txBody>
      </p:sp>
    </p:spTree>
    <p:extLst>
      <p:ext uri="{BB962C8B-B14F-4D97-AF65-F5344CB8AC3E}">
        <p14:creationId xmlns:p14="http://schemas.microsoft.com/office/powerpoint/2010/main" val="929349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C is a structured programming language developed by Dennis Ritchie in 1973 at Bell Laboratories.</a:t>
            </a:r>
          </a:p>
        </p:txBody>
      </p:sp>
      <p:sp>
        <p:nvSpPr>
          <p:cNvPr id="4" name="Slide Number Placeholder 3"/>
          <p:cNvSpPr>
            <a:spLocks noGrp="1"/>
          </p:cNvSpPr>
          <p:nvPr>
            <p:ph type="sldNum" sz="quarter" idx="10"/>
          </p:nvPr>
        </p:nvSpPr>
        <p:spPr/>
        <p:txBody>
          <a:bodyPr/>
          <a:lstStyle/>
          <a:p>
            <a:fld id="{6BC6582D-1A7B-4EF0-B2D6-AA7E6A5E55C9}" type="slidenum">
              <a:rPr lang="en-US" smtClean="0"/>
              <a:t>2</a:t>
            </a:fld>
            <a:endParaRPr lang="en-US"/>
          </a:p>
        </p:txBody>
      </p:sp>
    </p:spTree>
    <p:extLst>
      <p:ext uri="{BB962C8B-B14F-4D97-AF65-F5344CB8AC3E}">
        <p14:creationId xmlns:p14="http://schemas.microsoft.com/office/powerpoint/2010/main" val="373316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Bộ tiền xử lý - Bộ tiền xử lý nhận đầu vào là file mã nguồn và thực hiện việc phân tích các chỉ thị tiền xử lý với ký pháp # đứng đầu, chẳng hạn như #include và #define.</a:t>
            </a: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Trình biên dịch C – Trình biên dịch sẽ kiểm tra các lối cú pháp trong mã nguồn. Nếu lỗi xảy ra thì sẽ thông báo ra màn hình và quá trình dịch kết thúc. Các lỗi logic sẽ không được phát hiện bởi trình dịch. Một khi người sử dụng đã sửa hết các lỗi và chương trình nguồn đã được dịch lại, trình biên dịch dịch mã nguồn ra mã ngôn ngữ assembly.</a:t>
            </a:r>
            <a:endParaRPr lang="en-US" smtClean="0"/>
          </a:p>
          <a:p>
            <a:endParaRPr lang="en-US"/>
          </a:p>
        </p:txBody>
      </p:sp>
      <p:sp>
        <p:nvSpPr>
          <p:cNvPr id="4" name="Slide Number Placeholder 3"/>
          <p:cNvSpPr>
            <a:spLocks noGrp="1"/>
          </p:cNvSpPr>
          <p:nvPr>
            <p:ph type="sldNum" sz="quarter" idx="10"/>
          </p:nvPr>
        </p:nvSpPr>
        <p:spPr/>
        <p:txBody>
          <a:bodyPr/>
          <a:lstStyle/>
          <a:p>
            <a:fld id="{6BC6582D-1A7B-4EF0-B2D6-AA7E6A5E55C9}" type="slidenum">
              <a:rPr lang="en-US" smtClean="0"/>
              <a:t>3</a:t>
            </a:fld>
            <a:endParaRPr lang="en-US"/>
          </a:p>
        </p:txBody>
      </p:sp>
    </p:spTree>
    <p:extLst>
      <p:ext uri="{BB962C8B-B14F-4D97-AF65-F5344CB8AC3E}">
        <p14:creationId xmlns:p14="http://schemas.microsoft.com/office/powerpoint/2010/main" val="1296513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Pre-processor</a:t>
            </a:r>
          </a:p>
          <a:p>
            <a:r>
              <a:rPr lang="en-US" sz="1200" b="0" i="0" kern="1200" smtClean="0">
                <a:solidFill>
                  <a:schemeClr val="tx1"/>
                </a:solidFill>
                <a:effectLst/>
                <a:latin typeface="+mn-lt"/>
                <a:ea typeface="+mn-ea"/>
                <a:cs typeface="+mn-cs"/>
              </a:rPr>
              <a:t>Header file</a:t>
            </a:r>
          </a:p>
          <a:p>
            <a:r>
              <a:rPr lang="en-US" sz="1200" b="0" i="0" kern="1200" smtClean="0">
                <a:solidFill>
                  <a:schemeClr val="tx1"/>
                </a:solidFill>
                <a:effectLst/>
                <a:latin typeface="+mn-lt"/>
                <a:ea typeface="+mn-ea"/>
                <a:cs typeface="+mn-cs"/>
              </a:rPr>
              <a:t>Function</a:t>
            </a:r>
          </a:p>
          <a:p>
            <a:r>
              <a:rPr lang="en-US" sz="1200" b="0" i="0" kern="1200" smtClean="0">
                <a:solidFill>
                  <a:schemeClr val="tx1"/>
                </a:solidFill>
                <a:effectLst/>
                <a:latin typeface="+mn-lt"/>
                <a:ea typeface="+mn-ea"/>
                <a:cs typeface="+mn-cs"/>
              </a:rPr>
              <a:t>Variables</a:t>
            </a:r>
          </a:p>
          <a:p>
            <a:r>
              <a:rPr lang="en-US" sz="1200" b="0" i="0" kern="1200" smtClean="0">
                <a:solidFill>
                  <a:schemeClr val="tx1"/>
                </a:solidFill>
                <a:effectLst/>
                <a:latin typeface="+mn-lt"/>
                <a:ea typeface="+mn-ea"/>
                <a:cs typeface="+mn-cs"/>
              </a:rPr>
              <a:t>expression</a:t>
            </a:r>
          </a:p>
          <a:p>
            <a:r>
              <a:rPr lang="en-US" sz="1200" b="0" i="0" kern="1200" smtClean="0">
                <a:solidFill>
                  <a:schemeClr val="tx1"/>
                </a:solidFill>
                <a:effectLst/>
                <a:latin typeface="+mn-lt"/>
                <a:ea typeface="+mn-ea"/>
                <a:cs typeface="+mn-cs"/>
              </a:rPr>
              <a:t>Comment</a:t>
            </a:r>
          </a:p>
          <a:p>
            <a:endParaRPr lang="en-US" smtClean="0"/>
          </a:p>
          <a:p>
            <a:endParaRPr lang="en-US" smtClean="0"/>
          </a:p>
          <a:p>
            <a:r>
              <a:rPr lang="vi-VN" sz="1200" b="0" i="0" kern="1200" smtClean="0">
                <a:solidFill>
                  <a:schemeClr val="tx1"/>
                </a:solidFill>
                <a:effectLst/>
                <a:latin typeface="+mn-lt"/>
                <a:ea typeface="+mn-ea"/>
                <a:cs typeface="+mn-cs"/>
              </a:rPr>
              <a:t>biến môi trường ERROR_LEVEL </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Mục định trả về ERROR_LEVEL là cho biết trạng thái kết thúc của chương trình của bạn, để sử dụng cho các tập tin BATCH (*.BAT) và COMMAND (*.CMD)...</a:t>
            </a:r>
            <a:r>
              <a:rPr lang="vi-VN" smtClean="0"/>
              <a:t/>
            </a:r>
            <a:br>
              <a:rPr lang="vi-VN" smtClean="0"/>
            </a:br>
            <a:r>
              <a:rPr lang="vi-VN" sz="1200" b="0" i="0" kern="1200" smtClean="0">
                <a:solidFill>
                  <a:schemeClr val="tx1"/>
                </a:solidFill>
                <a:effectLst/>
                <a:latin typeface="+mn-lt"/>
                <a:ea typeface="+mn-ea"/>
                <a:cs typeface="+mn-cs"/>
              </a:rPr>
              <a:t>và trong một số shell khác của Linux.</a:t>
            </a:r>
            <a:endParaRPr lang="en-US" b="1"/>
          </a:p>
        </p:txBody>
      </p:sp>
      <p:sp>
        <p:nvSpPr>
          <p:cNvPr id="4" name="Slide Number Placeholder 3"/>
          <p:cNvSpPr>
            <a:spLocks noGrp="1"/>
          </p:cNvSpPr>
          <p:nvPr>
            <p:ph type="sldNum" sz="quarter" idx="10"/>
          </p:nvPr>
        </p:nvSpPr>
        <p:spPr/>
        <p:txBody>
          <a:bodyPr/>
          <a:lstStyle/>
          <a:p>
            <a:fld id="{6BC6582D-1A7B-4EF0-B2D6-AA7E6A5E55C9}" type="slidenum">
              <a:rPr lang="en-US" smtClean="0"/>
              <a:t>4</a:t>
            </a:fld>
            <a:endParaRPr lang="en-US"/>
          </a:p>
        </p:txBody>
      </p:sp>
    </p:spTree>
    <p:extLst>
      <p:ext uri="{BB962C8B-B14F-4D97-AF65-F5344CB8AC3E}">
        <p14:creationId xmlns:p14="http://schemas.microsoft.com/office/powerpoint/2010/main" val="358376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%c : Ký tự đơn</a:t>
            </a:r>
            <a:r>
              <a:rPr lang="vi-VN" smtClean="0"/>
              <a:t/>
            </a:r>
            <a:br>
              <a:rPr lang="vi-VN" smtClean="0"/>
            </a:br>
            <a:r>
              <a:rPr lang="vi-VN" sz="1200" b="0" i="0" kern="1200" smtClean="0">
                <a:solidFill>
                  <a:schemeClr val="tx1"/>
                </a:solidFill>
                <a:effectLst/>
                <a:latin typeface="+mn-lt"/>
                <a:ea typeface="+mn-ea"/>
                <a:cs typeface="+mn-cs"/>
              </a:rPr>
              <a:t>%s : Chuỗi</a:t>
            </a:r>
            <a:r>
              <a:rPr lang="vi-VN" smtClean="0"/>
              <a:t/>
            </a:r>
            <a:br>
              <a:rPr lang="vi-VN" smtClean="0"/>
            </a:br>
            <a:r>
              <a:rPr lang="vi-VN" sz="1200" b="0" i="0" kern="1200" smtClean="0">
                <a:solidFill>
                  <a:schemeClr val="tx1"/>
                </a:solidFill>
                <a:effectLst/>
                <a:latin typeface="+mn-lt"/>
                <a:ea typeface="+mn-ea"/>
                <a:cs typeface="+mn-cs"/>
              </a:rPr>
              <a:t>%d : in số ra kiểu int</a:t>
            </a:r>
            <a:r>
              <a:rPr lang="vi-VN" smtClean="0"/>
              <a:t/>
            </a:r>
            <a:br>
              <a:rPr lang="vi-VN" smtClean="0"/>
            </a:br>
            <a:r>
              <a:rPr lang="vi-VN" sz="1200" b="0" i="0" kern="1200" smtClean="0">
                <a:solidFill>
                  <a:schemeClr val="tx1"/>
                </a:solidFill>
                <a:effectLst/>
                <a:latin typeface="+mn-lt"/>
                <a:ea typeface="+mn-ea"/>
                <a:cs typeface="+mn-cs"/>
              </a:rPr>
              <a:t>%f : in số ra kiểu float</a:t>
            </a:r>
            <a:r>
              <a:rPr lang="vi-VN" smtClean="0"/>
              <a:t/>
            </a:r>
            <a:br>
              <a:rPr lang="vi-VN" smtClean="0"/>
            </a:br>
            <a:r>
              <a:rPr lang="vi-VN" sz="1200" b="0" i="0" kern="1200" smtClean="0">
                <a:solidFill>
                  <a:schemeClr val="tx1"/>
                </a:solidFill>
                <a:effectLst/>
                <a:latin typeface="+mn-lt"/>
                <a:ea typeface="+mn-ea"/>
                <a:cs typeface="+mn-cs"/>
              </a:rPr>
              <a:t>%e : Số chấm động (ký hiệu có số mũ)</a:t>
            </a:r>
            <a:r>
              <a:rPr lang="vi-VN" smtClean="0"/>
              <a:t/>
            </a:r>
            <a:br>
              <a:rPr lang="vi-VN" smtClean="0"/>
            </a:br>
            <a:r>
              <a:rPr lang="vi-VN" sz="1200" b="0" i="0" kern="1200" smtClean="0">
                <a:solidFill>
                  <a:schemeClr val="tx1"/>
                </a:solidFill>
                <a:effectLst/>
                <a:latin typeface="+mn-lt"/>
                <a:ea typeface="+mn-ea"/>
                <a:cs typeface="+mn-cs"/>
              </a:rPr>
              <a:t>%g : Số chấm động (%f hay %g)</a:t>
            </a:r>
            <a:r>
              <a:rPr lang="vi-VN" smtClean="0"/>
              <a:t/>
            </a:r>
            <a:br>
              <a:rPr lang="vi-VN" smtClean="0"/>
            </a:br>
            <a:r>
              <a:rPr lang="vi-VN" sz="1200" b="0" i="0" kern="1200" smtClean="0">
                <a:solidFill>
                  <a:schemeClr val="tx1"/>
                </a:solidFill>
                <a:effectLst/>
                <a:latin typeface="+mn-lt"/>
                <a:ea typeface="+mn-ea"/>
                <a:cs typeface="+mn-cs"/>
              </a:rPr>
              <a:t>%u : Số nguyên thập phân không dấu(unsigned)</a:t>
            </a:r>
            <a:r>
              <a:rPr lang="vi-VN" smtClean="0"/>
              <a:t/>
            </a:r>
            <a:br>
              <a:rPr lang="vi-VN" smtClean="0"/>
            </a:br>
            <a:r>
              <a:rPr lang="vi-VN" sz="1200" b="0" i="0" kern="1200" smtClean="0">
                <a:solidFill>
                  <a:schemeClr val="tx1"/>
                </a:solidFill>
                <a:effectLst/>
                <a:latin typeface="+mn-lt"/>
                <a:ea typeface="+mn-ea"/>
                <a:cs typeface="+mn-cs"/>
              </a:rPr>
              <a:t>%x : in ra số ở dạng cớ số 16</a:t>
            </a:r>
            <a:r>
              <a:rPr lang="vi-VN" smtClean="0"/>
              <a:t/>
            </a:r>
            <a:br>
              <a:rPr lang="vi-VN" smtClean="0"/>
            </a:br>
            <a:r>
              <a:rPr lang="vi-VN" sz="1200" b="0" i="0" kern="1200" smtClean="0">
                <a:solidFill>
                  <a:schemeClr val="tx1"/>
                </a:solidFill>
                <a:effectLst/>
                <a:latin typeface="+mn-lt"/>
                <a:ea typeface="+mn-ea"/>
                <a:cs typeface="+mn-cs"/>
              </a:rPr>
              <a:t>%o : in ra số ở dạng cơ số 8</a:t>
            </a:r>
            <a:r>
              <a:rPr lang="vi-VN" smtClean="0"/>
              <a:t/>
            </a:r>
            <a:br>
              <a:rPr lang="vi-VN" smtClean="0"/>
            </a:br>
            <a:r>
              <a:rPr lang="vi-VN" sz="1200" b="0" i="0" kern="1200" smtClean="0">
                <a:solidFill>
                  <a:schemeClr val="tx1"/>
                </a:solidFill>
                <a:effectLst/>
                <a:latin typeface="+mn-lt"/>
                <a:ea typeface="+mn-ea"/>
                <a:cs typeface="+mn-cs"/>
              </a:rPr>
              <a:t>l : Tiền tố dùng kèm với %d, %u, %x, %o để chỉ số nguyên dài (ví dụ%ld)</a:t>
            </a:r>
            <a:endParaRPr lang="en-US"/>
          </a:p>
        </p:txBody>
      </p:sp>
      <p:sp>
        <p:nvSpPr>
          <p:cNvPr id="4" name="Slide Number Placeholder 3"/>
          <p:cNvSpPr>
            <a:spLocks noGrp="1"/>
          </p:cNvSpPr>
          <p:nvPr>
            <p:ph type="sldNum" sz="quarter" idx="10"/>
          </p:nvPr>
        </p:nvSpPr>
        <p:spPr/>
        <p:txBody>
          <a:bodyPr/>
          <a:lstStyle/>
          <a:p>
            <a:fld id="{6BC6582D-1A7B-4EF0-B2D6-AA7E6A5E55C9}" type="slidenum">
              <a:rPr lang="en-US" smtClean="0"/>
              <a:t>6</a:t>
            </a:fld>
            <a:endParaRPr lang="en-US"/>
          </a:p>
        </p:txBody>
      </p:sp>
    </p:spTree>
    <p:extLst>
      <p:ext uri="{BB962C8B-B14F-4D97-AF65-F5344CB8AC3E}">
        <p14:creationId xmlns:p14="http://schemas.microsoft.com/office/powerpoint/2010/main" val="345972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19" y="2166365"/>
            <a:ext cx="8603674" cy="1739347"/>
          </a:xfrm>
        </p:spPr>
        <p:txBody>
          <a:bodyPr tIns="45720" bIns="45720" anchor="ctr">
            <a:normAutofit/>
          </a:bodyPr>
          <a:lstStyle>
            <a:lvl1pPr algn="ctr">
              <a:lnSpc>
                <a:spcPct val="80000"/>
              </a:lnSpc>
              <a:defRPr sz="6000" spc="0" baseline="0"/>
            </a:lvl1pPr>
          </a:lstStyle>
          <a:p>
            <a:r>
              <a:rPr lang="en-US" smtClean="0"/>
              <a:t>Click to edit Master title style</a:t>
            </a:r>
            <a:endParaRPr lang="en-US" dirty="0"/>
          </a:p>
        </p:txBody>
      </p:sp>
      <p:sp>
        <p:nvSpPr>
          <p:cNvPr id="3" name="Subtitle 2"/>
          <p:cNvSpPr>
            <a:spLocks noGrp="1"/>
          </p:cNvSpPr>
          <p:nvPr>
            <p:ph type="subTitle" idx="1"/>
          </p:nvPr>
        </p:nvSpPr>
        <p:spPr>
          <a:xfrm>
            <a:off x="1143000" y="3970315"/>
            <a:ext cx="6858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22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519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609600"/>
            <a:ext cx="1801785"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609600"/>
            <a:ext cx="5979968"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96DFF08F-DC6B-4601-B491-B0F83F6DD2DA}" type="datetimeFigureOut">
              <a:rPr lang="en-US" smtClean="0"/>
              <a:t>7/26/2015</a:t>
            </a:fld>
            <a:endParaRPr lang="en-US" dirty="0"/>
          </a:p>
        </p:txBody>
      </p:sp>
      <p:sp>
        <p:nvSpPr>
          <p:cNvPr id="5" name="Footer Placeholder 4"/>
          <p:cNvSpPr>
            <a:spLocks noGrp="1"/>
          </p:cNvSpPr>
          <p:nvPr>
            <p:ph type="ftr" sz="quarter" idx="11"/>
          </p:nvPr>
        </p:nvSpPr>
        <p:spPr>
          <a:xfrm>
            <a:off x="2832102" y="6422855"/>
            <a:ext cx="3209752" cy="365125"/>
          </a:xfrm>
        </p:spPr>
        <p:txBody>
          <a:bodyPr/>
          <a:lstStyle/>
          <a:p>
            <a:endParaRPr lang="en-US" dirty="0"/>
          </a:p>
        </p:txBody>
      </p:sp>
      <p:sp>
        <p:nvSpPr>
          <p:cNvPr id="6" name="Slide Number Placeholder 5"/>
          <p:cNvSpPr>
            <a:spLocks noGrp="1"/>
          </p:cNvSpPr>
          <p:nvPr>
            <p:ph type="sldNum" sz="quarter" idx="12"/>
          </p:nvPr>
        </p:nvSpPr>
        <p:spPr>
          <a:xfrm>
            <a:off x="6054787" y="6422855"/>
            <a:ext cx="65981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882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671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6000" b="0" spc="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24893" y="3984400"/>
            <a:ext cx="78867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7/26/2015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45849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7"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00600" y="2011680"/>
            <a:ext cx="365760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73635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656566"/>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0428" y="1913470"/>
            <a:ext cx="3657600" cy="743094"/>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428" y="2656564"/>
            <a:ext cx="365760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836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796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122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685800" y="2148840"/>
            <a:ext cx="4572000" cy="38404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92568" y="2147487"/>
            <a:ext cx="2560320" cy="3432319"/>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0553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0" y="2211494"/>
            <a:ext cx="4754880" cy="384048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885351" y="2150621"/>
            <a:ext cx="2560320" cy="3429000"/>
          </a:xfrm>
        </p:spPr>
        <p:txBody>
          <a:bodyPr>
            <a:normAutofit/>
          </a:bodyPr>
          <a:lstStyle>
            <a:lvl1pPr marL="0" indent="0">
              <a:lnSpc>
                <a:spcPct val="95000"/>
              </a:lnSpc>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89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09"/>
            <a:ext cx="9141714"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85019" y="284176"/>
            <a:ext cx="777240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019" y="2011680"/>
            <a:ext cx="777240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557" y="6422855"/>
            <a:ext cx="2595043"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7/26/2015</a:t>
            </a:fld>
            <a:endParaRPr lang="en-US" dirty="0"/>
          </a:p>
        </p:txBody>
      </p:sp>
      <p:sp>
        <p:nvSpPr>
          <p:cNvPr id="5" name="Footer Placeholder 4"/>
          <p:cNvSpPr>
            <a:spLocks noGrp="1"/>
          </p:cNvSpPr>
          <p:nvPr>
            <p:ph type="ftr" sz="quarter" idx="3"/>
          </p:nvPr>
        </p:nvSpPr>
        <p:spPr>
          <a:xfrm>
            <a:off x="4191000" y="6422855"/>
            <a:ext cx="4060627"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8265139" y="6422855"/>
            <a:ext cx="709698"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7465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smtClean="0">
                <a:latin typeface="Times New Roman" panose="02020603050405020304" pitchFamily="18" charset="0"/>
                <a:cs typeface="Times New Roman" panose="02020603050405020304" pitchFamily="18" charset="0"/>
              </a:rPr>
              <a:t>C Language Overview</a:t>
            </a:r>
            <a:endParaRPr lang="en-US" sz="5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583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Functions in C</a:t>
            </a:r>
            <a:endParaRPr lang="en-US"/>
          </a:p>
        </p:txBody>
      </p:sp>
      <p:sp>
        <p:nvSpPr>
          <p:cNvPr id="3" name="Content Placeholder 2"/>
          <p:cNvSpPr>
            <a:spLocks noGrp="1"/>
          </p:cNvSpPr>
          <p:nvPr>
            <p:ph idx="1"/>
          </p:nvPr>
        </p:nvSpPr>
        <p:spPr/>
        <p:txBody>
          <a:bodyPr>
            <a:normAutofit/>
          </a:bodyPr>
          <a:lstStyle/>
          <a:p>
            <a:pPr marL="0" indent="0">
              <a:buNone/>
            </a:pPr>
            <a:r>
              <a:rPr lang="en-US" sz="2800">
                <a:latin typeface="Arial" panose="020B0604020202020204" pitchFamily="34" charset="0"/>
                <a:cs typeface="Arial" panose="020B0604020202020204" pitchFamily="34" charset="0"/>
              </a:rPr>
              <a:t>General syntax of function </a:t>
            </a:r>
            <a:r>
              <a:rPr lang="en-US" sz="2800">
                <a:latin typeface="Arial" panose="020B0604020202020204" pitchFamily="34" charset="0"/>
                <a:cs typeface="Arial" panose="020B0604020202020204" pitchFamily="34" charset="0"/>
              </a:rPr>
              <a:t>definition </a:t>
            </a:r>
            <a:r>
              <a:rPr lang="en-US" sz="2800" smtClean="0">
                <a:latin typeface="Arial" panose="020B0604020202020204" pitchFamily="34" charset="0"/>
                <a:cs typeface="Arial" panose="020B0604020202020204" pitchFamily="34" charset="0"/>
              </a:rPr>
              <a:t>is:</a:t>
            </a:r>
          </a:p>
          <a:p>
            <a:pPr marL="228600" lvl="1" indent="0">
              <a:buNone/>
            </a:pPr>
            <a:endParaRPr lang="en-US" sz="2800" smtClean="0">
              <a:solidFill>
                <a:schemeClr val="bg1"/>
              </a:solidFill>
              <a:latin typeface="Arial" panose="020B0604020202020204" pitchFamily="34" charset="0"/>
              <a:cs typeface="Arial" panose="020B0604020202020204" pitchFamily="34" charset="0"/>
            </a:endParaRPr>
          </a:p>
          <a:p>
            <a:pPr marL="228600" lvl="1" indent="0">
              <a:buNone/>
            </a:pPr>
            <a:r>
              <a:rPr lang="en-US" sz="2800" smtClean="0">
                <a:solidFill>
                  <a:schemeClr val="bg1"/>
                </a:solidFill>
                <a:latin typeface="Arial" panose="020B0604020202020204" pitchFamily="34" charset="0"/>
                <a:cs typeface="Arial" panose="020B0604020202020204" pitchFamily="34" charset="0"/>
              </a:rPr>
              <a:t>return-type </a:t>
            </a:r>
            <a:r>
              <a:rPr lang="en-US" sz="2800">
                <a:solidFill>
                  <a:schemeClr val="bg1"/>
                </a:solidFill>
                <a:latin typeface="Arial" panose="020B0604020202020204" pitchFamily="34" charset="0"/>
                <a:cs typeface="Arial" panose="020B0604020202020204" pitchFamily="34" charset="0"/>
              </a:rPr>
              <a:t>function-name (parameter-list)</a:t>
            </a:r>
          </a:p>
          <a:p>
            <a:pPr marL="228600" lvl="1" indent="0">
              <a:buNone/>
            </a:pPr>
            <a:r>
              <a:rPr lang="en-US" sz="2800">
                <a:solidFill>
                  <a:schemeClr val="bg1"/>
                </a:solidFill>
                <a:latin typeface="Arial" panose="020B0604020202020204" pitchFamily="34" charset="0"/>
                <a:cs typeface="Arial" panose="020B0604020202020204" pitchFamily="34" charset="0"/>
              </a:rPr>
              <a:t>{</a:t>
            </a:r>
          </a:p>
          <a:p>
            <a:pPr marL="228600" lvl="1" indent="0">
              <a:buNone/>
            </a:pPr>
            <a:r>
              <a:rPr lang="en-US" sz="2800">
                <a:solidFill>
                  <a:schemeClr val="bg1"/>
                </a:solidFill>
                <a:latin typeface="Arial" panose="020B0604020202020204" pitchFamily="34" charset="0"/>
                <a:cs typeface="Arial" panose="020B0604020202020204" pitchFamily="34" charset="0"/>
              </a:rPr>
              <a:t> </a:t>
            </a:r>
            <a:r>
              <a:rPr lang="en-US" sz="2800" smtClean="0">
                <a:solidFill>
                  <a:schemeClr val="bg1"/>
                </a:solidFill>
                <a:latin typeface="Arial" panose="020B0604020202020204" pitchFamily="34" charset="0"/>
                <a:cs typeface="Arial" panose="020B0604020202020204" pitchFamily="34" charset="0"/>
              </a:rPr>
              <a:t>    function-body </a:t>
            </a:r>
            <a:r>
              <a:rPr lang="en-US" sz="2800">
                <a:solidFill>
                  <a:schemeClr val="bg1"/>
                </a:solidFill>
                <a:latin typeface="Arial" panose="020B0604020202020204" pitchFamily="34" charset="0"/>
                <a:cs typeface="Arial" panose="020B0604020202020204" pitchFamily="34" charset="0"/>
              </a:rPr>
              <a:t>;</a:t>
            </a:r>
          </a:p>
          <a:p>
            <a:pPr marL="228600" lvl="1" indent="0">
              <a:buNone/>
            </a:pPr>
            <a:r>
              <a:rPr lang="en-US" sz="280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39336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Arial" panose="020B0604020202020204" pitchFamily="34" charset="0"/>
                <a:cs typeface="Arial" panose="020B0604020202020204" pitchFamily="34" charset="0"/>
              </a:rPr>
              <a:t>Types of Function calls in C</a:t>
            </a:r>
          </a:p>
        </p:txBody>
      </p:sp>
      <p:sp>
        <p:nvSpPr>
          <p:cNvPr id="3" name="Content Placeholder 2"/>
          <p:cNvSpPr>
            <a:spLocks noGrp="1"/>
          </p:cNvSpPr>
          <p:nvPr>
            <p:ph idx="1"/>
          </p:nvPr>
        </p:nvSpPr>
        <p:spPr/>
        <p:txBody>
          <a:bodyPr>
            <a:normAutofit/>
          </a:bodyPr>
          <a:lstStyle/>
          <a:p>
            <a:r>
              <a:rPr lang="en-US"/>
              <a:t>Call by Value</a:t>
            </a:r>
          </a:p>
          <a:p>
            <a:r>
              <a:rPr lang="en-US"/>
              <a:t>Call </a:t>
            </a:r>
            <a:r>
              <a:rPr lang="en-US"/>
              <a:t>by </a:t>
            </a:r>
            <a:r>
              <a:rPr lang="en-US" smtClean="0"/>
              <a:t>Reference</a:t>
            </a:r>
          </a:p>
        </p:txBody>
      </p:sp>
      <p:sp>
        <p:nvSpPr>
          <p:cNvPr id="5" name="Rectangle 2"/>
          <p:cNvSpPr>
            <a:spLocks noChangeArrowheads="1"/>
          </p:cNvSpPr>
          <p:nvPr/>
        </p:nvSpPr>
        <p:spPr bwMode="auto">
          <a:xfrm>
            <a:off x="569063" y="2940016"/>
            <a:ext cx="3697356" cy="378305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#include &lt;stdio.h&gt;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void </a:t>
            </a:r>
            <a:r>
              <a:rPr kumimoji="0" lang="en-US" sz="2000" b="0" i="0" u="none" strike="noStrike" cap="none" normalizeH="0" baseline="0" smtClean="0">
                <a:ln>
                  <a:noFill/>
                </a:ln>
                <a:solidFill>
                  <a:srgbClr val="111111"/>
                </a:solidFill>
                <a:effectLst/>
                <a:latin typeface="Monaco"/>
              </a:rPr>
              <a:t>calc(int </a:t>
            </a:r>
            <a:r>
              <a:rPr kumimoji="0" lang="en-US" sz="2000" b="0" i="0" u="none" strike="noStrike" cap="none" normalizeH="0" baseline="0" smtClean="0">
                <a:ln>
                  <a:noFill/>
                </a:ln>
                <a:solidFill>
                  <a:srgbClr val="111111"/>
                </a:solidFill>
                <a:effectLst/>
                <a:latin typeface="Monaco"/>
              </a:rPr>
              <a:t>x</a:t>
            </a:r>
            <a:r>
              <a:rPr kumimoji="0" lang="en-US" sz="2000" b="0" i="0" u="none" strike="noStrike" cap="none" normalizeH="0" baseline="0" smtClean="0">
                <a:ln>
                  <a:noFill/>
                </a:ln>
                <a:solidFill>
                  <a:srgbClr val="111111"/>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11111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 </a:t>
            </a:r>
            <a:r>
              <a:rPr kumimoji="0" lang="en-US" sz="2000" b="0" i="0" u="none" strike="noStrike" cap="none" normalizeH="0" baseline="0" smtClean="0">
                <a:ln>
                  <a:noFill/>
                </a:ln>
                <a:solidFill>
                  <a:srgbClr val="111111"/>
                </a:solidFill>
                <a:effectLst/>
                <a:latin typeface="Monaco"/>
              </a:rPr>
              <a:t>int main</a:t>
            </a:r>
            <a:r>
              <a:rPr kumimoji="0" lang="en-US" sz="2000" b="0" i="0" u="none" strike="noStrike" cap="none" normalizeH="0" baseline="0" smtClean="0">
                <a:ln>
                  <a:noFill/>
                </a:ln>
                <a:solidFill>
                  <a:srgbClr val="111111"/>
                </a:solidFill>
                <a:effectLst/>
                <a:latin typeface="Monaco"/>
              </a:rPr>
              <a:t>() </a:t>
            </a:r>
            <a:r>
              <a:rPr kumimoji="0" lang="en-US" sz="2000" b="0" i="0" u="none" strike="noStrike" cap="none" normalizeH="0" baseline="0" smtClean="0">
                <a:ln>
                  <a:noFill/>
                </a:ln>
                <a:solidFill>
                  <a:srgbClr val="111111"/>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111111"/>
                </a:solidFill>
                <a:latin typeface="Monaco"/>
              </a:rPr>
              <a:t> </a:t>
            </a:r>
            <a:r>
              <a:rPr lang="en-US" sz="2000" smtClean="0">
                <a:solidFill>
                  <a:srgbClr val="111111"/>
                </a:solidFill>
                <a:latin typeface="Monaco"/>
              </a:rPr>
              <a:t>    </a:t>
            </a:r>
            <a:r>
              <a:rPr kumimoji="0" lang="en-US" sz="2000" b="0" i="0" u="none" strike="noStrike" cap="none" normalizeH="0" baseline="0" smtClean="0">
                <a:ln>
                  <a:noFill/>
                </a:ln>
                <a:solidFill>
                  <a:srgbClr val="111111"/>
                </a:solidFill>
                <a:effectLst/>
                <a:latin typeface="Monaco"/>
              </a:rPr>
              <a:t>int </a:t>
            </a:r>
            <a:r>
              <a:rPr kumimoji="0" lang="en-US" sz="2000" b="0" i="0" u="none" strike="noStrike" cap="none" normalizeH="0" baseline="0" smtClean="0">
                <a:ln>
                  <a:noFill/>
                </a:ln>
                <a:solidFill>
                  <a:srgbClr val="111111"/>
                </a:solidFill>
                <a:effectLst/>
                <a:latin typeface="Monaco"/>
              </a:rPr>
              <a:t>x = </a:t>
            </a:r>
            <a:r>
              <a:rPr kumimoji="0" lang="en-US" sz="2000" b="0" i="0" u="none" strike="noStrike" cap="none" normalizeH="0" baseline="0" smtClean="0">
                <a:ln>
                  <a:noFill/>
                </a:ln>
                <a:solidFill>
                  <a:srgbClr val="111111"/>
                </a:solidFill>
                <a:effectLst/>
                <a:latin typeface="Monaco"/>
              </a:rPr>
              <a:t>10</a:t>
            </a:r>
            <a:r>
              <a:rPr kumimoji="0" lang="en-US" sz="2000" b="0" i="0" u="none" strike="noStrike" cap="none" normalizeH="0" baseline="0" smtClean="0">
                <a:ln>
                  <a:noFill/>
                </a:ln>
                <a:solidFill>
                  <a:srgbClr val="111111"/>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     calc(x);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     printf</a:t>
            </a:r>
            <a:r>
              <a:rPr kumimoji="0" lang="en-US" sz="2000" b="0" i="0" u="none" strike="noStrike" cap="none" normalizeH="0" baseline="0" smtClean="0">
                <a:ln>
                  <a:noFill/>
                </a:ln>
                <a:solidFill>
                  <a:srgbClr val="111111"/>
                </a:solidFill>
                <a:effectLst/>
                <a:latin typeface="Monaco"/>
              </a:rPr>
              <a:t>("%d", x</a:t>
            </a:r>
            <a:r>
              <a:rPr kumimoji="0" lang="en-US" sz="2000" b="0" i="0" u="none" strike="noStrike" cap="none" normalizeH="0" baseline="0" smtClean="0">
                <a:ln>
                  <a:noFill/>
                </a:ln>
                <a:solidFill>
                  <a:srgbClr val="111111"/>
                </a:solidFill>
                <a:effectLst/>
                <a:latin typeface="Monaco"/>
              </a:rPr>
              <a:t>); </a:t>
            </a:r>
            <a:endParaRPr kumimoji="0" lang="en-US" sz="2000" b="0" i="0" u="none" strike="noStrike" cap="none" normalizeH="0" baseline="0" smtClean="0">
              <a:ln>
                <a:noFill/>
              </a:ln>
              <a:solidFill>
                <a:srgbClr val="11111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a:solidFill>
                <a:srgbClr val="111111"/>
              </a:solidFill>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void </a:t>
            </a:r>
            <a:r>
              <a:rPr kumimoji="0" lang="en-US" sz="2000" b="0" i="0" u="none" strike="noStrike" cap="none" normalizeH="0" baseline="0" smtClean="0">
                <a:ln>
                  <a:noFill/>
                </a:ln>
                <a:solidFill>
                  <a:srgbClr val="111111"/>
                </a:solidFill>
                <a:effectLst/>
                <a:latin typeface="Monaco"/>
              </a:rPr>
              <a:t>calc(int x</a:t>
            </a:r>
            <a:r>
              <a:rPr kumimoji="0" lang="en-US" sz="2000" b="0" i="0" u="none" strike="noStrike" cap="none" normalizeH="0" baseline="0" smtClean="0">
                <a:ln>
                  <a:noFill/>
                </a:ln>
                <a:solidFill>
                  <a:srgbClr val="111111"/>
                </a:solidFill>
                <a:effectLst/>
                <a:latin typeface="Monaco"/>
              </a:rPr>
              <a:t>) </a:t>
            </a:r>
            <a:r>
              <a:rPr kumimoji="0" lang="en-US" sz="2000" b="0" i="0" u="none" strike="noStrike" cap="none" normalizeH="0" baseline="0" smtClean="0">
                <a:ln>
                  <a:noFill/>
                </a:ln>
                <a:solidFill>
                  <a:srgbClr val="111111"/>
                </a:solidFill>
                <a:effectLst/>
                <a:latin typeface="Monac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smtClean="0">
                <a:solidFill>
                  <a:srgbClr val="111111"/>
                </a:solidFill>
                <a:latin typeface="Monaco"/>
              </a:rPr>
              <a:t>     </a:t>
            </a:r>
            <a:r>
              <a:rPr kumimoji="0" lang="en-US" sz="2000" b="0" i="0" u="none" strike="noStrike" cap="none" normalizeH="0" baseline="0" smtClean="0">
                <a:ln>
                  <a:noFill/>
                </a:ln>
                <a:solidFill>
                  <a:srgbClr val="111111"/>
                </a:solidFill>
                <a:effectLst/>
                <a:latin typeface="Monaco"/>
              </a:rPr>
              <a:t>x </a:t>
            </a:r>
            <a:r>
              <a:rPr kumimoji="0" lang="en-US" sz="2000" b="0" i="0" u="none" strike="noStrike" cap="none" normalizeH="0" baseline="0" smtClean="0">
                <a:ln>
                  <a:noFill/>
                </a:ln>
                <a:solidFill>
                  <a:srgbClr val="111111"/>
                </a:solidFill>
                <a:effectLst/>
                <a:latin typeface="Monaco"/>
              </a:rPr>
              <a:t>= x + 10 </a:t>
            </a:r>
            <a:r>
              <a:rPr kumimoji="0" lang="en-US" sz="2000" b="0" i="0" u="none" strike="noStrike" cap="none" normalizeH="0" baseline="0" smtClean="0">
                <a:ln>
                  <a:noFill/>
                </a:ln>
                <a:solidFill>
                  <a:srgbClr val="111111"/>
                </a:solidFill>
                <a:effectLst/>
                <a:latin typeface="Monaco"/>
              </a:rPr>
              <a:t>; </a:t>
            </a:r>
            <a:endParaRPr kumimoji="0" lang="en-US" sz="2000" b="0" i="0" u="none" strike="noStrike" cap="none" normalizeH="0" baseline="0" smtClean="0">
              <a:ln>
                <a:noFill/>
              </a:ln>
              <a:solidFill>
                <a:srgbClr val="111111"/>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rgbClr val="111111"/>
                </a:solidFill>
                <a:effectLst/>
                <a:latin typeface="Monaco"/>
              </a:rPr>
              <a:t>}</a:t>
            </a:r>
            <a:r>
              <a:rPr kumimoji="0" lang="en-US" sz="2000" b="0" i="0" u="none" strike="noStrike" cap="none" normalizeH="0" baseline="0" smtClean="0">
                <a:ln>
                  <a:noFill/>
                </a:ln>
                <a:solidFill>
                  <a:schemeClr val="tx1"/>
                </a:solidFill>
                <a:effectLst/>
              </a:rPr>
              <a:t> </a:t>
            </a:r>
            <a:endParaRPr kumimoji="0" lang="en-US" sz="20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4382375" y="2940015"/>
            <a:ext cx="4383937" cy="378305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defTabSz="914400" eaLnBrk="0" fontAlgn="base" hangingPunct="0">
              <a:spcBef>
                <a:spcPct val="0"/>
              </a:spcBef>
              <a:spcAft>
                <a:spcPct val="0"/>
              </a:spcAft>
            </a:pPr>
            <a:r>
              <a:rPr lang="en-US" sz="2000">
                <a:solidFill>
                  <a:srgbClr val="111111"/>
                </a:solidFill>
                <a:latin typeface="Monaco"/>
              </a:rPr>
              <a:t>#include &lt;</a:t>
            </a:r>
            <a:r>
              <a:rPr lang="en-US" sz="2000">
                <a:solidFill>
                  <a:srgbClr val="111111"/>
                </a:solidFill>
                <a:latin typeface="Monaco"/>
              </a:rPr>
              <a:t>stdio.h</a:t>
            </a:r>
            <a:r>
              <a:rPr lang="en-US" sz="2000" smtClean="0">
                <a:solidFill>
                  <a:srgbClr val="111111"/>
                </a:solidFill>
                <a:latin typeface="Monaco"/>
              </a:rPr>
              <a:t>&gt;</a:t>
            </a:r>
          </a:p>
          <a:p>
            <a:pPr defTabSz="914400" eaLnBrk="0" fontAlgn="base" hangingPunct="0">
              <a:spcBef>
                <a:spcPct val="0"/>
              </a:spcBef>
              <a:spcAft>
                <a:spcPct val="0"/>
              </a:spcAft>
            </a:pPr>
            <a:r>
              <a:rPr lang="en-US" sz="2000" smtClean="0">
                <a:solidFill>
                  <a:srgbClr val="111111"/>
                </a:solidFill>
                <a:latin typeface="Monaco"/>
              </a:rPr>
              <a:t> </a:t>
            </a:r>
            <a:r>
              <a:rPr lang="en-US" sz="2000">
                <a:solidFill>
                  <a:srgbClr val="111111"/>
                </a:solidFill>
                <a:latin typeface="Monaco"/>
              </a:rPr>
              <a:t>void swap(int *a,int *b</a:t>
            </a:r>
            <a:r>
              <a:rPr lang="en-US" sz="2000">
                <a:solidFill>
                  <a:srgbClr val="111111"/>
                </a:solidFill>
                <a:latin typeface="Monaco"/>
              </a:rPr>
              <a:t>) </a:t>
            </a:r>
            <a:r>
              <a:rPr lang="en-US" sz="2000" smtClean="0">
                <a:solidFill>
                  <a:srgbClr val="111111"/>
                </a:solidFill>
                <a:latin typeface="Monaco"/>
              </a:rPr>
              <a:t>{</a:t>
            </a:r>
          </a:p>
          <a:p>
            <a:pPr defTabSz="914400" eaLnBrk="0" fontAlgn="base" hangingPunct="0">
              <a:spcBef>
                <a:spcPct val="0"/>
              </a:spcBef>
              <a:spcAft>
                <a:spcPct val="0"/>
              </a:spcAft>
            </a:pPr>
            <a:r>
              <a:rPr lang="en-US" sz="2000" smtClean="0">
                <a:solidFill>
                  <a:srgbClr val="111111"/>
                </a:solidFill>
                <a:latin typeface="Monaco"/>
              </a:rPr>
              <a:t>        int temp </a:t>
            </a:r>
            <a:r>
              <a:rPr lang="en-US" sz="2000">
                <a:solidFill>
                  <a:srgbClr val="111111"/>
                </a:solidFill>
                <a:latin typeface="Monaco"/>
              </a:rPr>
              <a:t>= </a:t>
            </a:r>
            <a:r>
              <a:rPr lang="en-US" sz="2000" smtClean="0">
                <a:solidFill>
                  <a:srgbClr val="111111"/>
                </a:solidFill>
                <a:latin typeface="Monaco"/>
              </a:rPr>
              <a:t>*a</a:t>
            </a:r>
            <a:r>
              <a:rPr lang="en-US" sz="2000">
                <a:solidFill>
                  <a:srgbClr val="111111"/>
                </a:solidFill>
                <a:latin typeface="Monaco"/>
              </a:rPr>
              <a:t>; </a:t>
            </a:r>
            <a:endParaRPr lang="en-US" sz="2000" smtClean="0">
              <a:solidFill>
                <a:srgbClr val="111111"/>
              </a:solidFill>
              <a:latin typeface="Monaco"/>
            </a:endParaRPr>
          </a:p>
          <a:p>
            <a:pPr defTabSz="914400" eaLnBrk="0" fontAlgn="base" hangingPunct="0">
              <a:spcBef>
                <a:spcPct val="0"/>
              </a:spcBef>
              <a:spcAft>
                <a:spcPct val="0"/>
              </a:spcAft>
            </a:pPr>
            <a:r>
              <a:rPr lang="en-US" sz="2000">
                <a:solidFill>
                  <a:srgbClr val="111111"/>
                </a:solidFill>
                <a:latin typeface="Monaco"/>
              </a:rPr>
              <a:t> </a:t>
            </a:r>
            <a:r>
              <a:rPr lang="en-US" sz="2000" smtClean="0">
                <a:solidFill>
                  <a:srgbClr val="111111"/>
                </a:solidFill>
                <a:latin typeface="Monaco"/>
              </a:rPr>
              <a:t>       *a </a:t>
            </a:r>
            <a:r>
              <a:rPr lang="en-US" sz="2000">
                <a:solidFill>
                  <a:srgbClr val="111111"/>
                </a:solidFill>
                <a:latin typeface="Monaco"/>
              </a:rPr>
              <a:t>= </a:t>
            </a:r>
            <a:r>
              <a:rPr lang="en-US" sz="2000">
                <a:solidFill>
                  <a:srgbClr val="111111"/>
                </a:solidFill>
                <a:latin typeface="Monaco"/>
              </a:rPr>
              <a:t>*</a:t>
            </a:r>
            <a:r>
              <a:rPr lang="en-US" sz="2000" smtClean="0">
                <a:solidFill>
                  <a:srgbClr val="111111"/>
                </a:solidFill>
                <a:latin typeface="Monaco"/>
              </a:rPr>
              <a:t>b</a:t>
            </a:r>
            <a:r>
              <a:rPr lang="en-US" sz="2000">
                <a:solidFill>
                  <a:srgbClr val="111111"/>
                </a:solidFill>
                <a:latin typeface="Monaco"/>
              </a:rPr>
              <a:t>; </a:t>
            </a:r>
            <a:endParaRPr lang="en-US" sz="2000" smtClean="0">
              <a:solidFill>
                <a:srgbClr val="111111"/>
              </a:solidFill>
              <a:latin typeface="Monaco"/>
            </a:endParaRPr>
          </a:p>
          <a:p>
            <a:pPr defTabSz="914400" eaLnBrk="0" fontAlgn="base" hangingPunct="0">
              <a:spcBef>
                <a:spcPct val="0"/>
              </a:spcBef>
              <a:spcAft>
                <a:spcPct val="0"/>
              </a:spcAft>
            </a:pPr>
            <a:r>
              <a:rPr lang="en-US" sz="2000">
                <a:solidFill>
                  <a:srgbClr val="111111"/>
                </a:solidFill>
                <a:latin typeface="Monaco"/>
              </a:rPr>
              <a:t> </a:t>
            </a:r>
            <a:r>
              <a:rPr lang="en-US" sz="2000" smtClean="0">
                <a:solidFill>
                  <a:srgbClr val="111111"/>
                </a:solidFill>
                <a:latin typeface="Monaco"/>
              </a:rPr>
              <a:t>       *b </a:t>
            </a:r>
            <a:r>
              <a:rPr lang="en-US" sz="2000">
                <a:solidFill>
                  <a:srgbClr val="111111"/>
                </a:solidFill>
                <a:latin typeface="Monaco"/>
              </a:rPr>
              <a:t>= temp</a:t>
            </a:r>
            <a:r>
              <a:rPr lang="en-US" sz="2000">
                <a:solidFill>
                  <a:srgbClr val="111111"/>
                </a:solidFill>
                <a:latin typeface="Monaco"/>
              </a:rPr>
              <a:t>; </a:t>
            </a:r>
            <a:endParaRPr lang="en-US" sz="2000" smtClean="0">
              <a:solidFill>
                <a:srgbClr val="111111"/>
              </a:solidFill>
              <a:latin typeface="Monaco"/>
            </a:endParaRPr>
          </a:p>
          <a:p>
            <a:pPr defTabSz="914400" eaLnBrk="0" fontAlgn="base" hangingPunct="0">
              <a:spcBef>
                <a:spcPct val="0"/>
              </a:spcBef>
              <a:spcAft>
                <a:spcPct val="0"/>
              </a:spcAft>
            </a:pPr>
            <a:r>
              <a:rPr lang="en-US" sz="2000" smtClean="0">
                <a:solidFill>
                  <a:srgbClr val="111111"/>
                </a:solidFill>
                <a:latin typeface="Monaco"/>
              </a:rPr>
              <a:t>} </a:t>
            </a:r>
          </a:p>
          <a:p>
            <a:pPr defTabSz="914400" eaLnBrk="0" fontAlgn="base" hangingPunct="0">
              <a:spcBef>
                <a:spcPct val="0"/>
              </a:spcBef>
              <a:spcAft>
                <a:spcPct val="0"/>
              </a:spcAft>
            </a:pPr>
            <a:r>
              <a:rPr lang="en-US" sz="2000" smtClean="0">
                <a:solidFill>
                  <a:srgbClr val="111111"/>
                </a:solidFill>
                <a:latin typeface="Monaco"/>
              </a:rPr>
              <a:t>void </a:t>
            </a:r>
            <a:r>
              <a:rPr lang="en-US" sz="2000">
                <a:solidFill>
                  <a:srgbClr val="111111"/>
                </a:solidFill>
                <a:latin typeface="Monaco"/>
              </a:rPr>
              <a:t>main() </a:t>
            </a:r>
            <a:r>
              <a:rPr lang="en-US" sz="2000">
                <a:solidFill>
                  <a:srgbClr val="111111"/>
                </a:solidFill>
                <a:latin typeface="Monaco"/>
              </a:rPr>
              <a:t>{ </a:t>
            </a:r>
            <a:endParaRPr lang="en-US" sz="2000" smtClean="0">
              <a:solidFill>
                <a:srgbClr val="111111"/>
              </a:solidFill>
              <a:latin typeface="Monaco"/>
            </a:endParaRPr>
          </a:p>
          <a:p>
            <a:pPr defTabSz="914400" eaLnBrk="0" fontAlgn="base" hangingPunct="0">
              <a:spcBef>
                <a:spcPct val="0"/>
              </a:spcBef>
              <a:spcAft>
                <a:spcPct val="0"/>
              </a:spcAft>
            </a:pPr>
            <a:r>
              <a:rPr lang="en-US" sz="2000" smtClean="0">
                <a:solidFill>
                  <a:srgbClr val="111111"/>
                </a:solidFill>
                <a:latin typeface="Monaco"/>
              </a:rPr>
              <a:t>       int </a:t>
            </a:r>
            <a:r>
              <a:rPr lang="en-US" sz="2000">
                <a:solidFill>
                  <a:srgbClr val="111111"/>
                </a:solidFill>
                <a:latin typeface="Monaco"/>
              </a:rPr>
              <a:t>x = 2,y = 3</a:t>
            </a:r>
            <a:r>
              <a:rPr lang="en-US" sz="2000">
                <a:solidFill>
                  <a:srgbClr val="111111"/>
                </a:solidFill>
                <a:latin typeface="Monaco"/>
              </a:rPr>
              <a:t>; </a:t>
            </a:r>
            <a:endParaRPr lang="en-US" sz="2000" smtClean="0">
              <a:solidFill>
                <a:srgbClr val="111111"/>
              </a:solidFill>
              <a:latin typeface="Monaco"/>
            </a:endParaRPr>
          </a:p>
          <a:p>
            <a:pPr defTabSz="914400" eaLnBrk="0" fontAlgn="base" hangingPunct="0">
              <a:spcBef>
                <a:spcPct val="0"/>
              </a:spcBef>
              <a:spcAft>
                <a:spcPct val="0"/>
              </a:spcAft>
            </a:pPr>
            <a:r>
              <a:rPr lang="en-US" sz="2000">
                <a:solidFill>
                  <a:srgbClr val="111111"/>
                </a:solidFill>
                <a:latin typeface="Monaco"/>
              </a:rPr>
              <a:t> </a:t>
            </a:r>
            <a:r>
              <a:rPr lang="en-US" sz="2000" smtClean="0">
                <a:solidFill>
                  <a:srgbClr val="111111"/>
                </a:solidFill>
                <a:latin typeface="Monaco"/>
              </a:rPr>
              <a:t>      swap</a:t>
            </a:r>
            <a:r>
              <a:rPr lang="en-US" sz="2000">
                <a:solidFill>
                  <a:srgbClr val="111111"/>
                </a:solidFill>
                <a:latin typeface="Monaco"/>
              </a:rPr>
              <a:t>(&amp;x,&amp;y</a:t>
            </a:r>
            <a:r>
              <a:rPr lang="en-US" sz="2000">
                <a:solidFill>
                  <a:srgbClr val="111111"/>
                </a:solidFill>
                <a:latin typeface="Monaco"/>
              </a:rPr>
              <a:t>); </a:t>
            </a:r>
            <a:endParaRPr lang="en-US" sz="2000" smtClean="0">
              <a:solidFill>
                <a:srgbClr val="111111"/>
              </a:solidFill>
              <a:latin typeface="Monaco"/>
            </a:endParaRPr>
          </a:p>
          <a:p>
            <a:pPr defTabSz="914400" eaLnBrk="0" fontAlgn="base" hangingPunct="0">
              <a:spcBef>
                <a:spcPct val="0"/>
              </a:spcBef>
              <a:spcAft>
                <a:spcPct val="0"/>
              </a:spcAft>
            </a:pPr>
            <a:r>
              <a:rPr lang="en-US" sz="2000">
                <a:solidFill>
                  <a:srgbClr val="111111"/>
                </a:solidFill>
                <a:latin typeface="Monaco"/>
              </a:rPr>
              <a:t> </a:t>
            </a:r>
            <a:r>
              <a:rPr lang="en-US" sz="2000" smtClean="0">
                <a:solidFill>
                  <a:srgbClr val="111111"/>
                </a:solidFill>
                <a:latin typeface="Monaco"/>
              </a:rPr>
              <a:t>      printf</a:t>
            </a:r>
            <a:r>
              <a:rPr lang="en-US" sz="2000">
                <a:solidFill>
                  <a:srgbClr val="111111"/>
                </a:solidFill>
                <a:latin typeface="Monaco"/>
              </a:rPr>
              <a:t>("\n x =%d",x</a:t>
            </a:r>
            <a:r>
              <a:rPr lang="en-US" sz="2000">
                <a:solidFill>
                  <a:srgbClr val="111111"/>
                </a:solidFill>
                <a:latin typeface="Monaco"/>
              </a:rPr>
              <a:t>); </a:t>
            </a:r>
            <a:r>
              <a:rPr lang="en-US" sz="2000" smtClean="0">
                <a:solidFill>
                  <a:srgbClr val="111111"/>
                </a:solidFill>
                <a:latin typeface="Monaco"/>
              </a:rPr>
              <a:t>// </a:t>
            </a:r>
            <a:r>
              <a:rPr lang="en-US" sz="2000">
                <a:solidFill>
                  <a:srgbClr val="111111"/>
                </a:solidFill>
                <a:latin typeface="Monaco"/>
              </a:rPr>
              <a:t>x = </a:t>
            </a:r>
            <a:r>
              <a:rPr lang="en-US" sz="2000">
                <a:solidFill>
                  <a:srgbClr val="111111"/>
                </a:solidFill>
                <a:latin typeface="Monaco"/>
              </a:rPr>
              <a:t>3 </a:t>
            </a:r>
            <a:endParaRPr lang="en-US" sz="2000" smtClean="0">
              <a:solidFill>
                <a:srgbClr val="111111"/>
              </a:solidFill>
              <a:latin typeface="Monaco"/>
            </a:endParaRPr>
          </a:p>
          <a:p>
            <a:pPr defTabSz="914400" eaLnBrk="0" fontAlgn="base" hangingPunct="0">
              <a:spcBef>
                <a:spcPct val="0"/>
              </a:spcBef>
              <a:spcAft>
                <a:spcPct val="0"/>
              </a:spcAft>
            </a:pPr>
            <a:r>
              <a:rPr lang="en-US" sz="2000">
                <a:solidFill>
                  <a:srgbClr val="111111"/>
                </a:solidFill>
                <a:latin typeface="Monaco"/>
              </a:rPr>
              <a:t> </a:t>
            </a:r>
            <a:r>
              <a:rPr lang="en-US" sz="2000" smtClean="0">
                <a:solidFill>
                  <a:srgbClr val="111111"/>
                </a:solidFill>
                <a:latin typeface="Monaco"/>
              </a:rPr>
              <a:t>      printf</a:t>
            </a:r>
            <a:r>
              <a:rPr lang="en-US" sz="2000">
                <a:solidFill>
                  <a:srgbClr val="111111"/>
                </a:solidFill>
                <a:latin typeface="Monaco"/>
              </a:rPr>
              <a:t>("\n y =%d",y); // y = </a:t>
            </a:r>
            <a:r>
              <a:rPr lang="en-US" sz="2000">
                <a:solidFill>
                  <a:srgbClr val="111111"/>
                </a:solidFill>
                <a:latin typeface="Monaco"/>
              </a:rPr>
              <a:t>2 </a:t>
            </a:r>
            <a:endParaRPr lang="en-US" sz="2000" smtClean="0">
              <a:solidFill>
                <a:srgbClr val="111111"/>
              </a:solidFill>
              <a:latin typeface="Monaco"/>
            </a:endParaRPr>
          </a:p>
          <a:p>
            <a:pPr defTabSz="914400" eaLnBrk="0" fontAlgn="base" hangingPunct="0">
              <a:spcBef>
                <a:spcPct val="0"/>
              </a:spcBef>
              <a:spcAft>
                <a:spcPct val="0"/>
              </a:spcAft>
            </a:pPr>
            <a:r>
              <a:rPr lang="en-US" sz="2000" smtClean="0">
                <a:solidFill>
                  <a:srgbClr val="111111"/>
                </a:solidFill>
                <a:latin typeface="Monaco"/>
              </a:rPr>
              <a:t>} </a:t>
            </a:r>
            <a:endParaRPr lang="en-US" sz="2000">
              <a:solidFill>
                <a:srgbClr val="111111"/>
              </a:solidFill>
              <a:latin typeface="Monaco"/>
            </a:endParaRPr>
          </a:p>
        </p:txBody>
      </p:sp>
    </p:spTree>
    <p:extLst>
      <p:ext uri="{BB962C8B-B14F-4D97-AF65-F5344CB8AC3E}">
        <p14:creationId xmlns:p14="http://schemas.microsoft.com/office/powerpoint/2010/main" val="424793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11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History of C language</a:t>
            </a:r>
          </a:p>
        </p:txBody>
      </p:sp>
      <p:pic>
        <p:nvPicPr>
          <p:cNvPr id="1026" name="Picture 2" descr="Evolution of c langu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1700" y="1792936"/>
            <a:ext cx="6997148" cy="50650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MR 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1256" y="5205241"/>
            <a:ext cx="1097671" cy="12732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cl.cam.ac.uk/users/mr/mr.gif"/>
          <p:cNvPicPr>
            <a:picLocks noChangeAspect="1" noChangeArrowheads="1"/>
          </p:cNvPicPr>
          <p:nvPr/>
        </p:nvPicPr>
        <p:blipFill>
          <a:blip r:embed="rId5">
            <a:extLst>
              <a:ext uri="{28A0092B-C50C-407E-A947-70E740481C1C}">
                <a14:useLocalDpi xmlns:a14="http://schemas.microsoft.com/office/drawing/2010/main" val="0"/>
              </a:ext>
            </a:extLst>
          </a:blip>
          <a:srcRect l="22119" r="24161" b="44444"/>
          <a:stretch>
            <a:fillRect/>
          </a:stretch>
        </p:blipFill>
        <p:spPr bwMode="auto">
          <a:xfrm>
            <a:off x="7661256" y="2096099"/>
            <a:ext cx="1084136" cy="13042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n n denni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2307" y="3621758"/>
            <a:ext cx="109662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814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Compiling in C</a:t>
            </a:r>
            <a:endParaRPr lang="en-US">
              <a:latin typeface="Arial" panose="020B0604020202020204" pitchFamily="34" charset="0"/>
              <a:cs typeface="Arial" panose="020B0604020202020204" pitchFamily="34" charset="0"/>
            </a:endParaRPr>
          </a:p>
        </p:txBody>
      </p:sp>
      <p:sp>
        <p:nvSpPr>
          <p:cNvPr id="4" name="Rectangle 3"/>
          <p:cNvSpPr>
            <a:spLocks noChangeArrowheads="1"/>
          </p:cNvSpPr>
          <p:nvPr/>
        </p:nvSpPr>
        <p:spPr bwMode="auto">
          <a:xfrm>
            <a:off x="5174404" y="2081945"/>
            <a:ext cx="40254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a:solidFill>
                  <a:srgbClr val="000000"/>
                </a:solidFill>
                <a:latin typeface="Arial" panose="020B0604020202020204" pitchFamily="34" charset="0"/>
                <a:cs typeface="Arial" panose="020B0604020202020204" pitchFamily="34" charset="0"/>
              </a:rPr>
              <a:t>R</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emoving comments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a:solidFill>
                  <a:srgbClr val="000000"/>
                </a:solidFill>
                <a:latin typeface="Arial" panose="020B0604020202020204" pitchFamily="34" charset="0"/>
                <a:cs typeface="Arial" panose="020B0604020202020204" pitchFamily="34" charset="0"/>
              </a:rPr>
              <a:t>I</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nterpreting special </a:t>
            </a:r>
            <a:r>
              <a:rPr kumimoji="0" lang="en-US" altLang="en-US" sz="1800" b="1" i="1" u="none" strike="noStrike" cap="none" normalizeH="0" baseline="0" smtClean="0">
                <a:ln>
                  <a:noFill/>
                </a:ln>
                <a:solidFill>
                  <a:srgbClr val="000000"/>
                </a:solidFill>
                <a:effectLst/>
                <a:latin typeface="Arial" panose="020B0604020202020204" pitchFamily="34" charset="0"/>
                <a:cs typeface="Arial" panose="020B0604020202020204" pitchFamily="34" charset="0"/>
              </a:rPr>
              <a:t>preprocessor </a:t>
            </a:r>
          </a:p>
          <a:p>
            <a:pPr marR="0" lvl="0" algn="l" defTabSz="914400" rtl="0" eaLnBrk="0" fontAlgn="base" latinLnBrk="0" hangingPunct="0">
              <a:lnSpc>
                <a:spcPct val="100000"/>
              </a:lnSpc>
              <a:spcBef>
                <a:spcPct val="0"/>
              </a:spcBef>
              <a:spcAft>
                <a:spcPct val="0"/>
              </a:spcAft>
              <a:buClrTx/>
              <a:buSzTx/>
              <a:tabLst/>
            </a:pPr>
            <a:r>
              <a:rPr lang="en-US" altLang="en-US" b="1" i="1">
                <a:solidFill>
                  <a:srgbClr val="000000"/>
                </a:solidFill>
                <a:latin typeface="Arial" panose="020B0604020202020204" pitchFamily="34" charset="0"/>
                <a:cs typeface="Arial" panose="020B0604020202020204" pitchFamily="34" charset="0"/>
              </a:rPr>
              <a:t> </a:t>
            </a:r>
            <a:r>
              <a:rPr lang="en-US" altLang="en-US" b="1" i="1" smtClean="0">
                <a:solidFill>
                  <a:srgbClr val="000000"/>
                </a:solidFill>
                <a:latin typeface="Arial" panose="020B0604020202020204" pitchFamily="34" charset="0"/>
                <a:cs typeface="Arial" panose="020B0604020202020204" pitchFamily="34" charset="0"/>
              </a:rPr>
              <a:t>    </a:t>
            </a:r>
            <a:r>
              <a:rPr kumimoji="0" lang="en-US" altLang="en-US" sz="1800" b="1" i="1" u="none" strike="noStrike" cap="none" normalizeH="0" baseline="0" smtClean="0">
                <a:ln>
                  <a:noFill/>
                </a:ln>
                <a:solidFill>
                  <a:srgbClr val="000000"/>
                </a:solidFill>
                <a:effectLst/>
                <a:latin typeface="Arial" panose="020B0604020202020204" pitchFamily="34" charset="0"/>
                <a:cs typeface="Arial" panose="020B0604020202020204" pitchFamily="34" charset="0"/>
              </a:rPr>
              <a:t>directives</a:t>
            </a: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denoted by </a:t>
            </a:r>
            <a:r>
              <a:rPr kumimoji="0" lang="en-US"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r>
              <a:rPr kumimoji="0" lang="en-US" altLang="en-US"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p:txBody>
      </p:sp>
      <p:sp>
        <p:nvSpPr>
          <p:cNvPr id="5" name="Rectangle 4"/>
          <p:cNvSpPr/>
          <p:nvPr/>
        </p:nvSpPr>
        <p:spPr>
          <a:xfrm>
            <a:off x="5174404" y="3420229"/>
            <a:ext cx="4572000" cy="646331"/>
          </a:xfrm>
          <a:prstGeom prst="rect">
            <a:avLst/>
          </a:prstGeom>
        </p:spPr>
        <p:txBody>
          <a:bodyPr>
            <a:spAutoFit/>
          </a:bodyPr>
          <a:lstStyle/>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The C compiler translates </a:t>
            </a:r>
          </a:p>
          <a:p>
            <a:r>
              <a:rPr lang="en-US">
                <a:solidFill>
                  <a:srgbClr val="000000"/>
                </a:solidFill>
                <a:latin typeface="Arial" panose="020B0604020202020204" pitchFamily="34" charset="0"/>
                <a:cs typeface="Arial" panose="020B0604020202020204" pitchFamily="34" charset="0"/>
              </a:rPr>
              <a:t> </a:t>
            </a:r>
            <a:r>
              <a:rPr lang="en-US" smtClean="0">
                <a:solidFill>
                  <a:srgbClr val="000000"/>
                </a:solidFill>
                <a:latin typeface="Arial" panose="020B0604020202020204" pitchFamily="34" charset="0"/>
                <a:cs typeface="Arial" panose="020B0604020202020204" pitchFamily="34" charset="0"/>
              </a:rPr>
              <a:t>    source </a:t>
            </a:r>
            <a:r>
              <a:rPr lang="en-US">
                <a:solidFill>
                  <a:srgbClr val="000000"/>
                </a:solidFill>
                <a:latin typeface="Arial" panose="020B0604020202020204" pitchFamily="34" charset="0"/>
                <a:cs typeface="Arial" panose="020B0604020202020204" pitchFamily="34" charset="0"/>
              </a:rPr>
              <a:t>to assembly code.</a:t>
            </a:r>
            <a:endParaRPr lang="en-US">
              <a:latin typeface="Arial" panose="020B0604020202020204" pitchFamily="34" charset="0"/>
              <a:cs typeface="Arial" panose="020B0604020202020204" pitchFamily="34" charset="0"/>
            </a:endParaRPr>
          </a:p>
        </p:txBody>
      </p:sp>
      <p:sp>
        <p:nvSpPr>
          <p:cNvPr id="6" name="Rectangle 5"/>
          <p:cNvSpPr/>
          <p:nvPr/>
        </p:nvSpPr>
        <p:spPr>
          <a:xfrm>
            <a:off x="5174404" y="4378565"/>
            <a:ext cx="4128053" cy="369332"/>
          </a:xfrm>
          <a:prstGeom prst="rect">
            <a:avLst/>
          </a:prstGeom>
        </p:spPr>
        <p:txBody>
          <a:bodyPr wrap="none">
            <a:spAutoFit/>
          </a:bodyPr>
          <a:lstStyle/>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The assembler creates object code.</a:t>
            </a:r>
            <a:endParaRPr lang="en-US">
              <a:latin typeface="Arial" panose="020B0604020202020204" pitchFamily="34" charset="0"/>
              <a:cs typeface="Arial" panose="020B0604020202020204" pitchFamily="34" charset="0"/>
            </a:endParaRPr>
          </a:p>
        </p:txBody>
      </p:sp>
      <p:pic>
        <p:nvPicPr>
          <p:cNvPr id="1031" name="Picture 7" descr="https://www3.ntu.edu.sg/home/ehchua/programming/cpp/images/GCC_CompilationProcess.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5001" y="1945220"/>
            <a:ext cx="4686706" cy="461199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174404" y="5391835"/>
            <a:ext cx="4572000" cy="646331"/>
          </a:xfrm>
          <a:prstGeom prst="rect">
            <a:avLst/>
          </a:prstGeom>
        </p:spPr>
        <p:txBody>
          <a:bodyPr>
            <a:spAutoFit/>
          </a:bodyPr>
          <a:lstStyle/>
          <a:p>
            <a:pPr marL="285750" indent="-285750">
              <a:buFont typeface="Arial" panose="020B0604020202020204" pitchFamily="34" charset="0"/>
              <a:buChar char="•"/>
            </a:pPr>
            <a:r>
              <a:rPr lang="en-US">
                <a:solidFill>
                  <a:srgbClr val="000000"/>
                </a:solidFill>
                <a:latin typeface="Arial" panose="020B0604020202020204" pitchFamily="34" charset="0"/>
                <a:cs typeface="Arial" panose="020B0604020202020204" pitchFamily="34" charset="0"/>
              </a:rPr>
              <a:t>links the object code with the library code to produce an executable file</a:t>
            </a:r>
          </a:p>
        </p:txBody>
      </p:sp>
    </p:spTree>
    <p:extLst>
      <p:ext uri="{BB962C8B-B14F-4D97-AF65-F5344CB8AC3E}">
        <p14:creationId xmlns:p14="http://schemas.microsoft.com/office/powerpoint/2010/main" val="363816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program structure in c</a:t>
            </a:r>
          </a:p>
        </p:txBody>
      </p:sp>
      <p:sp>
        <p:nvSpPr>
          <p:cNvPr id="4" name="Rectangle 3"/>
          <p:cNvSpPr>
            <a:spLocks noGrp="1" noChangeArrowheads="1"/>
          </p:cNvSpPr>
          <p:nvPr>
            <p:ph idx="1"/>
          </p:nvPr>
        </p:nvSpPr>
        <p:spPr>
          <a:xfrm>
            <a:off x="685018" y="2651760"/>
            <a:ext cx="4827885" cy="4206240"/>
          </a:xfrm>
        </p:spPr>
        <p:txBody>
          <a:bodyPr>
            <a:normAutofit/>
          </a:bodyPr>
          <a:lstStyle/>
          <a:p>
            <a:pPr marL="0" indent="0">
              <a:buNone/>
            </a:pPr>
            <a:r>
              <a:rPr lang="en-US" sz="2800">
                <a:latin typeface="Arial" panose="020B0604020202020204" pitchFamily="34" charset="0"/>
                <a:cs typeface="Arial" panose="020B0604020202020204" pitchFamily="34" charset="0"/>
              </a:rPr>
              <a:t>A C program basically consists of the following parts:</a:t>
            </a:r>
          </a:p>
          <a:p>
            <a:pPr lvl="1"/>
            <a:r>
              <a:rPr lang="en-US" sz="2800">
                <a:latin typeface="Arial" panose="020B0604020202020204" pitchFamily="34" charset="0"/>
                <a:cs typeface="Arial" panose="020B0604020202020204" pitchFamily="34" charset="0"/>
              </a:rPr>
              <a:t>Preprocessor </a:t>
            </a:r>
            <a:r>
              <a:rPr lang="en-US" sz="2800" smtClean="0">
                <a:latin typeface="Arial" panose="020B0604020202020204" pitchFamily="34" charset="0"/>
                <a:cs typeface="Arial" panose="020B0604020202020204" pitchFamily="34" charset="0"/>
              </a:rPr>
              <a:t>Commands</a:t>
            </a:r>
          </a:p>
          <a:p>
            <a:pPr lvl="1"/>
            <a:r>
              <a:rPr lang="en-US" sz="2800" smtClean="0">
                <a:latin typeface="Arial" panose="020B0604020202020204" pitchFamily="34" charset="0"/>
                <a:cs typeface="Arial" panose="020B0604020202020204" pitchFamily="34" charset="0"/>
              </a:rPr>
              <a:t>Prototype</a:t>
            </a:r>
          </a:p>
          <a:p>
            <a:pPr lvl="1"/>
            <a:r>
              <a:rPr lang="en-US" sz="2800" smtClean="0">
                <a:latin typeface="Arial" panose="020B0604020202020204" pitchFamily="34" charset="0"/>
                <a:cs typeface="Arial" panose="020B0604020202020204" pitchFamily="34" charset="0"/>
              </a:rPr>
              <a:t>Functions</a:t>
            </a:r>
          </a:p>
          <a:p>
            <a:pPr lvl="1"/>
            <a:r>
              <a:rPr lang="en-US" sz="2800" smtClean="0">
                <a:latin typeface="Arial" panose="020B0604020202020204" pitchFamily="34" charset="0"/>
                <a:cs typeface="Arial" panose="020B0604020202020204" pitchFamily="34" charset="0"/>
              </a:rPr>
              <a:t>Variables</a:t>
            </a:r>
            <a:endParaRPr lang="en-US" sz="2800">
              <a:latin typeface="Arial" panose="020B0604020202020204" pitchFamily="34" charset="0"/>
              <a:cs typeface="Arial" panose="020B0604020202020204" pitchFamily="34" charset="0"/>
            </a:endParaRPr>
          </a:p>
          <a:p>
            <a:pPr lvl="1"/>
            <a:r>
              <a:rPr lang="en-US" sz="2800" smtClean="0">
                <a:latin typeface="Arial" panose="020B0604020202020204" pitchFamily="34" charset="0"/>
                <a:cs typeface="Arial" panose="020B0604020202020204" pitchFamily="34" charset="0"/>
              </a:rPr>
              <a:t>Comments</a:t>
            </a:r>
            <a:endParaRPr lang="en-US" sz="2800">
              <a:latin typeface="Arial" panose="020B0604020202020204" pitchFamily="34" charset="0"/>
              <a:cs typeface="Arial" panose="020B0604020202020204" pitchFamily="34" charset="0"/>
            </a:endParaRPr>
          </a:p>
        </p:txBody>
      </p:sp>
      <p:sp>
        <p:nvSpPr>
          <p:cNvPr id="11" name="TextBox 10"/>
          <p:cNvSpPr txBox="1"/>
          <p:nvPr/>
        </p:nvSpPr>
        <p:spPr>
          <a:xfrm>
            <a:off x="5811169" y="2651760"/>
            <a:ext cx="3176337" cy="3539430"/>
          </a:xfrm>
          <a:prstGeom prst="rect">
            <a:avLst/>
          </a:prstGeom>
          <a:noFill/>
        </p:spPr>
        <p:txBody>
          <a:bodyPr wrap="square" rtlCol="0">
            <a:spAutoFit/>
          </a:bodyPr>
          <a:lstStyle/>
          <a:p>
            <a:r>
              <a:rPr lang="en-US" sz="2800" smtClean="0">
                <a:solidFill>
                  <a:schemeClr val="bg1"/>
                </a:solidFill>
                <a:latin typeface="Sakkal Majalla" panose="02000000000000000000" pitchFamily="2" charset="-78"/>
                <a:cs typeface="Sakkal Majalla" panose="02000000000000000000" pitchFamily="2" charset="-78"/>
              </a:rPr>
              <a:t>#include &lt;stdio.h&gt;</a:t>
            </a:r>
          </a:p>
          <a:p>
            <a:r>
              <a:rPr lang="en-US" sz="2800" smtClean="0">
                <a:solidFill>
                  <a:schemeClr val="bg1"/>
                </a:solidFill>
                <a:latin typeface="Sakkal Majalla" panose="02000000000000000000" pitchFamily="2" charset="-78"/>
                <a:cs typeface="Sakkal Majalla" panose="02000000000000000000" pitchFamily="2" charset="-78"/>
              </a:rPr>
              <a:t>[global </a:t>
            </a:r>
            <a:r>
              <a:rPr lang="en-US" sz="2800">
                <a:solidFill>
                  <a:schemeClr val="bg1"/>
                </a:solidFill>
                <a:latin typeface="Sakkal Majalla" panose="02000000000000000000" pitchFamily="2" charset="-78"/>
                <a:cs typeface="Sakkal Majalla" panose="02000000000000000000" pitchFamily="2" charset="-78"/>
              </a:rPr>
              <a:t>variables]</a:t>
            </a:r>
          </a:p>
          <a:p>
            <a:r>
              <a:rPr lang="en-US" sz="2800" smtClean="0">
                <a:solidFill>
                  <a:schemeClr val="bg1"/>
                </a:solidFill>
                <a:latin typeface="Sakkal Majalla" panose="02000000000000000000" pitchFamily="2" charset="-78"/>
                <a:cs typeface="Sakkal Majalla" panose="02000000000000000000" pitchFamily="2" charset="-78"/>
              </a:rPr>
              <a:t>[</a:t>
            </a:r>
            <a:r>
              <a:rPr lang="en-US" sz="2800">
                <a:solidFill>
                  <a:schemeClr val="bg1"/>
                </a:solidFill>
                <a:latin typeface="Sakkal Majalla" panose="02000000000000000000" pitchFamily="2" charset="-78"/>
                <a:cs typeface="Sakkal Majalla" panose="02000000000000000000" pitchFamily="2" charset="-78"/>
              </a:rPr>
              <a:t>function </a:t>
            </a:r>
            <a:r>
              <a:rPr lang="en-US" sz="2800" smtClean="0">
                <a:solidFill>
                  <a:schemeClr val="bg1"/>
                </a:solidFill>
                <a:latin typeface="Sakkal Majalla" panose="02000000000000000000" pitchFamily="2" charset="-78"/>
                <a:cs typeface="Sakkal Majalla" panose="02000000000000000000" pitchFamily="2" charset="-78"/>
              </a:rPr>
              <a:t>prototype]</a:t>
            </a:r>
          </a:p>
          <a:p>
            <a:r>
              <a:rPr lang="en-US" sz="2800" smtClean="0">
                <a:solidFill>
                  <a:schemeClr val="bg1"/>
                </a:solidFill>
                <a:latin typeface="Sakkal Majalla" panose="02000000000000000000" pitchFamily="2" charset="-78"/>
                <a:cs typeface="Sakkal Majalla" panose="02000000000000000000" pitchFamily="2" charset="-78"/>
              </a:rPr>
              <a:t>int main()</a:t>
            </a:r>
          </a:p>
          <a:p>
            <a:r>
              <a:rPr lang="en-US" sz="2800" smtClean="0">
                <a:solidFill>
                  <a:schemeClr val="bg1"/>
                </a:solidFill>
                <a:latin typeface="Sakkal Majalla" panose="02000000000000000000" pitchFamily="2" charset="-78"/>
                <a:cs typeface="Sakkal Majalla" panose="02000000000000000000" pitchFamily="2" charset="-78"/>
              </a:rPr>
              <a:t>{</a:t>
            </a:r>
          </a:p>
          <a:p>
            <a:r>
              <a:rPr lang="en-US" sz="2800">
                <a:solidFill>
                  <a:schemeClr val="bg1"/>
                </a:solidFill>
                <a:latin typeface="Sakkal Majalla" panose="02000000000000000000" pitchFamily="2" charset="-78"/>
                <a:cs typeface="Sakkal Majalla" panose="02000000000000000000" pitchFamily="2" charset="-78"/>
              </a:rPr>
              <a:t>	//</a:t>
            </a:r>
            <a:r>
              <a:rPr lang="en-US" sz="2800" smtClean="0">
                <a:solidFill>
                  <a:schemeClr val="bg1"/>
                </a:solidFill>
                <a:latin typeface="Sakkal Majalla" panose="02000000000000000000" pitchFamily="2" charset="-78"/>
                <a:cs typeface="Sakkal Majalla" panose="02000000000000000000" pitchFamily="2" charset="-78"/>
              </a:rPr>
              <a:t>statements</a:t>
            </a:r>
          </a:p>
          <a:p>
            <a:r>
              <a:rPr lang="en-US" sz="2800" smtClean="0">
                <a:solidFill>
                  <a:schemeClr val="bg1"/>
                </a:solidFill>
                <a:latin typeface="Sakkal Majalla" panose="02000000000000000000" pitchFamily="2" charset="-78"/>
                <a:cs typeface="Sakkal Majalla" panose="02000000000000000000" pitchFamily="2" charset="-78"/>
              </a:rPr>
              <a:t>	return 0;</a:t>
            </a:r>
          </a:p>
          <a:p>
            <a:r>
              <a:rPr lang="en-US" sz="2800" smtClean="0">
                <a:solidFill>
                  <a:schemeClr val="bg1"/>
                </a:solidFill>
                <a:latin typeface="Sakkal Majalla" panose="02000000000000000000" pitchFamily="2" charset="-78"/>
                <a:cs typeface="Sakkal Majalla" panose="02000000000000000000" pitchFamily="2" charset="-78"/>
              </a:rPr>
              <a:t>};</a:t>
            </a:r>
            <a:endParaRPr lang="en-US" sz="2800">
              <a:solidFill>
                <a:schemeClr val="bg1"/>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618702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 structure in c</a:t>
            </a:r>
          </a:p>
        </p:txBody>
      </p:sp>
      <p:sp>
        <p:nvSpPr>
          <p:cNvPr id="3" name="Content Placeholder 2"/>
          <p:cNvSpPr>
            <a:spLocks noGrp="1"/>
          </p:cNvSpPr>
          <p:nvPr>
            <p:ph idx="1"/>
          </p:nvPr>
        </p:nvSpPr>
        <p:spPr>
          <a:xfrm>
            <a:off x="685019" y="1934816"/>
            <a:ext cx="7772400" cy="4923183"/>
          </a:xfrm>
        </p:spPr>
        <p:txBody>
          <a:bodyPr>
            <a:normAutofit fontScale="92500" lnSpcReduction="10000"/>
          </a:bodyPr>
          <a:lstStyle/>
          <a:p>
            <a:pPr marL="0" indent="0">
              <a:spcBef>
                <a:spcPts val="0"/>
              </a:spcBef>
              <a:spcAft>
                <a:spcPts val="0"/>
              </a:spcAft>
              <a:buNone/>
            </a:pPr>
            <a:r>
              <a:rPr lang="en-US" smtClean="0">
                <a:solidFill>
                  <a:schemeClr val="bg1"/>
                </a:solidFill>
                <a:latin typeface="Arial" panose="020B0604020202020204" pitchFamily="34" charset="0"/>
                <a:cs typeface="Arial" panose="020B0604020202020204" pitchFamily="34" charset="0"/>
              </a:rPr>
              <a:t>#include &lt;stdio.h&gt;</a:t>
            </a:r>
          </a:p>
          <a:p>
            <a:pPr marL="0" indent="0">
              <a:lnSpc>
                <a:spcPct val="100000"/>
              </a:lnSpc>
              <a:spcBef>
                <a:spcPts val="0"/>
              </a:spcBef>
              <a:spcAft>
                <a:spcPts val="0"/>
              </a:spcAft>
              <a:buNone/>
            </a:pPr>
            <a:r>
              <a:rPr lang="en-US" smtClean="0">
                <a:solidFill>
                  <a:schemeClr val="bg1"/>
                </a:solidFill>
                <a:latin typeface="Arial" panose="020B0604020202020204" pitchFamily="34" charset="0"/>
                <a:cs typeface="Arial" panose="020B0604020202020204" pitchFamily="34" charset="0"/>
              </a:rPr>
              <a:t>#define min(x, y) ( x &lt; y ? x : y)</a:t>
            </a:r>
          </a:p>
          <a:p>
            <a:pPr marL="0" indent="0">
              <a:lnSpc>
                <a:spcPct val="100000"/>
              </a:lnSpc>
              <a:spcBef>
                <a:spcPts val="0"/>
              </a:spcBef>
              <a:spcAft>
                <a:spcPts val="0"/>
              </a:spcAft>
              <a:buNone/>
            </a:pPr>
            <a:r>
              <a:rPr lang="en-US" smtClean="0">
                <a:solidFill>
                  <a:schemeClr val="bg1"/>
                </a:solidFill>
                <a:latin typeface="Arial" panose="020B0604020202020204" pitchFamily="34" charset="0"/>
                <a:cs typeface="Arial" panose="020B0604020202020204" pitchFamily="34" charset="0"/>
              </a:rPr>
              <a:t>void swap( int &amp;a, int &amp;b) ; // prototype function swap</a:t>
            </a:r>
          </a:p>
          <a:p>
            <a:pPr marL="0" indent="0">
              <a:lnSpc>
                <a:spcPct val="100000"/>
              </a:lnSpc>
              <a:spcBef>
                <a:spcPts val="0"/>
              </a:spcBef>
              <a:spcAft>
                <a:spcPts val="0"/>
              </a:spcAft>
              <a:buNone/>
            </a:pPr>
            <a:r>
              <a:rPr lang="en-US" smtClean="0">
                <a:solidFill>
                  <a:schemeClr val="bg1"/>
                </a:solidFill>
                <a:latin typeface="Arial" panose="020B0604020202020204" pitchFamily="34" charset="0"/>
                <a:cs typeface="Arial" panose="020B0604020202020204" pitchFamily="34" charset="0"/>
              </a:rPr>
              <a:t>int main() {</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int x = 1;</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int y = 2;</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swap(x, y);</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min(x, y);</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return 0;</a:t>
            </a:r>
          </a:p>
          <a:p>
            <a:pPr marL="0" indent="0">
              <a:lnSpc>
                <a:spcPct val="100000"/>
              </a:lnSpc>
              <a:spcBef>
                <a:spcPts val="0"/>
              </a:spcBef>
              <a:spcAft>
                <a:spcPts val="0"/>
              </a:spcAft>
              <a:buNone/>
            </a:pPr>
            <a:r>
              <a:rPr lang="en-US" smtClean="0">
                <a:solidFill>
                  <a:schemeClr val="bg1"/>
                </a:solidFill>
                <a:latin typeface="Arial" panose="020B0604020202020204" pitchFamily="34" charset="0"/>
                <a:cs typeface="Arial" panose="020B0604020202020204" pitchFamily="34" charset="0"/>
              </a:rPr>
              <a:t>}</a:t>
            </a:r>
          </a:p>
          <a:p>
            <a:pPr marL="0" indent="0">
              <a:lnSpc>
                <a:spcPct val="100000"/>
              </a:lnSpc>
              <a:spcBef>
                <a:spcPts val="0"/>
              </a:spcBef>
              <a:spcAft>
                <a:spcPts val="0"/>
              </a:spcAft>
              <a:buNone/>
            </a:pPr>
            <a:endParaRPr lang="en-US">
              <a:solidFill>
                <a:schemeClr val="bg1"/>
              </a:solidFill>
              <a:latin typeface="Arial" panose="020B0604020202020204" pitchFamily="34" charset="0"/>
              <a:cs typeface="Arial" panose="020B0604020202020204" pitchFamily="34" charset="0"/>
            </a:endParaRPr>
          </a:p>
          <a:p>
            <a:pPr marL="0" indent="0">
              <a:lnSpc>
                <a:spcPct val="100000"/>
              </a:lnSpc>
              <a:spcBef>
                <a:spcPts val="0"/>
              </a:spcBef>
              <a:spcAft>
                <a:spcPts val="0"/>
              </a:spcAft>
              <a:buNone/>
            </a:pPr>
            <a:r>
              <a:rPr lang="en-US" smtClean="0">
                <a:solidFill>
                  <a:schemeClr val="bg1"/>
                </a:solidFill>
                <a:latin typeface="Arial" panose="020B0604020202020204" pitchFamily="34" charset="0"/>
                <a:cs typeface="Arial" panose="020B0604020202020204" pitchFamily="34" charset="0"/>
              </a:rPr>
              <a:t>Void swap( int &amp;a, int &amp;b) {</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int temp;</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temp = a;</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a = b;</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	</a:t>
            </a:r>
            <a:r>
              <a:rPr lang="en-US" smtClean="0">
                <a:solidFill>
                  <a:schemeClr val="bg1"/>
                </a:solidFill>
                <a:latin typeface="Arial" panose="020B0604020202020204" pitchFamily="34" charset="0"/>
                <a:cs typeface="Arial" panose="020B0604020202020204" pitchFamily="34" charset="0"/>
              </a:rPr>
              <a:t>b = temp;</a:t>
            </a:r>
          </a:p>
          <a:p>
            <a:pPr marL="0" indent="0">
              <a:lnSpc>
                <a:spcPct val="100000"/>
              </a:lnSpc>
              <a:spcBef>
                <a:spcPts val="0"/>
              </a:spcBef>
              <a:spcAft>
                <a:spcPts val="0"/>
              </a:spcAft>
              <a:buNone/>
            </a:pPr>
            <a:r>
              <a:rPr lang="en-US">
                <a:solidFill>
                  <a:schemeClr val="bg1"/>
                </a:solidFill>
                <a:latin typeface="Arial" panose="020B0604020202020204" pitchFamily="34" charset="0"/>
                <a:cs typeface="Arial" panose="020B0604020202020204" pitchFamily="34" charset="0"/>
              </a:rPr>
              <a:t>}</a:t>
            </a:r>
            <a:endParaRPr lang="en-US"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6600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Data types in C</a:t>
            </a:r>
            <a:endParaRPr lang="en-US">
              <a:latin typeface="Arial" panose="020B0604020202020204" pitchFamily="34" charset="0"/>
              <a:cs typeface="Arial" panose="020B0604020202020204" pitchFamily="34" charset="0"/>
            </a:endParaRPr>
          </a:p>
        </p:txBody>
      </p:sp>
      <p:pic>
        <p:nvPicPr>
          <p:cNvPr id="2050" name="Picture 2" descr="Primary data types in 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3107" y="2097735"/>
            <a:ext cx="7808323" cy="455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07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Data types in C</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b="1">
                <a:latin typeface="Arial" panose="020B0604020202020204" pitchFamily="34" charset="0"/>
                <a:cs typeface="Arial" panose="020B0604020202020204" pitchFamily="34" charset="0"/>
              </a:rPr>
              <a:t>Size and range of </a:t>
            </a:r>
            <a:r>
              <a:rPr lang="en-US" b="1" smtClean="0">
                <a:latin typeface="Arial" panose="020B0604020202020204" pitchFamily="34" charset="0"/>
                <a:cs typeface="Arial" panose="020B0604020202020204" pitchFamily="34" charset="0"/>
              </a:rPr>
              <a:t>Integer </a:t>
            </a:r>
            <a:r>
              <a:rPr lang="en-US" b="1">
                <a:latin typeface="Arial" panose="020B0604020202020204" pitchFamily="34" charset="0"/>
                <a:cs typeface="Arial" panose="020B0604020202020204" pitchFamily="34" charset="0"/>
              </a:rPr>
              <a:t>type on 16-bit </a:t>
            </a:r>
            <a:r>
              <a:rPr lang="en-US" b="1" smtClean="0">
                <a:latin typeface="Arial" panose="020B0604020202020204" pitchFamily="34" charset="0"/>
                <a:cs typeface="Arial" panose="020B0604020202020204" pitchFamily="34" charset="0"/>
              </a:rPr>
              <a:t>machine</a:t>
            </a:r>
          </a:p>
          <a:p>
            <a:endParaRPr lang="en-US">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57232490"/>
              </p:ext>
            </p:extLst>
          </p:nvPr>
        </p:nvGraphicFramePr>
        <p:xfrm>
          <a:off x="685020" y="2560318"/>
          <a:ext cx="8034909" cy="3880238"/>
        </p:xfrm>
        <a:graphic>
          <a:graphicData uri="http://schemas.openxmlformats.org/drawingml/2006/table">
            <a:tbl>
              <a:tblPr/>
              <a:tblGrid>
                <a:gridCol w="2678303"/>
                <a:gridCol w="2678303"/>
                <a:gridCol w="2678303"/>
              </a:tblGrid>
              <a:tr h="532582">
                <a:tc>
                  <a:txBody>
                    <a:bodyPr/>
                    <a:lstStyle/>
                    <a:p>
                      <a:pPr algn="l" fontAlgn="t"/>
                      <a:r>
                        <a:rPr lang="en-US" b="1">
                          <a:solidFill>
                            <a:schemeClr val="bg1"/>
                          </a:solidFill>
                          <a:effectLst/>
                          <a:latin typeface="Arial" panose="020B0604020202020204" pitchFamily="34" charset="0"/>
                          <a:cs typeface="Arial" panose="020B0604020202020204" pitchFamily="34" charset="0"/>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latin typeface="Arial" panose="020B0604020202020204" pitchFamily="34" charset="0"/>
                          <a:cs typeface="Arial" panose="020B0604020202020204" pitchFamily="34" charset="0"/>
                        </a:rPr>
                        <a:t>Size(bytes)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latin typeface="Arial" panose="020B0604020202020204" pitchFamily="34" charset="0"/>
                          <a:cs typeface="Arial" panose="020B0604020202020204" pitchFamily="34" charset="0"/>
                        </a:rPr>
                        <a:t>Range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32582">
                <a:tc>
                  <a:txBody>
                    <a:bodyPr/>
                    <a:lstStyle/>
                    <a:p>
                      <a:pPr algn="l" fontAlgn="t"/>
                      <a:r>
                        <a:rPr lang="en-US">
                          <a:solidFill>
                            <a:schemeClr val="bg1"/>
                          </a:solidFill>
                          <a:effectLst/>
                          <a:latin typeface="Arial" panose="020B0604020202020204" pitchFamily="34" charset="0"/>
                          <a:cs typeface="Arial" panose="020B0604020202020204" pitchFamily="34" charset="0"/>
                        </a:rPr>
                        <a:t>int or signed 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-32,768 to 32767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2582">
                <a:tc>
                  <a:txBody>
                    <a:bodyPr/>
                    <a:lstStyle/>
                    <a:p>
                      <a:pPr algn="l" fontAlgn="t"/>
                      <a:r>
                        <a:rPr lang="en-US">
                          <a:solidFill>
                            <a:schemeClr val="bg1"/>
                          </a:solidFill>
                          <a:effectLst/>
                          <a:latin typeface="Arial" panose="020B0604020202020204" pitchFamily="34" charset="0"/>
                          <a:cs typeface="Arial" panose="020B0604020202020204" pitchFamily="34" charset="0"/>
                        </a:rPr>
                        <a:t>unsigned 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0 to 65535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874955">
                <a:tc>
                  <a:txBody>
                    <a:bodyPr/>
                    <a:lstStyle/>
                    <a:p>
                      <a:pPr algn="l" fontAlgn="t"/>
                      <a:r>
                        <a:rPr lang="en-US">
                          <a:solidFill>
                            <a:schemeClr val="bg1"/>
                          </a:solidFill>
                          <a:effectLst/>
                          <a:latin typeface="Arial" panose="020B0604020202020204" pitchFamily="34" charset="0"/>
                          <a:cs typeface="Arial" panose="020B0604020202020204" pitchFamily="34" charset="0"/>
                        </a:rPr>
                        <a:t>short int or signed short 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-128 to 127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74955">
                <a:tc>
                  <a:txBody>
                    <a:bodyPr/>
                    <a:lstStyle/>
                    <a:p>
                      <a:pPr algn="l" fontAlgn="t"/>
                      <a:r>
                        <a:rPr lang="en-US">
                          <a:solidFill>
                            <a:schemeClr val="bg1"/>
                          </a:solidFill>
                          <a:effectLst/>
                          <a:latin typeface="Arial" panose="020B0604020202020204" pitchFamily="34" charset="0"/>
                          <a:cs typeface="Arial" panose="020B0604020202020204" pitchFamily="34" charset="0"/>
                        </a:rPr>
                        <a:t>long int or signed long 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-2,147,483,648 to 2,147,483,647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32582">
                <a:tc>
                  <a:txBody>
                    <a:bodyPr/>
                    <a:lstStyle/>
                    <a:p>
                      <a:pPr algn="l" fontAlgn="t"/>
                      <a:r>
                        <a:rPr lang="en-US">
                          <a:solidFill>
                            <a:schemeClr val="bg1"/>
                          </a:solidFill>
                          <a:effectLst/>
                          <a:latin typeface="Arial" panose="020B0604020202020204" pitchFamily="34" charset="0"/>
                          <a:cs typeface="Arial" panose="020B0604020202020204" pitchFamily="34" charset="0"/>
                        </a:rPr>
                        <a:t>unsigned long int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0 to 4,294,967,295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1247774" y="2260331"/>
            <a:ext cx="102768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2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Data types in c</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85019" y="2011679"/>
            <a:ext cx="7772400" cy="4601155"/>
          </a:xfrm>
        </p:spPr>
        <p:txBody>
          <a:bodyPr/>
          <a:lstStyle/>
          <a:p>
            <a:r>
              <a:rPr lang="en-US" b="1">
                <a:latin typeface="Arial" panose="020B0604020202020204" pitchFamily="34" charset="0"/>
                <a:cs typeface="Arial" panose="020B0604020202020204" pitchFamily="34" charset="0"/>
              </a:rPr>
              <a:t>Size </a:t>
            </a:r>
            <a:r>
              <a:rPr lang="en-US" b="1" smtClean="0">
                <a:latin typeface="Arial" panose="020B0604020202020204" pitchFamily="34" charset="0"/>
                <a:cs typeface="Arial" panose="020B0604020202020204" pitchFamily="34" charset="0"/>
              </a:rPr>
              <a:t>and </a:t>
            </a:r>
            <a:r>
              <a:rPr lang="en-US" b="1">
                <a:latin typeface="Arial" panose="020B0604020202020204" pitchFamily="34" charset="0"/>
                <a:cs typeface="Arial" panose="020B0604020202020204" pitchFamily="34" charset="0"/>
              </a:rPr>
              <a:t>range of Integer type on 16-bit </a:t>
            </a:r>
            <a:r>
              <a:rPr lang="en-US" b="1" smtClean="0">
                <a:latin typeface="Arial" panose="020B0604020202020204" pitchFamily="34" charset="0"/>
                <a:cs typeface="Arial" panose="020B0604020202020204" pitchFamily="34" charset="0"/>
              </a:rPr>
              <a:t>machine</a:t>
            </a:r>
          </a:p>
          <a:p>
            <a:endParaRPr lang="en-US" b="1">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15227228"/>
              </p:ext>
            </p:extLst>
          </p:nvPr>
        </p:nvGraphicFramePr>
        <p:xfrm>
          <a:off x="685019" y="2452976"/>
          <a:ext cx="7772400" cy="1706880"/>
        </p:xfrm>
        <a:graphic>
          <a:graphicData uri="http://schemas.openxmlformats.org/drawingml/2006/table">
            <a:tbl>
              <a:tblPr/>
              <a:tblGrid>
                <a:gridCol w="2590800"/>
                <a:gridCol w="2051555"/>
                <a:gridCol w="3130045"/>
              </a:tblGrid>
              <a:tr h="0">
                <a:tc>
                  <a:txBody>
                    <a:bodyPr/>
                    <a:lstStyle/>
                    <a:p>
                      <a:pPr algn="l" fontAlgn="t"/>
                      <a:r>
                        <a:rPr lang="en-US" b="1">
                          <a:solidFill>
                            <a:schemeClr val="bg1"/>
                          </a:solidFill>
                          <a:effectLst/>
                          <a:latin typeface="Arial" panose="020B0604020202020204" pitchFamily="34" charset="0"/>
                          <a:cs typeface="Arial" panose="020B0604020202020204" pitchFamily="34" charset="0"/>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latin typeface="Arial" panose="020B0604020202020204" pitchFamily="34" charset="0"/>
                          <a:cs typeface="Arial" panose="020B0604020202020204" pitchFamily="34" charset="0"/>
                        </a:rPr>
                        <a:t>Size(bytes)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latin typeface="Arial" panose="020B0604020202020204" pitchFamily="34" charset="0"/>
                          <a:cs typeface="Arial" panose="020B0604020202020204" pitchFamily="34" charset="0"/>
                        </a:rPr>
                        <a:t>Range</a:t>
                      </a:r>
                    </a:p>
                  </a:txBody>
                  <a:tcPr marL="76200" marR="76200" marT="76200" marB="76200">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chemeClr val="bg1"/>
                          </a:solidFill>
                          <a:effectLst/>
                          <a:latin typeface="Arial" panose="020B0604020202020204" pitchFamily="34" charset="0"/>
                          <a:cs typeface="Arial" panose="020B0604020202020204" pitchFamily="34" charset="0"/>
                        </a:rPr>
                        <a:t>Float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3.4E-38 to 3.4E+38</a:t>
                      </a: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chemeClr val="bg1"/>
                          </a:solidFill>
                          <a:effectLst/>
                          <a:latin typeface="Arial" panose="020B0604020202020204" pitchFamily="34" charset="0"/>
                          <a:cs typeface="Arial" panose="020B0604020202020204" pitchFamily="34" charset="0"/>
                        </a:rPr>
                        <a:t>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1.7E-308 to 1.7E+308</a:t>
                      </a: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chemeClr val="bg1"/>
                          </a:solidFill>
                          <a:effectLst/>
                          <a:latin typeface="Arial" panose="020B0604020202020204" pitchFamily="34" charset="0"/>
                          <a:cs typeface="Arial" panose="020B0604020202020204" pitchFamily="34" charset="0"/>
                        </a:rPr>
                        <a:t>long double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3.4E-4932 to 1.1E+4932</a:t>
                      </a: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60798168"/>
              </p:ext>
            </p:extLst>
          </p:nvPr>
        </p:nvGraphicFramePr>
        <p:xfrm>
          <a:off x="685019" y="4312256"/>
          <a:ext cx="7772400" cy="1280160"/>
        </p:xfrm>
        <a:graphic>
          <a:graphicData uri="http://schemas.openxmlformats.org/drawingml/2006/table">
            <a:tbl>
              <a:tblPr/>
              <a:tblGrid>
                <a:gridCol w="2590800"/>
                <a:gridCol w="2590800"/>
                <a:gridCol w="2590800"/>
              </a:tblGrid>
              <a:tr h="0">
                <a:tc>
                  <a:txBody>
                    <a:bodyPr/>
                    <a:lstStyle/>
                    <a:p>
                      <a:pPr algn="l" fontAlgn="t"/>
                      <a:r>
                        <a:rPr lang="en-US" b="1">
                          <a:solidFill>
                            <a:schemeClr val="bg1"/>
                          </a:solidFill>
                          <a:effectLst/>
                          <a:latin typeface="Arial" panose="020B0604020202020204" pitchFamily="34" charset="0"/>
                          <a:cs typeface="Arial" panose="020B0604020202020204" pitchFamily="34" charset="0"/>
                        </a:rPr>
                        <a:t>Type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latin typeface="Arial" panose="020B0604020202020204" pitchFamily="34" charset="0"/>
                          <a:cs typeface="Arial" panose="020B0604020202020204" pitchFamily="34" charset="0"/>
                        </a:rPr>
                        <a:t>Size(bytes)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latin typeface="Arial" panose="020B0604020202020204" pitchFamily="34" charset="0"/>
                          <a:cs typeface="Arial" panose="020B0604020202020204" pitchFamily="34" charset="0"/>
                        </a:rPr>
                        <a:t>Range</a:t>
                      </a:r>
                    </a:p>
                  </a:txBody>
                  <a:tcPr marL="76200" marR="76200" marT="76200" marB="76200">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chemeClr val="bg1"/>
                          </a:solidFill>
                          <a:effectLst/>
                          <a:latin typeface="Arial" panose="020B0604020202020204" pitchFamily="34" charset="0"/>
                          <a:cs typeface="Arial" panose="020B0604020202020204" pitchFamily="34" charset="0"/>
                        </a:rPr>
                        <a:t>char or signed 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-128 to 127</a:t>
                      </a: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chemeClr val="bg1"/>
                          </a:solidFill>
                          <a:effectLst/>
                          <a:latin typeface="Arial" panose="020B0604020202020204" pitchFamily="34" charset="0"/>
                          <a:cs typeface="Arial" panose="020B0604020202020204" pitchFamily="34" charset="0"/>
                        </a:rPr>
                        <a:t>unsigned char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a:solidFill>
                            <a:schemeClr val="bg1"/>
                          </a:solidFill>
                          <a:effectLst/>
                          <a:latin typeface="Arial" panose="020B0604020202020204" pitchFamily="34" charset="0"/>
                          <a:cs typeface="Arial" panose="020B0604020202020204" pitchFamily="34" charset="0"/>
                        </a:rPr>
                        <a:t>0 to 255</a:t>
                      </a:r>
                    </a:p>
                  </a:txBody>
                  <a:tcPr marL="76200" marR="76200" marT="76200" marB="76200">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
        <p:nvSpPr>
          <p:cNvPr id="8" name="Rectangle 7"/>
          <p:cNvSpPr/>
          <p:nvPr/>
        </p:nvSpPr>
        <p:spPr>
          <a:xfrm>
            <a:off x="685019" y="5911103"/>
            <a:ext cx="8114425" cy="701731"/>
          </a:xfrm>
          <a:prstGeom prst="rect">
            <a:avLst/>
          </a:prstGeom>
        </p:spPr>
        <p:txBody>
          <a:bodyPr wrap="square">
            <a:spAutoFit/>
          </a:bodyPr>
          <a:lstStyle/>
          <a:p>
            <a:pPr marL="182880" indent="-182880" defTabSz="914400">
              <a:lnSpc>
                <a:spcPct val="90000"/>
              </a:lnSpc>
              <a:spcBef>
                <a:spcPts val="1200"/>
              </a:spcBef>
              <a:spcAft>
                <a:spcPts val="200"/>
              </a:spcAft>
              <a:buClr>
                <a:schemeClr val="tx1"/>
              </a:buClr>
              <a:buFont typeface="Wingdings" pitchFamily="2" charset="2"/>
              <a:buChar char=""/>
            </a:pPr>
            <a:r>
              <a:rPr lang="en-US" sz="2200" b="1">
                <a:latin typeface="Arial" panose="020B0604020202020204" pitchFamily="34" charset="0"/>
                <a:cs typeface="Arial" panose="020B0604020202020204" pitchFamily="34" charset="0"/>
              </a:rPr>
              <a:t>void type means no value. This is usually used </a:t>
            </a:r>
            <a:r>
              <a:rPr lang="en-US" sz="2200" b="1" smtClean="0">
                <a:latin typeface="Arial" panose="020B0604020202020204" pitchFamily="34" charset="0"/>
                <a:cs typeface="Arial" panose="020B0604020202020204" pitchFamily="34" charset="0"/>
              </a:rPr>
              <a:t>to specify </a:t>
            </a:r>
            <a:r>
              <a:rPr lang="en-US" sz="2200" b="1">
                <a:latin typeface="Arial" panose="020B0604020202020204" pitchFamily="34" charset="0"/>
                <a:cs typeface="Arial" panose="020B0604020202020204" pitchFamily="34" charset="0"/>
              </a:rPr>
              <a:t>the type of functions.</a:t>
            </a:r>
          </a:p>
        </p:txBody>
      </p:sp>
    </p:spTree>
    <p:extLst>
      <p:ext uri="{BB962C8B-B14F-4D97-AF65-F5344CB8AC3E}">
        <p14:creationId xmlns:p14="http://schemas.microsoft.com/office/powerpoint/2010/main" val="331229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pitchFamily="34" charset="0"/>
                <a:cs typeface="Arial" panose="020B0604020202020204" pitchFamily="34" charset="0"/>
              </a:rPr>
              <a:t>Functions </a:t>
            </a:r>
            <a:r>
              <a:rPr lang="en-US">
                <a:latin typeface="Arial" panose="020B0604020202020204" pitchFamily="34" charset="0"/>
                <a:cs typeface="Arial" panose="020B0604020202020204" pitchFamily="34" charset="0"/>
              </a:rPr>
              <a:t>in </a:t>
            </a:r>
            <a:r>
              <a:rPr lang="en-US" smtClean="0">
                <a:latin typeface="Arial" panose="020B0604020202020204" pitchFamily="34" charset="0"/>
                <a:cs typeface="Arial" panose="020B0604020202020204" pitchFamily="34" charset="0"/>
              </a:rPr>
              <a:t>C</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t>C functions can be classified into two categories,</a:t>
            </a:r>
          </a:p>
          <a:p>
            <a:pPr lvl="1"/>
            <a:r>
              <a:rPr lang="en-US" b="1"/>
              <a:t>Library </a:t>
            </a:r>
            <a:r>
              <a:rPr lang="en-US" b="1" smtClean="0"/>
              <a:t>functions (</a:t>
            </a:r>
            <a:r>
              <a:rPr lang="fr-FR"/>
              <a:t> </a:t>
            </a:r>
            <a:r>
              <a:rPr lang="fr-FR" smtClean="0"/>
              <a:t>example:</a:t>
            </a:r>
            <a:r>
              <a:rPr lang="fr-FR"/>
              <a:t> </a:t>
            </a:r>
            <a:r>
              <a:rPr lang="fr-FR" b="1"/>
              <a:t>printf()</a:t>
            </a:r>
            <a:r>
              <a:rPr lang="fr-FR"/>
              <a:t>, </a:t>
            </a:r>
            <a:r>
              <a:rPr lang="fr-FR" b="1"/>
              <a:t>scanf()</a:t>
            </a:r>
            <a:r>
              <a:rPr lang="fr-FR"/>
              <a:t>, </a:t>
            </a:r>
            <a:r>
              <a:rPr lang="fr-FR" b="1"/>
              <a:t>strcat()</a:t>
            </a:r>
            <a:r>
              <a:rPr lang="fr-FR"/>
              <a:t> </a:t>
            </a:r>
            <a:r>
              <a:rPr lang="fr-FR" smtClean="0"/>
              <a:t>etc)</a:t>
            </a:r>
            <a:endParaRPr lang="en-US"/>
          </a:p>
          <a:p>
            <a:pPr lvl="1"/>
            <a:r>
              <a:rPr lang="en-US" b="1"/>
              <a:t>User-defined </a:t>
            </a:r>
            <a:r>
              <a:rPr lang="en-US" b="1" smtClean="0"/>
              <a:t>functions</a:t>
            </a:r>
            <a:endParaRPr lang="en-US"/>
          </a:p>
          <a:p>
            <a:pPr marL="0" indent="0">
              <a:buNone/>
            </a:pPr>
            <a:r>
              <a:rPr lang="en-US" smtClean="0"/>
              <a:t/>
            </a:r>
            <a:br>
              <a:rPr lang="en-US" smtClean="0"/>
            </a:br>
            <a:endParaRPr lang="en-US"/>
          </a:p>
        </p:txBody>
      </p:sp>
      <p:pic>
        <p:nvPicPr>
          <p:cNvPr id="4" name="Picture 3"/>
          <p:cNvPicPr>
            <a:picLocks noChangeAspect="1"/>
          </p:cNvPicPr>
          <p:nvPr/>
        </p:nvPicPr>
        <p:blipFill>
          <a:blip r:embed="rId2"/>
          <a:stretch>
            <a:fillRect/>
          </a:stretch>
        </p:blipFill>
        <p:spPr>
          <a:xfrm>
            <a:off x="1251549" y="3074670"/>
            <a:ext cx="6639339" cy="3361994"/>
          </a:xfrm>
          <a:prstGeom prst="rect">
            <a:avLst/>
          </a:prstGeom>
        </p:spPr>
      </p:pic>
    </p:spTree>
    <p:extLst>
      <p:ext uri="{BB962C8B-B14F-4D97-AF65-F5344CB8AC3E}">
        <p14:creationId xmlns:p14="http://schemas.microsoft.com/office/powerpoint/2010/main" val="3447849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993</TotalTime>
  <Words>593</Words>
  <Application>Microsoft Office PowerPoint</Application>
  <PresentationFormat>On-screen Show (4:3)</PresentationFormat>
  <Paragraphs>148</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Corbel</vt:lpstr>
      <vt:lpstr>Monaco</vt:lpstr>
      <vt:lpstr>Sakkal Majalla</vt:lpstr>
      <vt:lpstr>Times New Roman</vt:lpstr>
      <vt:lpstr>Wingdings</vt:lpstr>
      <vt:lpstr>Banded</vt:lpstr>
      <vt:lpstr>C Language Overview</vt:lpstr>
      <vt:lpstr>History of C language</vt:lpstr>
      <vt:lpstr>Compiling in C</vt:lpstr>
      <vt:lpstr>program structure in c</vt:lpstr>
      <vt:lpstr>program structure in c</vt:lpstr>
      <vt:lpstr>Data types in C</vt:lpstr>
      <vt:lpstr>Data types in C</vt:lpstr>
      <vt:lpstr>Data types in c</vt:lpstr>
      <vt:lpstr>Functions in C</vt:lpstr>
      <vt:lpstr>Functions in C</vt:lpstr>
      <vt:lpstr>Types of Function calls in C</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dc:title>
  <dc:creator>NGUYEN TIEN DAT</dc:creator>
  <cp:lastModifiedBy>NGUYEN TIEN DAT</cp:lastModifiedBy>
  <cp:revision>30</cp:revision>
  <dcterms:created xsi:type="dcterms:W3CDTF">2015-07-23T15:43:29Z</dcterms:created>
  <dcterms:modified xsi:type="dcterms:W3CDTF">2015-07-26T17:52:51Z</dcterms:modified>
</cp:coreProperties>
</file>