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5699" autoAdjust="0"/>
  </p:normalViewPr>
  <p:slideViewPr>
    <p:cSldViewPr snapToGrid="0">
      <p:cViewPr varScale="1">
        <p:scale>
          <a:sx n="80" d="100"/>
          <a:sy n="80" d="100"/>
        </p:scale>
        <p:origin x="726" y="78"/>
      </p:cViewPr>
      <p:guideLst/>
    </p:cSldViewPr>
  </p:slideViewPr>
  <p:notesTextViewPr>
    <p:cViewPr>
      <p:scale>
        <a:sx n="1" d="1"/>
        <a:sy n="1" d="1"/>
      </p:scale>
      <p:origin x="0" y="-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359EE-83A3-46DD-A625-BE357EE2F5AC}" type="datetimeFigureOut">
              <a:rPr lang="en-US" smtClean="0"/>
              <a:t>7/24/2015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6582D-1A7B-4EF0-B2D6-AA7E6A5E55C9}" type="slidenum">
              <a:rPr lang="en-US" smtClean="0"/>
              <a:t>‹#›</a:t>
            </a:fld>
            <a:endParaRPr lang="en-US"/>
          </a:p>
        </p:txBody>
      </p:sp>
    </p:spTree>
    <p:extLst>
      <p:ext uri="{BB962C8B-B14F-4D97-AF65-F5344CB8AC3E}">
        <p14:creationId xmlns:p14="http://schemas.microsoft.com/office/powerpoint/2010/main" val="929349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C is a structured programming language developed by Dennis Ritchie in 1973 at Bell Laboratories.</a:t>
            </a:r>
          </a:p>
        </p:txBody>
      </p:sp>
      <p:sp>
        <p:nvSpPr>
          <p:cNvPr id="4" name="Slide Number Placeholder 3"/>
          <p:cNvSpPr>
            <a:spLocks noGrp="1"/>
          </p:cNvSpPr>
          <p:nvPr>
            <p:ph type="sldNum" sz="quarter" idx="10"/>
          </p:nvPr>
        </p:nvSpPr>
        <p:spPr/>
        <p:txBody>
          <a:bodyPr/>
          <a:lstStyle/>
          <a:p>
            <a:fld id="{6BC6582D-1A7B-4EF0-B2D6-AA7E6A5E55C9}" type="slidenum">
              <a:rPr lang="en-US" smtClean="0"/>
              <a:t>2</a:t>
            </a:fld>
            <a:endParaRPr lang="en-US"/>
          </a:p>
        </p:txBody>
      </p:sp>
    </p:spTree>
    <p:extLst>
      <p:ext uri="{BB962C8B-B14F-4D97-AF65-F5344CB8AC3E}">
        <p14:creationId xmlns:p14="http://schemas.microsoft.com/office/powerpoint/2010/main" val="3733163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Bộ tiền xử lý - Bộ tiền xử lý nhận đầu vào là file mã nguồn và thực hiện việc phân tích các chỉ thị tiền xử lý với ký pháp # đứng đầu, chẳng hạn như #include và #define.</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Trình biên dịch C – Trình biên dịch sẽ kiểm tra các lối cú pháp trong mã nguồn. Nếu lỗi xảy ra thì sẽ thông báo ra màn hình và quá trình dịch kết thúc. Các lỗi logic sẽ không được phát hiện bởi trình dịch. Một khi người sử dụng đã sửa hết các lỗi và chương trình nguồn đã được dịch lại, trình biên dịch dịch mã nguồn ra mã ngôn ngữ assembly.</a:t>
            </a:r>
            <a:endParaRPr lang="en-US" smtClean="0"/>
          </a:p>
          <a:p>
            <a:endParaRPr lang="en-US"/>
          </a:p>
        </p:txBody>
      </p:sp>
      <p:sp>
        <p:nvSpPr>
          <p:cNvPr id="4" name="Slide Number Placeholder 3"/>
          <p:cNvSpPr>
            <a:spLocks noGrp="1"/>
          </p:cNvSpPr>
          <p:nvPr>
            <p:ph type="sldNum" sz="quarter" idx="10"/>
          </p:nvPr>
        </p:nvSpPr>
        <p:spPr/>
        <p:txBody>
          <a:bodyPr/>
          <a:lstStyle/>
          <a:p>
            <a:fld id="{6BC6582D-1A7B-4EF0-B2D6-AA7E6A5E55C9}" type="slidenum">
              <a:rPr lang="en-US" smtClean="0"/>
              <a:t>3</a:t>
            </a:fld>
            <a:endParaRPr lang="en-US"/>
          </a:p>
        </p:txBody>
      </p:sp>
    </p:spTree>
    <p:extLst>
      <p:ext uri="{BB962C8B-B14F-4D97-AF65-F5344CB8AC3E}">
        <p14:creationId xmlns:p14="http://schemas.microsoft.com/office/powerpoint/2010/main" val="129651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Pre-processor</a:t>
            </a:r>
          </a:p>
          <a:p>
            <a:r>
              <a:rPr lang="en-US" sz="1200" b="0" i="0" kern="1200" smtClean="0">
                <a:solidFill>
                  <a:schemeClr val="tx1"/>
                </a:solidFill>
                <a:effectLst/>
                <a:latin typeface="+mn-lt"/>
                <a:ea typeface="+mn-ea"/>
                <a:cs typeface="+mn-cs"/>
              </a:rPr>
              <a:t>Header file</a:t>
            </a:r>
          </a:p>
          <a:p>
            <a:r>
              <a:rPr lang="en-US" sz="1200" b="0" i="0" kern="1200" smtClean="0">
                <a:solidFill>
                  <a:schemeClr val="tx1"/>
                </a:solidFill>
                <a:effectLst/>
                <a:latin typeface="+mn-lt"/>
                <a:ea typeface="+mn-ea"/>
                <a:cs typeface="+mn-cs"/>
              </a:rPr>
              <a:t>Function</a:t>
            </a:r>
          </a:p>
          <a:p>
            <a:r>
              <a:rPr lang="en-US" sz="1200" b="0" i="0" kern="1200" smtClean="0">
                <a:solidFill>
                  <a:schemeClr val="tx1"/>
                </a:solidFill>
                <a:effectLst/>
                <a:latin typeface="+mn-lt"/>
                <a:ea typeface="+mn-ea"/>
                <a:cs typeface="+mn-cs"/>
              </a:rPr>
              <a:t>Variables</a:t>
            </a:r>
          </a:p>
          <a:p>
            <a:r>
              <a:rPr lang="en-US" sz="1200" b="0" i="0" kern="1200" smtClean="0">
                <a:solidFill>
                  <a:schemeClr val="tx1"/>
                </a:solidFill>
                <a:effectLst/>
                <a:latin typeface="+mn-lt"/>
                <a:ea typeface="+mn-ea"/>
                <a:cs typeface="+mn-cs"/>
              </a:rPr>
              <a:t>expression</a:t>
            </a:r>
          </a:p>
          <a:p>
            <a:r>
              <a:rPr lang="en-US" sz="1200" b="0" i="0" kern="1200" smtClean="0">
                <a:solidFill>
                  <a:schemeClr val="tx1"/>
                </a:solidFill>
                <a:effectLst/>
                <a:latin typeface="+mn-lt"/>
                <a:ea typeface="+mn-ea"/>
                <a:cs typeface="+mn-cs"/>
              </a:rPr>
              <a:t>Comment</a:t>
            </a:r>
          </a:p>
          <a:p>
            <a:endParaRPr lang="en-US" smtClean="0"/>
          </a:p>
          <a:p>
            <a:endParaRPr lang="en-US" smtClean="0"/>
          </a:p>
          <a:p>
            <a:r>
              <a:rPr lang="vi-VN" sz="1200" b="0" i="0" kern="1200" smtClean="0">
                <a:solidFill>
                  <a:schemeClr val="tx1"/>
                </a:solidFill>
                <a:effectLst/>
                <a:latin typeface="+mn-lt"/>
                <a:ea typeface="+mn-ea"/>
                <a:cs typeface="+mn-cs"/>
              </a:rPr>
              <a:t>biến môi trường ERROR_LEVEL </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Mục định trả về ERROR_LEVEL là cho biết trạng thái kết thúc của chương trình của bạn, để sử dụng cho các tập tin BATCH (*.BAT) và COMMAND (*.CMD)...</a:t>
            </a:r>
            <a:r>
              <a:rPr lang="vi-VN" smtClean="0"/>
              <a:t/>
            </a:r>
            <a:br>
              <a:rPr lang="vi-VN" smtClean="0"/>
            </a:br>
            <a:r>
              <a:rPr lang="vi-VN" sz="1200" b="0" i="0" kern="1200" smtClean="0">
                <a:solidFill>
                  <a:schemeClr val="tx1"/>
                </a:solidFill>
                <a:effectLst/>
                <a:latin typeface="+mn-lt"/>
                <a:ea typeface="+mn-ea"/>
                <a:cs typeface="+mn-cs"/>
              </a:rPr>
              <a:t>và trong một số shell khác của Linux.</a:t>
            </a:r>
            <a:endParaRPr lang="en-US" b="1"/>
          </a:p>
        </p:txBody>
      </p:sp>
      <p:sp>
        <p:nvSpPr>
          <p:cNvPr id="4" name="Slide Number Placeholder 3"/>
          <p:cNvSpPr>
            <a:spLocks noGrp="1"/>
          </p:cNvSpPr>
          <p:nvPr>
            <p:ph type="sldNum" sz="quarter" idx="10"/>
          </p:nvPr>
        </p:nvSpPr>
        <p:spPr/>
        <p:txBody>
          <a:bodyPr/>
          <a:lstStyle/>
          <a:p>
            <a:fld id="{6BC6582D-1A7B-4EF0-B2D6-AA7E6A5E55C9}" type="slidenum">
              <a:rPr lang="en-US" smtClean="0"/>
              <a:t>4</a:t>
            </a:fld>
            <a:endParaRPr lang="en-US"/>
          </a:p>
        </p:txBody>
      </p:sp>
    </p:spTree>
    <p:extLst>
      <p:ext uri="{BB962C8B-B14F-4D97-AF65-F5344CB8AC3E}">
        <p14:creationId xmlns:p14="http://schemas.microsoft.com/office/powerpoint/2010/main" val="3583767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smtClean="0"/>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22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1519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96DFF08F-DC6B-4601-B491-B0F83F6DD2DA}" type="datetimeFigureOut">
              <a:rPr lang="en-US" smtClean="0"/>
              <a:t>7/24/2015</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882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671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7/24/2015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458493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7/24/2015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363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7/24/2015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836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7/24/2015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796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7/24/2015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122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553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689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7/24/2015</a:t>
            </a:fld>
            <a:endParaRPr lang="en-US" dirty="0"/>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27465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anose="02020603050405020304" pitchFamily="18" charset="0"/>
                <a:cs typeface="Times New Roman" panose="02020603050405020304" pitchFamily="18" charset="0"/>
              </a:rPr>
              <a:t>C Language	Overview</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583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History of C language</a:t>
            </a:r>
          </a:p>
        </p:txBody>
      </p:sp>
      <p:pic>
        <p:nvPicPr>
          <p:cNvPr id="1026" name="Picture 2" descr="Evolution of c langu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1700" y="1792936"/>
            <a:ext cx="6997148" cy="50650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MR pi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1256" y="5205241"/>
            <a:ext cx="1097671" cy="12732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cl.cam.ac.uk/users/mr/mr.gif"/>
          <p:cNvPicPr>
            <a:picLocks noChangeAspect="1" noChangeArrowheads="1"/>
          </p:cNvPicPr>
          <p:nvPr/>
        </p:nvPicPr>
        <p:blipFill>
          <a:blip r:embed="rId5">
            <a:extLst>
              <a:ext uri="{28A0092B-C50C-407E-A947-70E740481C1C}">
                <a14:useLocalDpi xmlns:a14="http://schemas.microsoft.com/office/drawing/2010/main" val="0"/>
              </a:ext>
            </a:extLst>
          </a:blip>
          <a:srcRect l="22119" r="24161" b="44444"/>
          <a:stretch>
            <a:fillRect/>
          </a:stretch>
        </p:blipFill>
        <p:spPr bwMode="auto">
          <a:xfrm>
            <a:off x="7661256" y="2096099"/>
            <a:ext cx="1084136" cy="13042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n n denni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2307" y="3621758"/>
            <a:ext cx="109662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814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Compiling in C</a:t>
            </a:r>
            <a:endParaRPr lang="en-US">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5174404" y="2081945"/>
            <a:ext cx="35958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a:solidFill>
                  <a:srgbClr val="000000"/>
                </a:solidFill>
                <a:latin typeface="Times New Roman" panose="02020603050405020304" pitchFamily="18" charset="0"/>
                <a:cs typeface="Times New Roman" panose="02020603050405020304" pitchFamily="18" charset="0"/>
              </a:rPr>
              <a:t>R</a:t>
            </a:r>
            <a:r>
              <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emoving </a:t>
            </a:r>
            <a:r>
              <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comments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a:solidFill>
                  <a:srgbClr val="000000"/>
                </a:solidFill>
                <a:latin typeface="Times New Roman" panose="02020603050405020304" pitchFamily="18" charset="0"/>
                <a:cs typeface="Times New Roman" panose="02020603050405020304" pitchFamily="18" charset="0"/>
              </a:rPr>
              <a:t>I</a:t>
            </a:r>
            <a:r>
              <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nterpreting </a:t>
            </a:r>
            <a:r>
              <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special</a:t>
            </a:r>
            <a:r>
              <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preprocessor </a:t>
            </a:r>
          </a:p>
          <a:p>
            <a:pPr marR="0" lvl="0" algn="l" defTabSz="914400" rtl="0" eaLnBrk="0" fontAlgn="base" latinLnBrk="0" hangingPunct="0">
              <a:lnSpc>
                <a:spcPct val="100000"/>
              </a:lnSpc>
              <a:spcBef>
                <a:spcPct val="0"/>
              </a:spcBef>
              <a:spcAft>
                <a:spcPct val="0"/>
              </a:spcAft>
              <a:buClrTx/>
              <a:buSzTx/>
              <a:tabLst/>
            </a:pPr>
            <a:r>
              <a:rPr lang="en-US" altLang="en-US" b="1" i="1">
                <a:solidFill>
                  <a:srgbClr val="000000"/>
                </a:solidFill>
                <a:latin typeface="Times New Roman" panose="02020603050405020304" pitchFamily="18" charset="0"/>
                <a:cs typeface="Times New Roman" panose="02020603050405020304" pitchFamily="18" charset="0"/>
              </a:rPr>
              <a:t> </a:t>
            </a:r>
            <a:r>
              <a:rPr lang="en-US" altLang="en-US" b="1" i="1" smtClean="0">
                <a:solidFill>
                  <a:srgbClr val="000000"/>
                </a:solidFill>
                <a:latin typeface="Times New Roman" panose="02020603050405020304" pitchFamily="18" charset="0"/>
                <a:cs typeface="Times New Roman" panose="02020603050405020304" pitchFamily="18" charset="0"/>
              </a:rPr>
              <a:t>    </a:t>
            </a:r>
            <a:r>
              <a:rPr kumimoji="0" lang="en-US" altLang="en-US" sz="1800" b="1" i="1"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directives</a:t>
            </a:r>
            <a:r>
              <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denoted by</a:t>
            </a:r>
            <a:r>
              <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Times New Roman" panose="02020603050405020304" pitchFamily="18" charset="0"/>
              </a:rPr>
              <a:t>#</a:t>
            </a:r>
            <a:r>
              <a:rPr kumimoji="0" lang="en-US" altLang="en-US" sz="9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5174404" y="3420229"/>
            <a:ext cx="4572000" cy="646331"/>
          </a:xfrm>
          <a:prstGeom prst="rect">
            <a:avLst/>
          </a:prstGeom>
        </p:spPr>
        <p:txBody>
          <a:bodyPr>
            <a:spAutoFit/>
          </a:bodyPr>
          <a:lstStyle/>
          <a:p>
            <a:pPr marL="285750" indent="-285750">
              <a:buFont typeface="Arial" panose="020B0604020202020204" pitchFamily="34" charset="0"/>
              <a:buChar char="•"/>
            </a:pPr>
            <a:r>
              <a:rPr lang="en-US">
                <a:solidFill>
                  <a:srgbClr val="000000"/>
                </a:solidFill>
                <a:latin typeface="Times New Roman" panose="02020603050405020304" pitchFamily="18" charset="0"/>
              </a:rPr>
              <a:t>The C compiler </a:t>
            </a:r>
            <a:r>
              <a:rPr lang="en-US">
                <a:solidFill>
                  <a:srgbClr val="000000"/>
                </a:solidFill>
                <a:latin typeface="Times New Roman" panose="02020603050405020304" pitchFamily="18" charset="0"/>
              </a:rPr>
              <a:t>translates </a:t>
            </a:r>
            <a:endParaRPr lang="en-US">
              <a:solidFill>
                <a:srgbClr val="000000"/>
              </a:solidFill>
              <a:latin typeface="Times New Roman" panose="02020603050405020304" pitchFamily="18" charset="0"/>
            </a:endParaRPr>
          </a:p>
          <a:p>
            <a:r>
              <a:rPr lang="en-US">
                <a:solidFill>
                  <a:srgbClr val="000000"/>
                </a:solidFill>
                <a:latin typeface="Times New Roman" panose="02020603050405020304" pitchFamily="18" charset="0"/>
              </a:rPr>
              <a:t> </a:t>
            </a:r>
            <a:r>
              <a:rPr lang="en-US" smtClean="0">
                <a:solidFill>
                  <a:srgbClr val="000000"/>
                </a:solidFill>
                <a:latin typeface="Times New Roman" panose="02020603050405020304" pitchFamily="18" charset="0"/>
              </a:rPr>
              <a:t>    source </a:t>
            </a:r>
            <a:r>
              <a:rPr lang="en-US">
                <a:solidFill>
                  <a:srgbClr val="000000"/>
                </a:solidFill>
                <a:latin typeface="Times New Roman" panose="02020603050405020304" pitchFamily="18" charset="0"/>
              </a:rPr>
              <a:t>to assembly code.</a:t>
            </a:r>
            <a:endParaRPr lang="en-US"/>
          </a:p>
        </p:txBody>
      </p:sp>
      <p:sp>
        <p:nvSpPr>
          <p:cNvPr id="6" name="Rectangle 5"/>
          <p:cNvSpPr/>
          <p:nvPr/>
        </p:nvSpPr>
        <p:spPr>
          <a:xfrm>
            <a:off x="5174404" y="4378565"/>
            <a:ext cx="3685624" cy="369332"/>
          </a:xfrm>
          <a:prstGeom prst="rect">
            <a:avLst/>
          </a:prstGeom>
        </p:spPr>
        <p:txBody>
          <a:bodyPr wrap="none">
            <a:spAutoFit/>
          </a:bodyPr>
          <a:lstStyle/>
          <a:p>
            <a:pPr marL="285750" indent="-285750">
              <a:buFont typeface="Arial" panose="020B0604020202020204" pitchFamily="34" charset="0"/>
              <a:buChar char="•"/>
            </a:pPr>
            <a:r>
              <a:rPr lang="en-US">
                <a:solidFill>
                  <a:srgbClr val="000000"/>
                </a:solidFill>
                <a:latin typeface="Times New Roman" panose="02020603050405020304" pitchFamily="18" charset="0"/>
              </a:rPr>
              <a:t>The assembler creates object code.</a:t>
            </a:r>
            <a:endParaRPr lang="en-US"/>
          </a:p>
        </p:txBody>
      </p:sp>
      <p:pic>
        <p:nvPicPr>
          <p:cNvPr id="1031" name="Picture 7" descr="https://www3.ntu.edu.sg/home/ehchua/programming/cpp/images/GCC_CompilationProces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5001" y="1945220"/>
            <a:ext cx="4686706" cy="461199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174404" y="5391835"/>
            <a:ext cx="4572000" cy="646331"/>
          </a:xfrm>
          <a:prstGeom prst="rect">
            <a:avLst/>
          </a:prstGeom>
        </p:spPr>
        <p:txBody>
          <a:bodyPr>
            <a:spAutoFit/>
          </a:bodyPr>
          <a:lstStyle/>
          <a:p>
            <a:pPr marL="285750" indent="-285750">
              <a:buFont typeface="Arial" panose="020B0604020202020204" pitchFamily="34" charset="0"/>
              <a:buChar char="•"/>
            </a:pPr>
            <a:r>
              <a:rPr lang="en-US">
                <a:solidFill>
                  <a:srgbClr val="000000"/>
                </a:solidFill>
                <a:latin typeface="Times New Roman" panose="02020603050405020304" pitchFamily="18" charset="0"/>
              </a:rPr>
              <a:t>links the object code with the library code to produce an executable file</a:t>
            </a:r>
          </a:p>
        </p:txBody>
      </p:sp>
    </p:spTree>
    <p:extLst>
      <p:ext uri="{BB962C8B-B14F-4D97-AF65-F5344CB8AC3E}">
        <p14:creationId xmlns:p14="http://schemas.microsoft.com/office/powerpoint/2010/main" val="3638160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 structure in c</a:t>
            </a:r>
          </a:p>
        </p:txBody>
      </p:sp>
      <p:sp>
        <p:nvSpPr>
          <p:cNvPr id="4" name="Rectangle 3"/>
          <p:cNvSpPr>
            <a:spLocks noGrp="1" noChangeArrowheads="1"/>
          </p:cNvSpPr>
          <p:nvPr>
            <p:ph idx="1"/>
          </p:nvPr>
        </p:nvSpPr>
        <p:spPr>
          <a:xfrm>
            <a:off x="360167" y="2651760"/>
            <a:ext cx="3369622" cy="4206240"/>
          </a:xfrm>
        </p:spPr>
        <p:txBody>
          <a:bodyPr/>
          <a:lstStyle/>
          <a:p>
            <a:pPr marL="0" indent="0" algn="just">
              <a:buNone/>
            </a:pPr>
            <a:r>
              <a:rPr lang="en-US"/>
              <a:t>A C program basically consists of the following parts:</a:t>
            </a:r>
          </a:p>
          <a:p>
            <a:pPr lvl="1" algn="just"/>
            <a:r>
              <a:rPr lang="en-US"/>
              <a:t>Preprocessor </a:t>
            </a:r>
            <a:r>
              <a:rPr lang="en-US" smtClean="0"/>
              <a:t>Commands Functions</a:t>
            </a:r>
          </a:p>
          <a:p>
            <a:pPr lvl="1" algn="just"/>
            <a:r>
              <a:rPr lang="en-US" smtClean="0"/>
              <a:t>Prototype</a:t>
            </a:r>
            <a:endParaRPr lang="en-US"/>
          </a:p>
          <a:p>
            <a:pPr lvl="1" algn="just"/>
            <a:r>
              <a:rPr lang="en-US"/>
              <a:t>Variables</a:t>
            </a:r>
          </a:p>
          <a:p>
            <a:pPr lvl="1" algn="just"/>
            <a:r>
              <a:rPr lang="en-US" smtClean="0"/>
              <a:t>Comments</a:t>
            </a:r>
            <a:endParaRPr lang="en-US"/>
          </a:p>
        </p:txBody>
      </p:sp>
      <p:sp>
        <p:nvSpPr>
          <p:cNvPr id="11" name="TextBox 10"/>
          <p:cNvSpPr txBox="1"/>
          <p:nvPr/>
        </p:nvSpPr>
        <p:spPr>
          <a:xfrm>
            <a:off x="5281082" y="2651760"/>
            <a:ext cx="3176337" cy="3539430"/>
          </a:xfrm>
          <a:prstGeom prst="rect">
            <a:avLst/>
          </a:prstGeom>
          <a:noFill/>
        </p:spPr>
        <p:txBody>
          <a:bodyPr wrap="square" rtlCol="0">
            <a:spAutoFit/>
          </a:bodyPr>
          <a:lstStyle/>
          <a:p>
            <a:r>
              <a:rPr lang="en-US" sz="2800" smtClean="0">
                <a:solidFill>
                  <a:schemeClr val="bg1"/>
                </a:solidFill>
                <a:latin typeface="Sakkal Majalla" panose="02000000000000000000" pitchFamily="2" charset="-78"/>
                <a:cs typeface="Sakkal Majalla" panose="02000000000000000000" pitchFamily="2" charset="-78"/>
              </a:rPr>
              <a:t>#include &lt;stdio.h&gt;</a:t>
            </a:r>
          </a:p>
          <a:p>
            <a:r>
              <a:rPr lang="en-US" sz="2800" smtClean="0">
                <a:solidFill>
                  <a:schemeClr val="bg1"/>
                </a:solidFill>
                <a:latin typeface="Sakkal Majalla" panose="02000000000000000000" pitchFamily="2" charset="-78"/>
                <a:cs typeface="Sakkal Majalla" panose="02000000000000000000" pitchFamily="2" charset="-78"/>
              </a:rPr>
              <a:t>[global </a:t>
            </a:r>
            <a:r>
              <a:rPr lang="en-US" sz="2800">
                <a:solidFill>
                  <a:schemeClr val="bg1"/>
                </a:solidFill>
                <a:latin typeface="Sakkal Majalla" panose="02000000000000000000" pitchFamily="2" charset="-78"/>
                <a:cs typeface="Sakkal Majalla" panose="02000000000000000000" pitchFamily="2" charset="-78"/>
              </a:rPr>
              <a:t>variables]</a:t>
            </a:r>
          </a:p>
          <a:p>
            <a:r>
              <a:rPr lang="en-US" sz="2800" smtClean="0">
                <a:solidFill>
                  <a:schemeClr val="bg1"/>
                </a:solidFill>
                <a:latin typeface="Sakkal Majalla" panose="02000000000000000000" pitchFamily="2" charset="-78"/>
                <a:cs typeface="Sakkal Majalla" panose="02000000000000000000" pitchFamily="2" charset="-78"/>
              </a:rPr>
              <a:t>[</a:t>
            </a:r>
            <a:r>
              <a:rPr lang="en-US" sz="2800">
                <a:solidFill>
                  <a:schemeClr val="bg1"/>
                </a:solidFill>
                <a:latin typeface="Sakkal Majalla" panose="02000000000000000000" pitchFamily="2" charset="-78"/>
                <a:cs typeface="Sakkal Majalla" panose="02000000000000000000" pitchFamily="2" charset="-78"/>
              </a:rPr>
              <a:t>function </a:t>
            </a:r>
            <a:r>
              <a:rPr lang="en-US" sz="2800" smtClean="0">
                <a:solidFill>
                  <a:schemeClr val="bg1"/>
                </a:solidFill>
                <a:latin typeface="Sakkal Majalla" panose="02000000000000000000" pitchFamily="2" charset="-78"/>
                <a:cs typeface="Sakkal Majalla" panose="02000000000000000000" pitchFamily="2" charset="-78"/>
              </a:rPr>
              <a:t>prototype]</a:t>
            </a:r>
          </a:p>
          <a:p>
            <a:r>
              <a:rPr lang="en-US" sz="2800" smtClean="0">
                <a:solidFill>
                  <a:schemeClr val="bg1"/>
                </a:solidFill>
                <a:latin typeface="Sakkal Majalla" panose="02000000000000000000" pitchFamily="2" charset="-78"/>
                <a:cs typeface="Sakkal Majalla" panose="02000000000000000000" pitchFamily="2" charset="-78"/>
              </a:rPr>
              <a:t>int main()</a:t>
            </a:r>
          </a:p>
          <a:p>
            <a:r>
              <a:rPr lang="en-US" sz="2800" smtClean="0">
                <a:solidFill>
                  <a:schemeClr val="bg1"/>
                </a:solidFill>
                <a:latin typeface="Sakkal Majalla" panose="02000000000000000000" pitchFamily="2" charset="-78"/>
                <a:cs typeface="Sakkal Majalla" panose="02000000000000000000" pitchFamily="2" charset="-78"/>
              </a:rPr>
              <a:t>{</a:t>
            </a:r>
          </a:p>
          <a:p>
            <a:r>
              <a:rPr lang="en-US" sz="2800">
                <a:solidFill>
                  <a:schemeClr val="bg1"/>
                </a:solidFill>
                <a:latin typeface="Sakkal Majalla" panose="02000000000000000000" pitchFamily="2" charset="-78"/>
                <a:cs typeface="Sakkal Majalla" panose="02000000000000000000" pitchFamily="2" charset="-78"/>
              </a:rPr>
              <a:t>	//</a:t>
            </a:r>
            <a:r>
              <a:rPr lang="en-US" sz="2800" smtClean="0">
                <a:solidFill>
                  <a:schemeClr val="bg1"/>
                </a:solidFill>
                <a:latin typeface="Sakkal Majalla" panose="02000000000000000000" pitchFamily="2" charset="-78"/>
                <a:cs typeface="Sakkal Majalla" panose="02000000000000000000" pitchFamily="2" charset="-78"/>
              </a:rPr>
              <a:t>statements</a:t>
            </a:r>
          </a:p>
          <a:p>
            <a:r>
              <a:rPr lang="en-US" sz="2800" smtClean="0">
                <a:solidFill>
                  <a:schemeClr val="bg1"/>
                </a:solidFill>
                <a:latin typeface="Sakkal Majalla" panose="02000000000000000000" pitchFamily="2" charset="-78"/>
                <a:cs typeface="Sakkal Majalla" panose="02000000000000000000" pitchFamily="2" charset="-78"/>
              </a:rPr>
              <a:t>	return 0;</a:t>
            </a:r>
          </a:p>
          <a:p>
            <a:r>
              <a:rPr lang="en-US" sz="2800" smtClean="0">
                <a:solidFill>
                  <a:schemeClr val="bg1"/>
                </a:solidFill>
                <a:latin typeface="Sakkal Majalla" panose="02000000000000000000" pitchFamily="2" charset="-78"/>
                <a:cs typeface="Sakkal Majalla" panose="02000000000000000000" pitchFamily="2" charset="-78"/>
              </a:rPr>
              <a:t>};</a:t>
            </a:r>
            <a:endParaRPr lang="en-US" sz="2800">
              <a:solidFill>
                <a:schemeClr val="bg1"/>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618702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759</TotalTime>
  <Words>233</Words>
  <Application>Microsoft Office PowerPoint</Application>
  <PresentationFormat>On-screen Show (4:3)</PresentationFormat>
  <Paragraphs>42</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 Unicode MS</vt:lpstr>
      <vt:lpstr>Arial</vt:lpstr>
      <vt:lpstr>Calibri</vt:lpstr>
      <vt:lpstr>Corbel</vt:lpstr>
      <vt:lpstr>Sakkal Majalla</vt:lpstr>
      <vt:lpstr>Times New Roman</vt:lpstr>
      <vt:lpstr>Wingdings</vt:lpstr>
      <vt:lpstr>Banded</vt:lpstr>
      <vt:lpstr>C Language Overview</vt:lpstr>
      <vt:lpstr>History of C language</vt:lpstr>
      <vt:lpstr>Compiling in C</vt:lpstr>
      <vt:lpstr>program structure in 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dc:title>
  <dc:creator>NGUYEN TIEN DAT</dc:creator>
  <cp:lastModifiedBy>Nguyen Tien Dat</cp:lastModifiedBy>
  <cp:revision>16</cp:revision>
  <dcterms:created xsi:type="dcterms:W3CDTF">2015-07-23T15:43:29Z</dcterms:created>
  <dcterms:modified xsi:type="dcterms:W3CDTF">2015-07-24T05:57:59Z</dcterms:modified>
</cp:coreProperties>
</file>