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8" r:id="rId8"/>
    <p:sldId id="279" r:id="rId9"/>
    <p:sldId id="280" r:id="rId10"/>
    <p:sldId id="281" r:id="rId11"/>
    <p:sldId id="262" r:id="rId12"/>
    <p:sldId id="263" r:id="rId13"/>
    <p:sldId id="264" r:id="rId14"/>
    <p:sldId id="265" r:id="rId15"/>
    <p:sldId id="266" r:id="rId16"/>
    <p:sldId id="267" r:id="rId17"/>
    <p:sldId id="274" r:id="rId18"/>
    <p:sldId id="268" r:id="rId19"/>
    <p:sldId id="269" r:id="rId20"/>
    <p:sldId id="270" r:id="rId21"/>
    <p:sldId id="271" r:id="rId22"/>
    <p:sldId id="272" r:id="rId23"/>
    <p:sldId id="273"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6/15/2015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6/15/2015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6/15/2015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1: TCP/IP Basics and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5941476" y="442317"/>
            <a:ext cx="2986715"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Application Layer</a:t>
            </a:r>
            <a:endParaRPr lang="en-US" sz="2800" b="1"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306956" y="1274571"/>
            <a:ext cx="6970643" cy="4450449"/>
          </a:xfrm>
          <a:prstGeom prst="rect">
            <a:avLst/>
          </a:prstGeom>
        </p:spPr>
        <p:txBody>
          <a:bodyPr wrap="square">
            <a:spAutoFit/>
          </a:bodyPr>
          <a:lstStyle/>
          <a:p>
            <a:pPr marL="441325" indent="-34290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Application </a:t>
            </a:r>
            <a:r>
              <a:rPr lang="en-US" sz="2400">
                <a:latin typeface="Times New Roman" panose="02020603050405020304" pitchFamily="18" charset="0"/>
                <a:cs typeface="Times New Roman" panose="02020603050405020304" pitchFamily="18" charset="0"/>
              </a:rPr>
              <a:t>layer interacts with application programs and is the highest level of OSI </a:t>
            </a:r>
            <a:r>
              <a:rPr lang="en-US" sz="2400">
                <a:latin typeface="Times New Roman" panose="02020603050405020304" pitchFamily="18" charset="0"/>
                <a:cs typeface="Times New Roman" panose="02020603050405020304" pitchFamily="18" charset="0"/>
              </a:rPr>
              <a:t>model</a:t>
            </a:r>
            <a:r>
              <a:rPr lang="en-US" sz="2400" smtClean="0">
                <a:latin typeface="Times New Roman" panose="02020603050405020304" pitchFamily="18" charset="0"/>
                <a:cs typeface="Times New Roman" panose="02020603050405020304" pitchFamily="18" charset="0"/>
              </a:rPr>
              <a:t>.</a:t>
            </a:r>
          </a:p>
          <a:p>
            <a:pPr marL="441325" indent="-342900" algn="just" defTabSz="414338">
              <a:lnSpc>
                <a:spcPct val="80000"/>
              </a:lnSpc>
              <a:spcBef>
                <a:spcPct val="50000"/>
              </a:spcBef>
              <a:buClr>
                <a:srgbClr val="CC0000"/>
              </a:buClr>
              <a:buFontTx/>
              <a:buChar char="-"/>
            </a:pPr>
            <a:endParaRPr lang="en-US" sz="2400" smtClean="0">
              <a:latin typeface="Times New Roman" panose="02020603050405020304" pitchFamily="18" charset="0"/>
              <a:cs typeface="Times New Roman" panose="02020603050405020304" pitchFamily="18" charset="0"/>
            </a:endParaRPr>
          </a:p>
          <a:p>
            <a:pPr marL="441325" indent="-342900" algn="just" defTabSz="414338">
              <a:lnSpc>
                <a:spcPct val="80000"/>
              </a:lnSpc>
              <a:spcBef>
                <a:spcPct val="50000"/>
              </a:spcBef>
              <a:buClr>
                <a:srgbClr val="CC0000"/>
              </a:buClr>
              <a:buFontTx/>
              <a:buChar char="-"/>
            </a:pPr>
            <a:r>
              <a:rPr lang="en-US" sz="2400">
                <a:latin typeface="Times New Roman" panose="02020603050405020304" pitchFamily="18" charset="0"/>
                <a:cs typeface="Times New Roman" panose="02020603050405020304" pitchFamily="18" charset="0"/>
              </a:rPr>
              <a:t>Application layer interacts with application programs and is the highest level of OSI model.</a:t>
            </a:r>
          </a:p>
          <a:p>
            <a:pPr marL="441325" indent="-342900" algn="just" defTabSz="414338">
              <a:lnSpc>
                <a:spcPct val="80000"/>
              </a:lnSpc>
              <a:spcBef>
                <a:spcPct val="50000"/>
              </a:spcBef>
              <a:buClr>
                <a:srgbClr val="CC0000"/>
              </a:buClr>
              <a:buFontTx/>
              <a:buChar char="-"/>
            </a:pPr>
            <a:endParaRPr lang="en-US" sz="2400">
              <a:latin typeface="Times New Roman" panose="02020603050405020304" pitchFamily="18" charset="0"/>
              <a:cs typeface="Times New Roman" panose="02020603050405020304" pitchFamily="18" charset="0"/>
            </a:endParaRPr>
          </a:p>
          <a:p>
            <a:pPr marL="441325" indent="-342900" algn="just" defTabSz="414338">
              <a:lnSpc>
                <a:spcPct val="80000"/>
              </a:lnSpc>
              <a:spcBef>
                <a:spcPct val="50000"/>
              </a:spcBef>
              <a:buClr>
                <a:srgbClr val="CC0000"/>
              </a:buClr>
              <a:buFontTx/>
              <a:buChar char="-"/>
            </a:pPr>
            <a:r>
              <a:rPr lang="en-US" sz="2400">
                <a:latin typeface="Times New Roman" panose="02020603050405020304" pitchFamily="18" charset="0"/>
                <a:cs typeface="Times New Roman" panose="02020603050405020304" pitchFamily="18" charset="0"/>
              </a:rPr>
              <a:t>Application layer contains management functions to support distributed </a:t>
            </a:r>
            <a:r>
              <a:rPr lang="en-US" sz="2400">
                <a:latin typeface="Times New Roman" panose="02020603050405020304" pitchFamily="18" charset="0"/>
                <a:cs typeface="Times New Roman" panose="02020603050405020304" pitchFamily="18" charset="0"/>
              </a:rPr>
              <a:t>applications</a:t>
            </a:r>
            <a:r>
              <a:rPr lang="en-US" sz="2400" smtClean="0">
                <a:latin typeface="Times New Roman" panose="02020603050405020304" pitchFamily="18" charset="0"/>
                <a:cs typeface="Times New Roman" panose="02020603050405020304" pitchFamily="18" charset="0"/>
              </a:rPr>
              <a:t>.</a:t>
            </a:r>
          </a:p>
          <a:p>
            <a:pPr marL="441325" indent="-342900" algn="just" defTabSz="414338">
              <a:lnSpc>
                <a:spcPct val="80000"/>
              </a:lnSpc>
              <a:spcBef>
                <a:spcPct val="50000"/>
              </a:spcBef>
              <a:buClr>
                <a:srgbClr val="CC0000"/>
              </a:buClr>
              <a:buFontTx/>
              <a:buChar char="-"/>
            </a:pPr>
            <a:endParaRPr lang="en-US" sz="2400">
              <a:latin typeface="Times New Roman" panose="02020603050405020304" pitchFamily="18" charset="0"/>
              <a:cs typeface="Times New Roman" panose="02020603050405020304" pitchFamily="18" charset="0"/>
            </a:endParaRPr>
          </a:p>
          <a:p>
            <a:pPr marL="441325" indent="-342900" algn="just" defTabSz="414338">
              <a:lnSpc>
                <a:spcPct val="80000"/>
              </a:lnSpc>
              <a:spcBef>
                <a:spcPct val="50000"/>
              </a:spcBef>
              <a:buClr>
                <a:srgbClr val="CC0000"/>
              </a:buClr>
              <a:buFontTx/>
              <a:buChar char="-"/>
            </a:pPr>
            <a:r>
              <a:rPr lang="en-US" sz="2400">
                <a:latin typeface="Times New Roman" panose="02020603050405020304" pitchFamily="18" charset="0"/>
                <a:cs typeface="Times New Roman" panose="02020603050405020304" pitchFamily="18" charset="0"/>
              </a:rPr>
              <a:t>Examples of application layer are applications such </a:t>
            </a:r>
            <a:r>
              <a:rPr lang="en-US" sz="2400">
                <a:latin typeface="Times New Roman" panose="02020603050405020304" pitchFamily="18" charset="0"/>
                <a:cs typeface="Times New Roman" panose="02020603050405020304" pitchFamily="18" charset="0"/>
              </a:rPr>
              <a:t>as </a:t>
            </a:r>
            <a:r>
              <a:rPr lang="vi-VN" sz="2400">
                <a:solidFill>
                  <a:srgbClr val="222222"/>
                </a:solidFill>
                <a:latin typeface="Times New Roman" panose="02020603050405020304" pitchFamily="18" charset="0"/>
                <a:cs typeface="Times New Roman" panose="02020603050405020304" pitchFamily="18" charset="0"/>
              </a:rPr>
              <a:t>Web Server, FTP Server, Mail </a:t>
            </a:r>
            <a:r>
              <a:rPr lang="vi-VN" sz="2400">
                <a:solidFill>
                  <a:srgbClr val="222222"/>
                </a:solidFill>
                <a:latin typeface="Times New Roman" panose="02020603050405020304" pitchFamily="18" charset="0"/>
                <a:cs typeface="Times New Roman" panose="02020603050405020304" pitchFamily="18" charset="0"/>
              </a:rPr>
              <a:t>server </a:t>
            </a:r>
            <a:r>
              <a:rPr lang="vi-VN" sz="2400" smtClean="0">
                <a:solidFill>
                  <a:srgbClr val="222222"/>
                </a:solidFill>
                <a:latin typeface="Times New Roman" panose="02020603050405020304" pitchFamily="18" charset="0"/>
                <a:cs typeface="Times New Roman" panose="02020603050405020304" pitchFamily="18" charset="0"/>
              </a:rPr>
              <a:t>…</a:t>
            </a:r>
            <a:endParaRPr lang="vi-VN" sz="240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52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Rectangle 5"/>
          <p:cNvSpPr/>
          <p:nvPr/>
        </p:nvSpPr>
        <p:spPr>
          <a:xfrm>
            <a:off x="4224269" y="1579379"/>
            <a:ext cx="6915955" cy="4093428"/>
          </a:xfrm>
          <a:prstGeom prst="rect">
            <a:avLst/>
          </a:prstGeom>
        </p:spPr>
        <p:txBody>
          <a:bodyPr wrap="square">
            <a:spAutoFit/>
          </a:bodyPr>
          <a:lstStyle/>
          <a:p>
            <a:pPr marL="342900" indent="-342900" algn="just">
              <a:buFontTx/>
              <a:buChar char="-"/>
            </a:pPr>
            <a:r>
              <a:rPr lang="vi-VN" sz="2000" b="1" smtClean="0">
                <a:latin typeface="Times New Roman" panose="02020603050405020304" pitchFamily="18" charset="0"/>
                <a:cs typeface="Times New Roman" panose="02020603050405020304" pitchFamily="18" charset="0"/>
              </a:rPr>
              <a:t>Dịch </a:t>
            </a:r>
            <a:r>
              <a:rPr lang="vi-VN" sz="2000" b="1">
                <a:latin typeface="Times New Roman" panose="02020603050405020304" pitchFamily="18" charset="0"/>
                <a:cs typeface="Times New Roman" panose="02020603050405020304" pitchFamily="18" charset="0"/>
              </a:rPr>
              <a:t>vụ Web:</a:t>
            </a:r>
            <a:r>
              <a:rPr lang="vi-VN" sz="2000">
                <a:latin typeface="Times New Roman" panose="02020603050405020304" pitchFamily="18" charset="0"/>
                <a:cs typeface="Times New Roman" panose="02020603050405020304" pitchFamily="18" charset="0"/>
              </a:rPr>
              <a:t> là dịch vụ liên kết trang siêu văn bản. Dùng để truyền thông tin tới người dùng một cách đa dạng và phong phú</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a:latin typeface="Times New Roman" panose="02020603050405020304" pitchFamily="18" charset="0"/>
                <a:cs typeface="Times New Roman" panose="02020603050405020304" pitchFamily="18" charset="0"/>
              </a:rPr>
              <a:t>Dịch vụ Web dùng 2 cách để gửi dữ liệu tới người dùng đó là HTTP (không bảo mật) và HTTPS (có bảo mật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Web hoạt động được nó phải có 2 thành phần: Web Server và Web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Server là nơi cung cấp dữ liệu Web. Người ta xây dựng lên một Website để người dùng truy cập vào. Web Server sẽ chạy ở Port 80 hoặc 443</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Client là phía người dùng. Người dùng mở IE hoặc Firefox truy cập vào tên miền của trang Web.</a:t>
            </a:r>
          </a:p>
          <a:p>
            <a:pPr algn="just"/>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8513" y="1278385"/>
            <a:ext cx="7328078" cy="5062924"/>
          </a:xfrm>
          <a:prstGeom prst="rect">
            <a:avLst/>
          </a:prstGeom>
        </p:spPr>
        <p:txBody>
          <a:bodyPr wrap="square">
            <a:spAutoFit/>
          </a:bodyPr>
          <a:lstStyle/>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Các </a:t>
            </a:r>
            <a:r>
              <a:rPr lang="vi-VN" sz="19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1</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N</a:t>
            </a:r>
            <a:r>
              <a:rPr lang="vi-VN" sz="1900" smtClean="0">
                <a:solidFill>
                  <a:srgbClr val="1D1D1D"/>
                </a:solidFill>
                <a:latin typeface="Times New Roman" panose="02020603050405020304" pitchFamily="18" charset="0"/>
                <a:cs typeface="Times New Roman" panose="02020603050405020304" pitchFamily="18" charset="0"/>
              </a:rPr>
              <a:t>gười </a:t>
            </a:r>
            <a:r>
              <a:rPr lang="vi-VN" sz="1900">
                <a:solidFill>
                  <a:srgbClr val="1D1D1D"/>
                </a:solidFill>
                <a:latin typeface="Times New Roman" panose="02020603050405020304" pitchFamily="18" charset="0"/>
                <a:cs typeface="Times New Roman" panose="02020603050405020304" pitchFamily="18" charset="0"/>
              </a:rPr>
              <a:t>dùng truy cập tên miền </a:t>
            </a:r>
            <a:r>
              <a:rPr lang="vi-VN" sz="1900" smtClean="0">
                <a:solidFill>
                  <a:srgbClr val="1D1D1D"/>
                </a:solidFill>
                <a:latin typeface="Times New Roman" panose="02020603050405020304" pitchFamily="18" charset="0"/>
                <a:cs typeface="Times New Roman" panose="02020603050405020304" pitchFamily="18" charset="0"/>
              </a:rPr>
              <a:t>Website</a:t>
            </a:r>
            <a:r>
              <a:rPr lang="en-US" sz="1900" smtClean="0">
                <a:solidFill>
                  <a:srgbClr val="1D1D1D"/>
                </a:solidFill>
                <a:latin typeface="Times New Roman" panose="02020603050405020304" pitchFamily="18" charset="0"/>
                <a:cs typeface="Times New Roman" panose="02020603050405020304" pitchFamily="18" charset="0"/>
              </a:rPr>
              <a:t> bằng trình duyệt</a:t>
            </a:r>
            <a:r>
              <a:rPr lang="vi-VN" sz="1900" smtClean="0">
                <a:solidFill>
                  <a:srgbClr val="1D1D1D"/>
                </a:solidFill>
                <a:latin typeface="Times New Roman" panose="02020603050405020304" pitchFamily="18" charset="0"/>
                <a:cs typeface="Times New Roman" panose="02020603050405020304" pitchFamily="18" charset="0"/>
              </a:rPr>
              <a:t>.</a:t>
            </a:r>
            <a:endParaRPr lang="vi-VN" sz="190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a:t>
            </a:r>
            <a:r>
              <a:rPr lang="en-US" sz="1900" b="1"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2</a:t>
            </a:r>
            <a:r>
              <a:rPr lang="vi-VN" sz="1900">
                <a:solidFill>
                  <a:srgbClr val="1D1D1D"/>
                </a:solidFill>
                <a:latin typeface="Times New Roman" panose="02020603050405020304" pitchFamily="18" charset="0"/>
                <a:cs typeface="Times New Roman" panose="02020603050405020304" pitchFamily="18" charset="0"/>
              </a:rPr>
              <a:t>: IE hoặc Firefox sẽ sinh ra một Port cao đồng thời dữ liệu sẽ chuyển xuống tầng Transport. Đồng thời </a:t>
            </a:r>
            <a:r>
              <a:rPr lang="en-US" sz="1900" smtClean="0">
                <a:solidFill>
                  <a:srgbClr val="1D1D1D"/>
                </a:solidFill>
                <a:latin typeface="Times New Roman" panose="02020603050405020304" pitchFamily="18" charset="0"/>
                <a:cs typeface="Times New Roman" panose="02020603050405020304" pitchFamily="18" charset="0"/>
              </a:rPr>
              <a:t>trình duyệt </a:t>
            </a:r>
            <a:r>
              <a:rPr lang="vi-VN" sz="1900" smtClean="0">
                <a:solidFill>
                  <a:srgbClr val="1D1D1D"/>
                </a:solidFill>
                <a:latin typeface="Times New Roman" panose="02020603050405020304" pitchFamily="18" charset="0"/>
                <a:cs typeface="Times New Roman" panose="02020603050405020304" pitchFamily="18" charset="0"/>
              </a:rPr>
              <a:t>sẽ </a:t>
            </a:r>
            <a:r>
              <a:rPr lang="vi-VN" sz="1900">
                <a:solidFill>
                  <a:srgbClr val="1D1D1D"/>
                </a:solidFill>
                <a:latin typeface="Times New Roman" panose="02020603050405020304" pitchFamily="18" charset="0"/>
                <a:cs typeface="Times New Roman" panose="02020603050405020304" pitchFamily="18" charset="0"/>
              </a:rPr>
              <a:t>nhờ DNS Client phân giải hộ tên miền ra địa chỉ IP Web Server.</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3</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Tầng </a:t>
            </a:r>
            <a:r>
              <a:rPr lang="vi-VN" sz="1900" smtClean="0">
                <a:solidFill>
                  <a:srgbClr val="1D1D1D"/>
                </a:solidFill>
                <a:latin typeface="Times New Roman" panose="02020603050405020304" pitchFamily="18" charset="0"/>
                <a:cs typeface="Times New Roman" panose="02020603050405020304" pitchFamily="18" charset="0"/>
              </a:rPr>
              <a:t>Transport thấy </a:t>
            </a:r>
            <a:r>
              <a:rPr lang="vi-VN" sz="1900">
                <a:solidFill>
                  <a:srgbClr val="1D1D1D"/>
                </a:solidFill>
                <a:latin typeface="Times New Roman" panose="02020603050405020304" pitchFamily="18" charset="0"/>
                <a:cs typeface="Times New Roman" panose="02020603050405020304" pitchFamily="18" charset="0"/>
              </a:rPr>
              <a:t>dữ liệu là Web nó sẽ nhận bằng Port 80 hoặc 443 sau đó đóng giao thức TCP rồi truyền xuống dưới.</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4</a:t>
            </a:r>
            <a:r>
              <a:rPr lang="vi-VN" sz="1900">
                <a:solidFill>
                  <a:srgbClr val="1D1D1D"/>
                </a:solidFill>
                <a:latin typeface="Times New Roman" panose="02020603050405020304" pitchFamily="18" charset="0"/>
                <a:cs typeface="Times New Roman" panose="02020603050405020304" pitchFamily="18" charset="0"/>
              </a:rPr>
              <a:t>: Dữ liệu sẽ được tầng Network đóng IP máy mình và IP máy Web Server (IP Web Server được DNS Client nhờ DNS Server phân giải hộ).</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5</a:t>
            </a:r>
            <a:r>
              <a:rPr lang="vi-VN" sz="1900">
                <a:solidFill>
                  <a:srgbClr val="1D1D1D"/>
                </a:solidFill>
                <a:latin typeface="Times New Roman" panose="02020603050405020304" pitchFamily="18" charset="0"/>
                <a:cs typeface="Times New Roman" panose="02020603050405020304" pitchFamily="18" charset="0"/>
              </a:rPr>
              <a:t>: Sau khi dữ liệu tới được Web Server nó sẽ được chuyển lên theo Port 80 hoặc 443. Sau đó dữ liệu được đóng lại và gửi xuống đường truyền.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en-US" sz="1900" b="1" smtClean="0">
                <a:solidFill>
                  <a:srgbClr val="1D1D1D"/>
                </a:solidFill>
                <a:latin typeface="Times New Roman" panose="02020603050405020304" pitchFamily="18" charset="0"/>
                <a:cs typeface="Times New Roman" panose="02020603050405020304" pitchFamily="18" charset="0"/>
              </a:rPr>
              <a:t>Bước 6</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Khi </a:t>
            </a:r>
            <a:r>
              <a:rPr lang="vi-VN" sz="1900">
                <a:solidFill>
                  <a:srgbClr val="1D1D1D"/>
                </a:solidFill>
                <a:latin typeface="Times New Roman" panose="02020603050405020304" pitchFamily="18" charset="0"/>
                <a:cs typeface="Times New Roman" panose="02020603050405020304" pitchFamily="18" charset="0"/>
              </a:rPr>
              <a:t>Client nhận được nó sẽ được Transport chuyển lên IE đúng vào Port cao khi khởi tạo (do có Port cao này nên ta có thể mở nhiều cửa sổ trên một trình duyệt với nhiều Website khác nhau mà không sợ bị trùng.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90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53948" y="1212073"/>
            <a:ext cx="7301948" cy="5016758"/>
          </a:xfrm>
          <a:prstGeom prst="rect">
            <a:avLst/>
          </a:prstGeom>
        </p:spPr>
        <p:txBody>
          <a:bodyPr wrap="square">
            <a:spAutoFit/>
          </a:bodyPr>
          <a:lstStyle/>
          <a:p>
            <a:pPr algn="just"/>
            <a:r>
              <a:rPr lang="en-US" sz="2000" b="1" smtClean="0">
                <a:solidFill>
                  <a:srgbClr val="1D1D1D"/>
                </a:solidFill>
                <a:latin typeface="Times New Roman" panose="02020603050405020304" pitchFamily="18" charset="0"/>
                <a:cs typeface="Times New Roman" panose="02020603050405020304" pitchFamily="18" charset="0"/>
              </a:rPr>
              <a:t>- </a:t>
            </a: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Mail: </a:t>
            </a:r>
            <a:r>
              <a:rPr lang="vi-VN" sz="2000">
                <a:solidFill>
                  <a:srgbClr val="1D1D1D"/>
                </a:solidFill>
                <a:latin typeface="Times New Roman" panose="02020603050405020304" pitchFamily="18" charset="0"/>
                <a:cs typeface="Times New Roman" panose="02020603050405020304" pitchFamily="18" charset="0"/>
              </a:rPr>
              <a:t>là dịch vụ thư điện tử. Thay vì nội dung thư của bạn được viết lên giấy và chuyển đi qua đường bưu điện thì email được lưu dưới dạng các tệp văn bản trong máy tính và được chuyển đi qua đường Internet. </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Mail hoạt động được thì phải đảm bảo 2 thành phần: Mail Server, Mail Client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Server:</a:t>
            </a:r>
            <a:r>
              <a:rPr lang="vi-VN" sz="2000">
                <a:latin typeface="Times New Roman" panose="02020603050405020304" pitchFamily="18" charset="0"/>
                <a:cs typeface="Times New Roman" panose="02020603050405020304" pitchFamily="18" charset="0"/>
              </a:rPr>
              <a:t> dùng để nhận mail từ người dùng rồi chuyển Mail đi. Sau khi nhận được mail chuyển lại sẽ phân phối mail sang cho người dùng. Trong Mail Server có 2 thành phần chính là MDA (Mail Transfer Agent) dùng để quản lý mail, MTA (Mail Delivery Agent) dùng để gửi và nhận mail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Client:</a:t>
            </a:r>
            <a:r>
              <a:rPr lang="vi-VN" sz="2000">
                <a:latin typeface="Times New Roman" panose="02020603050405020304" pitchFamily="18" charset="0"/>
                <a:cs typeface="Times New Roman" panose="02020603050405020304" pitchFamily="18" charset="0"/>
              </a:rPr>
              <a:t> dùng để gửi mail của người dùng đi lên Mail Server và nhận từ Server về để hiển thị cho người dùng </a:t>
            </a:r>
            <a:r>
              <a:rPr lang="vi-VN" sz="2000" smtClean="0">
                <a:latin typeface="Times New Roman" panose="02020603050405020304" pitchFamily="18" charset="0"/>
                <a:cs typeface="Times New Roman" panose="02020603050405020304" pitchFamily="18" charset="0"/>
              </a:rPr>
              <a:t>xem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Mail Client sử dụng theo POP sẽ cắt toàn bộ Mail trên Server về, nếu sử dụng theo IMAP là lấy theo tiêu đề về. Tiêu đề nào lựa chọn thì sẽ lấy về. Giữ lại một bản trên Server.</a:t>
            </a:r>
          </a:p>
        </p:txBody>
      </p:sp>
    </p:spTree>
    <p:extLst>
      <p:ext uri="{BB962C8B-B14F-4D97-AF65-F5344CB8AC3E}">
        <p14:creationId xmlns:p14="http://schemas.microsoft.com/office/powerpoint/2010/main" val="350003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6958" y="1298067"/>
            <a:ext cx="6864626" cy="4401205"/>
          </a:xfrm>
          <a:prstGeom prst="rect">
            <a:avLst/>
          </a:prstGeom>
        </p:spPr>
        <p:txBody>
          <a:bodyPr wrap="square">
            <a:spAutoFit/>
          </a:bodyPr>
          <a:lstStyle/>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Các </a:t>
            </a:r>
            <a:r>
              <a:rPr lang="vi-VN" sz="20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200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1: Mail Client gửi mail lên Server bằng giao thức SMTP thông qua Port 25</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2: Mail Server sẽ nhận mail từ Client bằng giao thức SMTP thông qua Port </a:t>
            </a:r>
            <a:r>
              <a:rPr lang="vi-VN" sz="2000" smtClean="0">
                <a:solidFill>
                  <a:srgbClr val="1D1D1D"/>
                </a:solidFill>
                <a:latin typeface="Times New Roman" panose="02020603050405020304" pitchFamily="18" charset="0"/>
                <a:cs typeface="Times New Roman" panose="02020603050405020304" pitchFamily="18" charset="0"/>
              </a:rPr>
              <a:t>25.</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3: Mail Server sẽ nhờ DNS Client của mình gửi tới </a:t>
            </a:r>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DNS </a:t>
            </a:r>
            <a:r>
              <a:rPr lang="vi-VN" sz="2000">
                <a:solidFill>
                  <a:srgbClr val="1D1D1D"/>
                </a:solidFill>
                <a:latin typeface="Times New Roman" panose="02020603050405020304" pitchFamily="18" charset="0"/>
                <a:cs typeface="Times New Roman" panose="02020603050405020304" pitchFamily="18" charset="0"/>
              </a:rPr>
              <a:t>Server để phân giải từ tên miền Mail (vd:mail.google.com) ra địa chỉ IP của Mail Server đó.</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4: Sau khi có địa chỉ IP của Mail Server kia thì Mail Server sẽ  liên lạc trực tiếp, rồi gửi và nhận Mail từ Mail Server đó qua Port </a:t>
            </a:r>
            <a:r>
              <a:rPr lang="vi-VN" sz="2000" smtClean="0">
                <a:solidFill>
                  <a:srgbClr val="1D1D1D"/>
                </a:solidFill>
                <a:latin typeface="Times New Roman" panose="02020603050405020304" pitchFamily="18" charset="0"/>
                <a:cs typeface="Times New Roman" panose="02020603050405020304" pitchFamily="18" charset="0"/>
              </a:rPr>
              <a:t>25</a:t>
            </a:r>
            <a:r>
              <a:rPr lang="en-US" sz="2000" smtClean="0">
                <a:solidFill>
                  <a:srgbClr val="1D1D1D"/>
                </a:solidFill>
                <a:latin typeface="Times New Roman" panose="02020603050405020304" pitchFamily="18" charset="0"/>
                <a:cs typeface="Times New Roman" panose="02020603050405020304" pitchFamily="18" charset="0"/>
              </a:rPr>
              <a:t> bằng giao thức SMTP</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Sau đó sẽ chuyển sang Mail Box thông qua MDA để người dùng lấy </a:t>
            </a:r>
            <a:r>
              <a:rPr lang="vi-VN" sz="2000" smtClean="0">
                <a:solidFill>
                  <a:srgbClr val="1D1D1D"/>
                </a:solidFill>
                <a:latin typeface="Times New Roman" panose="02020603050405020304" pitchFamily="18" charset="0"/>
                <a:cs typeface="Times New Roman" panose="02020603050405020304" pitchFamily="18" charset="0"/>
              </a:rPr>
              <a:t>về.</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5: Người dùng sẽ lấy Mail từ trong Mail Box thông qua giao thức </a:t>
            </a:r>
            <a:r>
              <a:rPr lang="vi-VN" sz="2000" smtClean="0">
                <a:solidFill>
                  <a:srgbClr val="1D1D1D"/>
                </a:solidFill>
                <a:latin typeface="Times New Roman" panose="02020603050405020304" pitchFamily="18" charset="0"/>
                <a:cs typeface="Times New Roman" panose="02020603050405020304" pitchFamily="18" charset="0"/>
              </a:rPr>
              <a:t>POP3</a:t>
            </a:r>
            <a:r>
              <a:rPr lang="en-US" sz="2000" smtClean="0">
                <a:solidFill>
                  <a:srgbClr val="1D1D1D"/>
                </a:solidFill>
                <a:latin typeface="Times New Roman" panose="02020603050405020304" pitchFamily="18" charset="0"/>
                <a:cs typeface="Times New Roman" panose="02020603050405020304" pitchFamily="18" charset="0"/>
              </a:rPr>
              <a:t> hoặc IMAP</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7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4832092"/>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OSI Model</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OSI</a:t>
            </a:r>
            <a:r>
              <a:rPr lang="en-US" sz="2000" smtClean="0">
                <a:latin typeface="Times New Roman" panose="02020603050405020304" pitchFamily="18" charset="0"/>
                <a:cs typeface="Times New Roman" panose="02020603050405020304" pitchFamily="18" charset="0"/>
              </a:rPr>
              <a:t> Model</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is </a:t>
            </a:r>
            <a:r>
              <a:rPr lang="vi-VN" sz="2000" i="1" smtClean="0">
                <a:latin typeface="Times New Roman" panose="02020603050405020304" pitchFamily="18" charset="0"/>
                <a:cs typeface="Times New Roman" panose="02020603050405020304" pitchFamily="18" charset="0"/>
              </a:rPr>
              <a:t>Open </a:t>
            </a:r>
            <a:r>
              <a:rPr lang="vi-VN" sz="2000" i="1">
                <a:latin typeface="Times New Roman" panose="02020603050405020304" pitchFamily="18" charset="0"/>
                <a:cs typeface="Times New Roman" panose="02020603050405020304" pitchFamily="18" charset="0"/>
              </a:rPr>
              <a:t>Systems </a:t>
            </a:r>
            <a:r>
              <a:rPr lang="vi-VN" sz="2000" i="1" smtClean="0">
                <a:latin typeface="Times New Roman" panose="02020603050405020304" pitchFamily="18" charset="0"/>
                <a:cs typeface="Times New Roman" panose="02020603050405020304" pitchFamily="18" charset="0"/>
              </a:rPr>
              <a:t>Interconnection</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 In 1977, international standard organization (ISO) established a committee to develop an architecture for computer communication and OSI reference model is the result of this effort.</a:t>
            </a:r>
          </a:p>
          <a:p>
            <a:pPr marL="342900" indent="-342900" algn="just">
              <a:buFontTx/>
              <a:buChar char="-"/>
            </a:pPr>
            <a:r>
              <a:rPr lang="en-US" sz="2000" smtClean="0">
                <a:latin typeface="Times New Roman" panose="02020603050405020304" pitchFamily="18" charset="0"/>
                <a:cs typeface="Times New Roman" panose="02020603050405020304" pitchFamily="18" charset="0"/>
              </a:rPr>
              <a:t>In 1984, the OSI reference model was approved as an international standard for communications architecture.</a:t>
            </a:r>
          </a:p>
          <a:p>
            <a:pPr marL="342900" indent="-342900" algn="just">
              <a:buFontTx/>
              <a:buChar char="-"/>
            </a:pPr>
            <a:r>
              <a:rPr lang="en-US" sz="2000" smtClean="0">
                <a:latin typeface="Times New Roman" panose="02020603050405020304" pitchFamily="18" charset="0"/>
                <a:cs typeface="Times New Roman" panose="02020603050405020304" pitchFamily="18" charset="0"/>
              </a:rPr>
              <a:t>Term “open” denotes the ability to connect any two systems which conform to the reference model and associated standards.</a:t>
            </a: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describes how information or data makes its way from application programmes (such as spreadsheets) through a netword medium (such as wire) to another application programmes located on another network.</a:t>
            </a: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has 7 layer.</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89501" y="1238575"/>
            <a:ext cx="7326638" cy="5016758"/>
          </a:xfrm>
          <a:prstGeom prst="rect">
            <a:avLst/>
          </a:prstGeom>
        </p:spPr>
        <p:txBody>
          <a:bodyPr wrap="square">
            <a:spAutoFit/>
          </a:bodyPr>
          <a:lstStyle/>
          <a:p>
            <a:pPr marL="342900" indent="-342900" algn="just" fontAlgn="base">
              <a:buFontTx/>
              <a:buChar char="-"/>
            </a:pP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DNS:</a:t>
            </a:r>
            <a:r>
              <a:rPr lang="vi-VN" sz="2000">
                <a:solidFill>
                  <a:srgbClr val="1D1D1D"/>
                </a:solidFill>
                <a:latin typeface="Times New Roman" panose="02020603050405020304" pitchFamily="18" charset="0"/>
                <a:cs typeface="Times New Roman" panose="02020603050405020304" pitchFamily="18" charset="0"/>
              </a:rPr>
              <a:t> là một dịch vụ phân giải tên miền có cơ sở dữ liệu phân cấp, phân tán đồng thời có chứa cơ chế ánh xạ từ tên miền tới những địa chỉ IP và ngược lại. DNS sử dụng Port giao tiếp là 53</a:t>
            </a:r>
            <a:r>
              <a:rPr lang="vi-VN" sz="2000" smtClean="0">
                <a:solidFill>
                  <a:srgbClr val="1D1D1D"/>
                </a:solidFill>
                <a:latin typeface="Times New Roman" panose="02020603050405020304" pitchFamily="18" charset="0"/>
                <a:cs typeface="Times New Roman" panose="02020603050405020304" pitchFamily="18" charset="0"/>
              </a:rPr>
              <a:t>.</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Để hoạt động được thì DNS phải có 2 thành phần: DNS Server và DNS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Server dùng để phân giải tên miền ra IP và ngược lại là IP sang tên miền. Thông qua tìm kiếm trên cơ sở dữ liệu của nó, nếu không có nó sẽ đi hỏi DNS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DNS Server sử dụng 2 giao thức để hoạt động là TCP và </a:t>
            </a:r>
            <a:r>
              <a:rPr lang="en-US" sz="2000" smtClean="0">
                <a:latin typeface="Times New Roman" panose="02020603050405020304" pitchFamily="18" charset="0"/>
                <a:cs typeface="Times New Roman" panose="02020603050405020304" pitchFamily="18" charset="0"/>
              </a:rPr>
              <a:t>UDP:</a:t>
            </a:r>
          </a:p>
          <a:p>
            <a:pPr marL="344488" indent="-344488"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TCP dùng để đóng gói khi 2 Server DNS trao đổi dữ liệu với nhau. Đảm bảo an toàn cho dữ liệu</a:t>
            </a:r>
            <a:r>
              <a:rPr lang="en-US" sz="2000" smtClean="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UDP dùng để đóng gói khi Client yêu cầu phân giải tên miền</a:t>
            </a:r>
            <a:endParaRPr lang="en-US" sz="2000" smtClean="0">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Client dùng để phân giải cho máy người dùng. Khi người dùng truy cập tên miền DNS Client sẽ nhờ sang DNS Server phân giải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7" y="1241674"/>
            <a:ext cx="7248940" cy="4770537"/>
          </a:xfrm>
          <a:prstGeom prst="rect">
            <a:avLst/>
          </a:prstGeom>
        </p:spPr>
        <p:txBody>
          <a:bodyPr wrap="square">
            <a:spAutoFit/>
          </a:bodyPr>
          <a:lstStyle/>
          <a:p>
            <a:pPr marL="342900" indent="-342900" algn="just" fontAlgn="base">
              <a:buFontTx/>
              <a:buChar char="-"/>
            </a:pPr>
            <a:r>
              <a:rPr lang="vi-VN" sz="1900" smtClean="0">
                <a:solidFill>
                  <a:srgbClr val="1D1D1D"/>
                </a:solidFill>
                <a:latin typeface="Times New Roman" panose="02020603050405020304" pitchFamily="18" charset="0"/>
                <a:cs typeface="Times New Roman" panose="02020603050405020304" pitchFamily="18" charset="0"/>
              </a:rPr>
              <a:t>Cách thức hoạt động:</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1: Trên máy người dùng truy cập Website: htttp://google.com.vn bằng</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IE. Lập tức IE sẽ nhờ DNS Client phân giải tên miền google.com.vn sang địa chỉ IP.</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2: Gói tin của DNS client sẽ được chuyển xuống tầng Transport và đóng gói giao thức UDP. Sau đó chuyển xuống Network.</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3: Network sẽ đóng IP nguồn là IP máy tính, IP </a:t>
            </a:r>
            <a:r>
              <a:rPr lang="en-US" sz="1900" smtClean="0">
                <a:solidFill>
                  <a:srgbClr val="1D1D1D"/>
                </a:solidFill>
                <a:latin typeface="Times New Roman" panose="02020603050405020304" pitchFamily="18" charset="0"/>
                <a:cs typeface="Times New Roman" panose="02020603050405020304" pitchFamily="18" charset="0"/>
              </a:rPr>
              <a:t>đích</a:t>
            </a:r>
            <a:r>
              <a:rPr lang="vi-VN" sz="1900" smtClean="0">
                <a:solidFill>
                  <a:srgbClr val="1D1D1D"/>
                </a:solidFill>
                <a:latin typeface="Times New Roman" panose="02020603050405020304" pitchFamily="18" charset="0"/>
                <a:cs typeface="Times New Roman" panose="02020603050405020304" pitchFamily="18" charset="0"/>
              </a:rPr>
              <a:t> sẽ là IP DNS Server. Ta hay nhập ở dòng Preferred DNS.</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4: Đã có IP nguồn và IP đích, dữ liệu sẽ chuyển xuống tầng bên dưới và truyền tới đúng DNS Server</a:t>
            </a:r>
            <a:r>
              <a:rPr lang="en-US" sz="1900" smtClean="0">
                <a:solidFill>
                  <a:srgbClr val="1D1D1D"/>
                </a:solidFill>
                <a:latin typeface="Times New Roman" panose="02020603050405020304" pitchFamily="18" charset="0"/>
                <a:cs typeface="Times New Roman" panose="02020603050405020304" pitchFamily="18" charset="0"/>
              </a:rPr>
              <a:t>.</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5: Khi yêu cầu gửi tới DNS Server nó sẽ tìm trong cơ sở dữ liệu của mình xem tền miền đó ứng địa chỉ IP của Server Website nào.</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6: Sau khi tìm được nó sẽ gửi lại cho máy có DNS Client yêu cầu.</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7: IP của Server Website đã sẵn sàng cho tầng Network đóng vào gói dữ liệu của gói tin truy cập Website</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59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62905" y="1431375"/>
            <a:ext cx="7289443" cy="5062924"/>
          </a:xfrm>
          <a:prstGeom prst="rect">
            <a:avLst/>
          </a:prstGeom>
        </p:spPr>
        <p:txBody>
          <a:bodyPr wrap="square">
            <a:spAutoFit/>
          </a:bodyPr>
          <a:lstStyle/>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Dịch </a:t>
            </a:r>
            <a:r>
              <a:rPr lang="en-US" sz="1900">
                <a:solidFill>
                  <a:srgbClr val="1D1D1D"/>
                </a:solidFill>
                <a:latin typeface="Times New Roman" panose="02020603050405020304" pitchFamily="18" charset="0"/>
                <a:cs typeface="Times New Roman" panose="02020603050405020304" pitchFamily="18" charset="0"/>
              </a:rPr>
              <a:t>vụ DHCP</a:t>
            </a:r>
            <a:r>
              <a:rPr lang="en-US" sz="1900" b="1">
                <a:solidFill>
                  <a:srgbClr val="1D1D1D"/>
                </a:solidFill>
                <a:latin typeface="Times New Roman" panose="02020603050405020304" pitchFamily="18" charset="0"/>
                <a:cs typeface="Times New Roman" panose="02020603050405020304" pitchFamily="18" charset="0"/>
              </a:rPr>
              <a:t>:</a:t>
            </a:r>
            <a:r>
              <a:rPr lang="en-US" sz="1900">
                <a:solidFill>
                  <a:srgbClr val="1D1D1D"/>
                </a:solidFill>
                <a:latin typeface="Times New Roman" panose="02020603050405020304" pitchFamily="18" charset="0"/>
                <a:cs typeface="Times New Roman" panose="02020603050405020304" pitchFamily="18" charset="0"/>
              </a:rPr>
              <a:t> là dịch vụ cấp phát địa chỉ IP động. Trong một hệ thống lớn có nhiều máy, thay vì chúng ta phải đi nhập IP bằng tay cho tất cả các máy thì chúng ta dùng DHCP cấp phát </a:t>
            </a:r>
            <a:r>
              <a:rPr lang="en-US" sz="1900" smtClean="0">
                <a:solidFill>
                  <a:srgbClr val="1D1D1D"/>
                </a:solidFill>
                <a:latin typeface="Times New Roman" panose="02020603050405020304" pitchFamily="18" charset="0"/>
                <a:cs typeface="Times New Roman" panose="02020603050405020304" pitchFamily="18" charset="0"/>
              </a:rPr>
              <a:t>IP.</a:t>
            </a:r>
          </a:p>
          <a:p>
            <a:pPr marL="342900" indent="-342900" algn="just" fontAlgn="base">
              <a:buFontTx/>
              <a:buChar char="-"/>
            </a:pPr>
            <a:r>
              <a:rPr lang="vi-VN" sz="1900">
                <a:latin typeface="Times New Roman" panose="02020603050405020304" pitchFamily="18" charset="0"/>
                <a:cs typeface="Times New Roman" panose="02020603050405020304" pitchFamily="18" charset="0"/>
              </a:rPr>
              <a:t>Để dịch vụ DHCP hoạt động được nó phải có 2 thành phần: DHCP Server và DHCP </a:t>
            </a:r>
            <a:r>
              <a:rPr lang="vi-VN" sz="1900" smtClean="0">
                <a:latin typeface="Times New Roman" panose="02020603050405020304" pitchFamily="18" charset="0"/>
                <a:cs typeface="Times New Roman" panose="02020603050405020304" pitchFamily="18" charset="0"/>
              </a:rPr>
              <a:t>Client</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Server dùng để cấp phát IP động sử dụng Port </a:t>
            </a:r>
            <a:r>
              <a:rPr lang="en-US" sz="1900" smtClean="0">
                <a:latin typeface="Times New Roman" panose="02020603050405020304" pitchFamily="18" charset="0"/>
                <a:cs typeface="Times New Roman" panose="02020603050405020304" pitchFamily="18" charset="0"/>
              </a:rPr>
              <a:t>67. </a:t>
            </a:r>
            <a:r>
              <a:rPr lang="en-US" sz="1900">
                <a:latin typeface="Times New Roman" panose="02020603050405020304" pitchFamily="18" charset="0"/>
                <a:cs typeface="Times New Roman" panose="02020603050405020304" pitchFamily="18" charset="0"/>
              </a:rPr>
              <a:t>Gửi IP hoặc nhận thông tin đều ở Port này</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Client dùng để nhận IP, xin cấp phát IP sử dụng Port </a:t>
            </a:r>
            <a:r>
              <a:rPr lang="en-US" sz="1900" smtClean="0">
                <a:latin typeface="Times New Roman" panose="02020603050405020304" pitchFamily="18" charset="0"/>
                <a:cs typeface="Times New Roman" panose="02020603050405020304" pitchFamily="18" charset="0"/>
              </a:rPr>
              <a:t>68. </a:t>
            </a:r>
            <a:r>
              <a:rPr lang="en-US" sz="1900">
                <a:latin typeface="Times New Roman" panose="02020603050405020304" pitchFamily="18" charset="0"/>
                <a:cs typeface="Times New Roman" panose="02020603050405020304" pitchFamily="18" charset="0"/>
              </a:rPr>
              <a:t>Xin IP hoặc nhận IP đều dùng ở Port này</a:t>
            </a:r>
            <a:r>
              <a:rPr lang="en-US" sz="1900" smtClean="0">
                <a:latin typeface="Times New Roman" panose="02020603050405020304" pitchFamily="18" charset="0"/>
                <a:cs typeface="Times New Roman" panose="02020603050405020304" pitchFamily="18" charset="0"/>
              </a:rPr>
              <a:t>.</a:t>
            </a:r>
            <a:endParaRPr lang="en-US" sz="190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Bước 1: DHCP Client sẽ gửi một bản tin Broadcast là Discover. Bản tin là thông tin yêu cầu xin địa chỉ IP. Bản tin sẽ được tầng Transport nhận bằng cổng 68 sau đó đóng gói bằng giao thức UDP  rồi truyền xuống dưới. Tầng Network Access sẽ đóng địa chỉ MAC nguồn là máy mình và MAC đích là MAC Broadcast  rồi chuyển ra đường truyền. Do có địa chỉ MAC là Broadcast nên tất cả các máy trong mạng đều nhận được, trong đó có máy DHCP Server.</a:t>
            </a:r>
            <a:endParaRPr lang="en-US" sz="19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3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TELNET</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37148" y="1439269"/>
            <a:ext cx="7302321" cy="4185761"/>
          </a:xfrm>
          <a:prstGeom prst="rect">
            <a:avLst/>
          </a:prstGeom>
        </p:spPr>
        <p:txBody>
          <a:bodyPr wrap="square">
            <a:spAutoFit/>
          </a:bodyPr>
          <a:lstStyle/>
          <a:p>
            <a:pPr algn="just" fontAlgn="base"/>
            <a:r>
              <a:rPr lang="en-US" smtClean="0">
                <a:solidFill>
                  <a:srgbClr val="1D1D1D"/>
                </a:solidFill>
                <a:latin typeface="Helvetica" panose="020B0604020202020204" pitchFamily="34" charset="0"/>
              </a:rPr>
              <a:t> +</a:t>
            </a:r>
            <a:r>
              <a:rPr lang="vi-VN">
                <a:solidFill>
                  <a:srgbClr val="1D1D1D"/>
                </a:solidFill>
                <a:latin typeface="Helvetica" panose="020B0604020202020204" pitchFamily="34"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2: Sau khi DHCP Server nhận được gói tin nó sẽ được tầng Network Access sẽ chuyển lên bên trên để xử lý. Tầng Transport sẽ nhận thông tin rồi chuyển lên Port 67 cho tầng Application.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3: Sau khi DHCP Server xử lý, Server sẽ gửi lại một bản tin Offer bao gồm thông tin địa chỉ IP cấp cho máy Client và thông tinh máy của mình như tên, IP. Rồi chuyển xuống cho tầng Transport đóng gói bằng cổng 67. Tầng Transport sẽ đóng bằng giao thức UDP và tiếp tục chuyển xuống đóng địa chỉ MAC nguồn MAC đích. Tiếp theo dữ liệu sẽ gửi ra đường </a:t>
            </a:r>
            <a:r>
              <a:rPr lang="vi-VN" sz="1900" smtClean="0">
                <a:solidFill>
                  <a:srgbClr val="1D1D1D"/>
                </a:solidFill>
                <a:latin typeface="Times New Roman" panose="02020603050405020304" pitchFamily="18" charset="0"/>
                <a:cs typeface="Times New Roman" panose="02020603050405020304" pitchFamily="18" charset="0"/>
              </a:rPr>
              <a:t>truyền.</a:t>
            </a:r>
            <a:r>
              <a:rPr lang="en-US" sz="1900" smtClean="0">
                <a:solidFill>
                  <a:srgbClr val="1D1D1D"/>
                </a:solidFill>
                <a:latin typeface="Times New Roman" panose="02020603050405020304" pitchFamily="18" charset="0"/>
                <a:cs typeface="Times New Roman" panose="02020603050405020304" pitchFamily="18" charset="0"/>
              </a:rPr>
              <a:t> </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4: Client nhận dữ liệu từ Port 68 và đưa IP vào DHCP Client. Sau đó DHCP Client sẽ gửi lại một bản tin Request là đồng ý sử dụng IP đó để DHCP Server xác nhận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5: DHCP Server nhận được thông tin từ DHCP Client sẽ gửi lại một bản tin ACK để xác nhận là quá trình đã thành công.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5786" y="1491983"/>
            <a:ext cx="7263683" cy="3477875"/>
          </a:xfrm>
          <a:prstGeom prst="rect">
            <a:avLst/>
          </a:prstGeom>
        </p:spPr>
        <p:txBody>
          <a:bodyPr wrap="square">
            <a:spAutoFit/>
          </a:bodyPr>
          <a:lstStyle/>
          <a:p>
            <a:pPr marL="398463" indent="-398463" algn="just">
              <a:buFontTx/>
              <a:buChar char="-"/>
            </a:pPr>
            <a:r>
              <a:rPr lang="vi-VN" sz="2000" smtClean="0">
                <a:latin typeface="Times New Roman" panose="02020603050405020304" pitchFamily="18" charset="0"/>
                <a:cs typeface="Times New Roman" panose="02020603050405020304" pitchFamily="18" charset="0"/>
              </a:rPr>
              <a:t>TELNET</a:t>
            </a:r>
            <a:r>
              <a:rPr lang="vi-VN" sz="2000">
                <a:latin typeface="Times New Roman" panose="02020603050405020304" pitchFamily="18" charset="0"/>
                <a:cs typeface="Times New Roman" panose="02020603050405020304" pitchFamily="18" charset="0"/>
              </a:rPr>
              <a:t> viết tắt của TerminaL Network là </a:t>
            </a:r>
            <a:r>
              <a:rPr lang="vi-VN" sz="2000" smtClean="0">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giao thức mạng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dùng trên các kết nối </a:t>
            </a:r>
            <a:r>
              <a:rPr lang="vi-VN" sz="2000" smtClean="0">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Internet </a:t>
            </a:r>
            <a:r>
              <a:rPr lang="vi-VN" sz="2000" smtClean="0">
                <a:latin typeface="Times New Roman" panose="02020603050405020304" pitchFamily="18" charset="0"/>
                <a:cs typeface="Times New Roman" panose="02020603050405020304" pitchFamily="18" charset="0"/>
              </a:rPr>
              <a:t>hoặc </a:t>
            </a:r>
            <a:r>
              <a:rPr lang="vi-VN" sz="2000">
                <a:latin typeface="Times New Roman" panose="02020603050405020304" pitchFamily="18" charset="0"/>
                <a:cs typeface="Times New Roman" panose="02020603050405020304" pitchFamily="18" charset="0"/>
              </a:rPr>
              <a:t>các kết nối tại mạng máy tính cục bộ </a:t>
            </a:r>
            <a:r>
              <a:rPr lang="en-US" sz="2000" smtClean="0">
                <a:latin typeface="Times New Roman" panose="02020603050405020304" pitchFamily="18" charset="0"/>
                <a:cs typeface="Times New Roman" panose="02020603050405020304" pitchFamily="18" charset="0"/>
              </a:rPr>
              <a:t>Lan.</a:t>
            </a:r>
            <a:endParaRPr lang="en-US" sz="2000" smtClean="0">
              <a:solidFill>
                <a:srgbClr val="252C2F"/>
              </a:solidFill>
              <a:latin typeface="Times New Roman" panose="02020603050405020304" pitchFamily="18" charset="0"/>
              <a:cs typeface="Times New Roman" panose="02020603050405020304" pitchFamily="18" charset="0"/>
            </a:endParaRPr>
          </a:p>
          <a:p>
            <a:pPr marL="342900" indent="-342900" algn="just">
              <a:buFontTx/>
              <a:buChar char="-"/>
            </a:pPr>
            <a:r>
              <a:rPr lang="en-US" sz="2000" smtClean="0">
                <a:solidFill>
                  <a:srgbClr val="252C2F"/>
                </a:solidFill>
                <a:latin typeface="Times New Roman" panose="02020603050405020304" pitchFamily="18" charset="0"/>
                <a:cs typeface="Times New Roman" panose="02020603050405020304" pitchFamily="18" charset="0"/>
              </a:rPr>
              <a:t>Chúng ta cũng có thể hiểu Telnet là một giao thức Client – Server dựa trên nền TCP, và phần Client thường kết nối vào cổng 23 với một Server – nơi cung cấp chương trình ứng dụng thi hành các dịch vụ.</a:t>
            </a:r>
          </a:p>
          <a:p>
            <a:pPr marL="342900" indent="-342900" algn="just">
              <a:buFontTx/>
              <a:buChar char="-"/>
            </a:pP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không mã hóa dữ liệu truyền tải qua các đường dây kết nối, kể cả mật khẩu, vì thế việc thông tin bị đánh cắp là tương đối dễ </a:t>
            </a:r>
            <a:r>
              <a:rPr lang="vi-VN" sz="2000" smtClean="0">
                <a:latin typeface="Times New Roman" panose="02020603050405020304" pitchFamily="18" charset="0"/>
                <a:cs typeface="Times New Roman" panose="02020603050405020304" pitchFamily="18" charset="0"/>
              </a:rPr>
              <a:t>dàng.</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thiếu tính xác thực người dùng. </a:t>
            </a:r>
            <a:br>
              <a:rPr lang="vi-VN"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39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THỨC </a:t>
            </a:r>
            <a:r>
              <a:rPr lang="en-US" b="1"/>
              <a:t/>
            </a:r>
            <a:br>
              <a:rPr lang="en-US" b="1"/>
            </a:br>
            <a:r>
              <a:rPr lang="en-US" b="1" smtClean="0"/>
              <a:t>TCP / UDP</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TCP -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24270" y="1188232"/>
            <a:ext cx="7392473" cy="5370701"/>
          </a:xfrm>
          <a:prstGeom prst="rect">
            <a:avLst/>
          </a:prstGeom>
        </p:spPr>
        <p:txBody>
          <a:bodyPr wrap="square">
            <a:spAutoFit/>
          </a:bodyPr>
          <a:lstStyle/>
          <a:p>
            <a:pPr marL="342900" indent="-342900" algn="just">
              <a:buFontTx/>
              <a:buChar char="-"/>
            </a:pPr>
            <a:r>
              <a:rPr lang="vi-VN" sz="1900" b="1" smtClean="0">
                <a:latin typeface="Times New Roman" panose="02020603050405020304" pitchFamily="18" charset="0"/>
                <a:cs typeface="Times New Roman" panose="02020603050405020304" pitchFamily="18" charset="0"/>
              </a:rPr>
              <a:t>TCP (Transmission Control Protocol - "Giao thức điều khiển truyền vận")</a:t>
            </a:r>
            <a:r>
              <a:rPr lang="vi-VN" sz="1900" smtClean="0">
                <a:latin typeface="Times New Roman" panose="02020603050405020304" pitchFamily="18" charset="0"/>
                <a:cs typeface="Times New Roman" panose="02020603050405020304" pitchFamily="18" charset="0"/>
              </a:rPr>
              <a:t> là một trong các giao thức cốt lõi của bộ giao thức TCP/IP. Sử dụng TCP, các ứng dụng trên các máy chủ được nối mạng có thể tạo các "kết nối" với nhau, mà qua đó chúng có thể trao đổi dữ liệu hoặc các gói tin. Giao thức này đảm bảo chuyển giao dữ liệu tới nơi nhận một cách đáng tin cậy và đúng thứ tự. TCP còn phân biệt giữa dữ liệu của nhiều ứng dụng (chẳng hạn, dịch vụ Web và dịch vụ thư điện tử) đồng thời chạy trên cùng một máy chủ.</a:t>
            </a:r>
            <a:endParaRPr lang="en-US" sz="1900">
              <a:latin typeface="Times New Roman" panose="02020603050405020304" pitchFamily="18" charset="0"/>
              <a:cs typeface="Times New Roman" panose="02020603050405020304" pitchFamily="18" charset="0"/>
            </a:endParaRPr>
          </a:p>
          <a:p>
            <a:pPr marL="342900" indent="-342900" algn="just">
              <a:buFontTx/>
              <a:buChar char="-"/>
            </a:pPr>
            <a:r>
              <a:rPr lang="vi-VN" sz="1900" b="1" smtClean="0">
                <a:latin typeface="Times New Roman" panose="02020603050405020304" pitchFamily="18" charset="0"/>
                <a:cs typeface="Times New Roman" panose="02020603050405020304" pitchFamily="18" charset="0"/>
              </a:rPr>
              <a:t>UDP (User Datagram Protocol)</a:t>
            </a:r>
            <a:r>
              <a:rPr lang="vi-VN" sz="1900" smtClean="0">
                <a:latin typeface="Times New Roman" panose="02020603050405020304" pitchFamily="18" charset="0"/>
                <a:cs typeface="Times New Roman" panose="02020603050405020304" pitchFamily="18" charset="0"/>
              </a:rPr>
              <a:t> là một trong những giao thức cốt lõi của giao thức TCP/IP. Dùng UDP, chương trình trên mạng máy tính có thể gởi những dữ liệu ngắn được gọi là datagram tới máy khác.</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UDP không cung cấp sự tin cậy và thứ tự truyền nhận mà TCP làm</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các gói dữ liệu có thể đến không đúng thứ tự hoặc bị mất mà không có thông báo. Tuy nhiên UDP nhanh và hiệu quả hơn đối với các mục tiêu như kích thước nhỏ và yêu cầu khắt khe về thời gian. Do bản chất không trạng thái của nó nên nó hữu dụng đối với việc trả lời các truy vấn nhỏ</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với</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số lượng lớn người yêu</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cầu.</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5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THỨC </a:t>
            </a:r>
            <a:r>
              <a:rPr lang="en-US" b="1"/>
              <a:t/>
            </a:r>
            <a:br>
              <a:rPr lang="en-US" b="1"/>
            </a:br>
            <a:r>
              <a:rPr lang="en-US" b="1" smtClean="0"/>
              <a:t>TCP / UDP</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So sánh giữa giao thức TCP và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028981" y="1377714"/>
            <a:ext cx="7212169" cy="2554545"/>
          </a:xfrm>
          <a:prstGeom prst="rect">
            <a:avLst/>
          </a:prstGeom>
        </p:spPr>
        <p:txBody>
          <a:bodyPr wrap="square">
            <a:spAutoFit/>
          </a:bodyPr>
          <a:lstStyle/>
          <a:p>
            <a:r>
              <a:rPr lang="en-US" sz="2000" b="1" u="sng">
                <a:latin typeface="Times New Roman" panose="02020603050405020304" pitchFamily="18" charset="0"/>
                <a:cs typeface="Times New Roman" panose="02020603050405020304" pitchFamily="18" charset="0"/>
              </a:rPr>
              <a:t>Giống nhau :</a:t>
            </a:r>
            <a:r>
              <a:rPr lang="en-US" sz="2000">
                <a:latin typeface="Times New Roman" panose="02020603050405020304" pitchFamily="18" charset="0"/>
                <a:cs typeface="Times New Roman" panose="02020603050405020304" pitchFamily="18" charset="0"/>
              </a:rPr>
              <a:t> đều là các giao thức mạng TCP/IP, đều có chức năng kết nối các máy lại với nhau, và có thể gửi dữ liệu cho nhau</a:t>
            </a:r>
            <a:r>
              <a:rPr lang="en-US" sz="2000" smtClean="0">
                <a:latin typeface="Times New Roman" panose="02020603050405020304" pitchFamily="18" charset="0"/>
                <a:cs typeface="Times New Roman" panose="02020603050405020304" pitchFamily="18" charset="0"/>
              </a:rPr>
              <a:t>....</a:t>
            </a:r>
          </a:p>
          <a:p>
            <a:r>
              <a:rPr lang="vi-VN" sz="2000" b="1" u="sng" smtClean="0">
                <a:latin typeface="Times New Roman" panose="02020603050405020304" pitchFamily="18" charset="0"/>
                <a:cs typeface="Times New Roman" panose="02020603050405020304" pitchFamily="18" charset="0"/>
              </a:rPr>
              <a:t>Khác nhau (cơ bản):</a:t>
            </a:r>
            <a:r>
              <a:rPr lang="vi-VN" sz="2000" b="1"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C</a:t>
            </a:r>
            <a:r>
              <a:rPr lang="vi-VN" sz="2000" smtClean="0">
                <a:latin typeface="Times New Roman" panose="02020603050405020304" pitchFamily="18" charset="0"/>
                <a:cs typeface="Times New Roman" panose="02020603050405020304" pitchFamily="18" charset="0"/>
              </a:rPr>
              <a:t>ác header của TCP và UDP khác nhau ở kích thước (20 và 8 byte) nguyên nhân chủ yếu là do TCP phải hộ trợ nhiều chức năng hữu ích hơn</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(như khả năng khôi phục lỗi). UDP dùng ít byte hơn cho phần header và yêu cầu xử lý từ host ít hơn</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66863236"/>
              </p:ext>
            </p:extLst>
          </p:nvPr>
        </p:nvGraphicFramePr>
        <p:xfrm>
          <a:off x="4028981" y="3932259"/>
          <a:ext cx="7574884" cy="2011680"/>
        </p:xfrm>
        <a:graphic>
          <a:graphicData uri="http://schemas.openxmlformats.org/drawingml/2006/table">
            <a:tbl>
              <a:tblPr firstRow="1" bandRow="1">
                <a:tableStyleId>{5C22544A-7EE6-4342-B048-85BDC9FD1C3A}</a:tableStyleId>
              </a:tblPr>
              <a:tblGrid>
                <a:gridCol w="3787442"/>
                <a:gridCol w="3787442"/>
              </a:tblGrid>
              <a:tr h="370840">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TCP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WAN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cho phép mất gói tin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Đảm bảo việc truyền dữ liệu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thấp hơn UDP</a:t>
                      </a:r>
                      <a:endParaRPr lang="en-US" b="0"/>
                    </a:p>
                  </a:txBody>
                  <a:tcPr>
                    <a:solidFill>
                      <a:schemeClr val="tx2">
                        <a:lumMod val="20000"/>
                        <a:lumOff val="80000"/>
                      </a:schemeClr>
                    </a:solidFill>
                  </a:tcPr>
                </a:tc>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UDP: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LAN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Cho phép mất dữ liệu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đảm bảo.</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cao, VolP truyền tốt</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qua UDP</a:t>
                      </a:r>
                      <a:endParaRPr lang="en-US" b="0" smtClean="0">
                        <a:effectLst/>
                      </a:endParaRPr>
                    </a:p>
                    <a:p>
                      <a:pPr algn="ctr"/>
                      <a:endParaRPr lang="en-US" b="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23803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 Layer of the OSI Model</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406543"/>
            <a:ext cx="7223705" cy="4770537"/>
          </a:xfrm>
          <a:prstGeom prst="rect">
            <a:avLst/>
          </a:prstGeom>
        </p:spPr>
        <p:txBody>
          <a:bodyPr wrap="square">
            <a:spAutoFit/>
          </a:bodyPr>
          <a:lstStyle/>
          <a:p>
            <a:pPr marL="342900" indent="-342900" algn="just" fontAlgn="base">
              <a:buFontTx/>
              <a:buChar char="-"/>
            </a:pPr>
            <a:r>
              <a:rPr lang="en-US" sz="2400" smtClean="0">
                <a:solidFill>
                  <a:srgbClr val="222222"/>
                </a:solidFill>
                <a:latin typeface="Times New Roman" panose="02020603050405020304" pitchFamily="18" charset="0"/>
                <a:cs typeface="Times New Roman" panose="02020603050405020304" pitchFamily="18" charset="0"/>
              </a:rPr>
              <a:t>Provides physical </a:t>
            </a:r>
            <a:r>
              <a:rPr lang="en-US" sz="2400" smtClean="0">
                <a:solidFill>
                  <a:srgbClr val="222222"/>
                </a:solidFill>
                <a:latin typeface="Times New Roman" panose="02020603050405020304" pitchFamily="18" charset="0"/>
                <a:cs typeface="Times New Roman" panose="02020603050405020304" pitchFamily="18" charset="0"/>
              </a:rPr>
              <a:t>interface for </a:t>
            </a:r>
            <a:r>
              <a:rPr lang="en-US" sz="2400" smtClean="0">
                <a:solidFill>
                  <a:srgbClr val="222222"/>
                </a:solidFill>
                <a:latin typeface="Times New Roman" panose="02020603050405020304" pitchFamily="18" charset="0"/>
                <a:cs typeface="Times New Roman" panose="02020603050405020304" pitchFamily="18" charset="0"/>
              </a:rPr>
              <a:t>transmission of information. </a:t>
            </a:r>
          </a:p>
          <a:p>
            <a:pPr marL="342900" indent="-342900" algn="just" fontAlgn="base">
              <a:buFontTx/>
              <a:buChar char="-"/>
            </a:pPr>
            <a:endParaRPr lang="en-US" sz="2400" smtClean="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2400" b="0" i="0" smtClean="0">
                <a:solidFill>
                  <a:srgbClr val="222222"/>
                </a:solidFill>
                <a:effectLst/>
                <a:latin typeface="Times New Roman" panose="02020603050405020304" pitchFamily="18" charset="0"/>
                <a:cs typeface="Times New Roman" panose="02020603050405020304" pitchFamily="18" charset="0"/>
              </a:rPr>
              <a:t>Defines the transport rules of the bits on the physical connection.</a:t>
            </a:r>
          </a:p>
          <a:p>
            <a:pPr marL="342900" indent="-342900" algn="just" fontAlgn="base">
              <a:buFontTx/>
              <a:buChar char="-"/>
            </a:pPr>
            <a:endParaRPr lang="en-US" sz="240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altLang="en-US" sz="2400">
                <a:latin typeface="Times New Roman" panose="02020603050405020304" pitchFamily="18" charset="0"/>
                <a:cs typeface="Times New Roman" panose="02020603050405020304" pitchFamily="18" charset="0"/>
              </a:rPr>
              <a:t>Such characteristics as voltage levels, timing of voltage changes, physical data rates, maximum transmission distances, physical connectors, and other similar attributes are defined by physical layer specifications. </a:t>
            </a:r>
          </a:p>
          <a:p>
            <a:pPr marL="342900" indent="-342900" algn="just" fontAlgn="base">
              <a:buFontTx/>
              <a:buChar char="-"/>
            </a:pP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marL="342900" indent="-342900" algn="just" fontAlgn="base">
              <a:buFontTx/>
              <a:buChar char="-"/>
            </a:pPr>
            <a:endParaRPr lang="vi-VN" sz="2000" b="0" i="0" smtClean="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734655" y="480915"/>
            <a:ext cx="5787026"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Physical Layer  </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615384" y="499251"/>
            <a:ext cx="5787026"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Data Link Layer</a:t>
            </a:r>
            <a:endParaRPr lang="en-US"/>
          </a:p>
        </p:txBody>
      </p:sp>
      <p:sp>
        <p:nvSpPr>
          <p:cNvPr id="2" name="Rectangle 1"/>
          <p:cNvSpPr/>
          <p:nvPr/>
        </p:nvSpPr>
        <p:spPr>
          <a:xfrm>
            <a:off x="4095062" y="1230003"/>
            <a:ext cx="7129529" cy="6001643"/>
          </a:xfrm>
          <a:prstGeom prst="rect">
            <a:avLst/>
          </a:prstGeom>
        </p:spPr>
        <p:txBody>
          <a:bodyPr wrap="square">
            <a:spAutoFit/>
          </a:bodyPr>
          <a:lstStyle/>
          <a:p>
            <a:pPr marL="342900" indent="-342900" algn="just">
              <a:buFontTx/>
              <a:buChar char="-"/>
            </a:pPr>
            <a:r>
              <a:rPr lang="en-US" sz="2400">
                <a:latin typeface="Times New Roman" panose="02020603050405020304" pitchFamily="18" charset="0"/>
                <a:cs typeface="Times New Roman" panose="02020603050405020304" pitchFamily="18" charset="0"/>
              </a:rPr>
              <a:t>Data link layer attempts to provide reliable communication over the physical layer interface</a:t>
            </a:r>
            <a:r>
              <a:rPr lang="en-US" sz="240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Analysis </a:t>
            </a:r>
            <a:r>
              <a:rPr lang="en-US" sz="2400">
                <a:latin typeface="Times New Roman" panose="02020603050405020304" pitchFamily="18" charset="0"/>
                <a:cs typeface="Times New Roman" panose="02020603050405020304" pitchFamily="18" charset="0"/>
              </a:rPr>
              <a:t>of data into the </a:t>
            </a:r>
            <a:r>
              <a:rPr lang="en-US" sz="2400">
                <a:latin typeface="Times New Roman" panose="02020603050405020304" pitchFamily="18" charset="0"/>
                <a:cs typeface="Times New Roman" panose="02020603050405020304" pitchFamily="18" charset="0"/>
              </a:rPr>
              <a:t>frame and reassemble the </a:t>
            </a:r>
            <a:r>
              <a:rPr lang="en-US" sz="2400">
                <a:latin typeface="Times New Roman" panose="02020603050405020304" pitchFamily="18" charset="0"/>
                <a:cs typeface="Times New Roman" panose="02020603050405020304" pitchFamily="18" charset="0"/>
              </a:rPr>
              <a:t>received </a:t>
            </a:r>
            <a:r>
              <a:rPr lang="en-US" sz="2400" smtClean="0">
                <a:latin typeface="Times New Roman" panose="02020603050405020304" pitchFamily="18" charset="0"/>
                <a:cs typeface="Times New Roman" panose="02020603050405020304" pitchFamily="18" charset="0"/>
              </a:rPr>
              <a:t>frames.</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Handle errors by implementing an acknowledgement and retransmission scheme.</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Implement flow </a:t>
            </a:r>
            <a:r>
              <a:rPr lang="en-US" sz="2400">
                <a:latin typeface="Times New Roman" panose="02020603050405020304" pitchFamily="18" charset="0"/>
                <a:cs typeface="Times New Roman" panose="02020603050405020304" pitchFamily="18" charset="0"/>
              </a:rPr>
              <a:t>control</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Supports simplex</a:t>
            </a:r>
            <a:r>
              <a:rPr lang="en-US" sz="2400">
                <a:latin typeface="Times New Roman" panose="02020603050405020304" pitchFamily="18" charset="0"/>
                <a:cs typeface="Times New Roman" panose="02020603050405020304" pitchFamily="18" charset="0"/>
              </a:rPr>
              <a:t>, half-duplex or full-duplex communication.</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buFontTx/>
              <a:buChar char="-"/>
            </a:pPr>
            <a:endParaRPr lang="en-US" sz="2400" smtClean="0">
              <a:latin typeface="Times New Roman" panose="02020603050405020304" pitchFamily="18" charset="0"/>
              <a:cs typeface="Times New Roman" panose="02020603050405020304" pitchFamily="18" charset="0"/>
            </a:endParaRPr>
          </a:p>
          <a:p>
            <a:pPr marL="342900" indent="-342900">
              <a:buFontTx/>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71505" y="442317"/>
            <a:ext cx="2526654"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Network Layer</a:t>
            </a:r>
            <a:endParaRPr lang="en-US" sz="2800" b="1"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33434" y="1111311"/>
            <a:ext cx="6938149" cy="5201424"/>
          </a:xfrm>
          <a:prstGeom prst="rect">
            <a:avLst/>
          </a:prstGeom>
        </p:spPr>
        <p:txBody>
          <a:bodyPr wrap="square">
            <a:spAutoFit/>
          </a:bodyPr>
          <a:lstStyle/>
          <a:p>
            <a:pPr marL="342900" indent="-342900" algn="just">
              <a:buFontTx/>
              <a:buChar char="-"/>
            </a:pPr>
            <a:r>
              <a:rPr lang="en-US" sz="2400">
                <a:latin typeface="Times New Roman" panose="02020603050405020304" pitchFamily="18" charset="0"/>
                <a:cs typeface="Times New Roman" panose="02020603050405020304" pitchFamily="18" charset="0"/>
              </a:rPr>
              <a:t>Implements routing of frames (packets) through the </a:t>
            </a:r>
            <a:r>
              <a:rPr lang="en-US" sz="2400">
                <a:latin typeface="Times New Roman" panose="02020603050405020304" pitchFamily="18" charset="0"/>
                <a:cs typeface="Times New Roman" panose="02020603050405020304" pitchFamily="18" charset="0"/>
              </a:rPr>
              <a:t>network</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Defines the most optimum path the packet should take from the source to </a:t>
            </a:r>
            <a:r>
              <a:rPr lang="en-US" sz="2400">
                <a:latin typeface="Times New Roman" panose="02020603050405020304" pitchFamily="18" charset="0"/>
                <a:cs typeface="Times New Roman" panose="02020603050405020304" pitchFamily="18" charset="0"/>
              </a:rPr>
              <a:t>the </a:t>
            </a:r>
            <a:r>
              <a:rPr lang="en-US" sz="2400" smtClean="0">
                <a:latin typeface="Times New Roman" panose="02020603050405020304" pitchFamily="18" charset="0"/>
                <a:cs typeface="Times New Roman" panose="02020603050405020304" pitchFamily="18" charset="0"/>
              </a:rPr>
              <a:t>destination</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Handles congestion in the network.</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Facilitates interconnection between heterogeneous networks (</a:t>
            </a:r>
            <a:r>
              <a:rPr lang="en-US" sz="2400">
                <a:latin typeface="Times New Roman" panose="02020603050405020304" pitchFamily="18" charset="0"/>
                <a:cs typeface="Times New Roman" panose="02020603050405020304" pitchFamily="18" charset="0"/>
              </a:rPr>
              <a:t>Internetworking</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Defines </a:t>
            </a:r>
            <a:r>
              <a:rPr lang="en-US" sz="2400">
                <a:latin typeface="Times New Roman" panose="02020603050405020304" pitchFamily="18" charset="0"/>
                <a:cs typeface="Times New Roman" panose="02020603050405020304" pitchFamily="18" charset="0"/>
              </a:rPr>
              <a:t>how to fragment a packet into smaller packets to accommodate different media.</a:t>
            </a:r>
          </a:p>
          <a:p>
            <a:pPr marL="342900" indent="-342900">
              <a:buFontTx/>
              <a:buChar char="-"/>
            </a:pPr>
            <a:endParaRPr lang="en-US" sz="2000" smtClean="0">
              <a:solidFill>
                <a:srgbClr val="444444"/>
              </a:solidFill>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p:txBody>
          <a:bodyPr/>
          <a:lstStyle/>
          <a:p>
            <a:pPr algn="ctr"/>
            <a:r>
              <a:rPr lang="en-US" b="1"/>
              <a:t>OSI MODEL</a:t>
            </a:r>
            <a:endParaRPr lang="en-US"/>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6065420" y="442317"/>
            <a:ext cx="2738827"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Transport Layer</a:t>
            </a:r>
            <a:endParaRPr lang="en-US" sz="2800" b="1"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8" y="1123837"/>
            <a:ext cx="7169425" cy="4524315"/>
          </a:xfrm>
          <a:prstGeom prst="rect">
            <a:avLst/>
          </a:prstGeom>
        </p:spPr>
        <p:txBody>
          <a:bodyPr wrap="square">
            <a:spAutoFit/>
          </a:bodyPr>
          <a:lstStyle/>
          <a:p>
            <a:pPr marL="342900" indent="-342900" algn="just">
              <a:buFontTx/>
              <a:buChar char="-"/>
            </a:pPr>
            <a:r>
              <a:rPr lang="en-US" sz="2400" smtClean="0">
                <a:latin typeface="Times New Roman" panose="02020603050405020304" pitchFamily="18" charset="0"/>
                <a:cs typeface="Times New Roman" panose="02020603050405020304" pitchFamily="18" charset="0"/>
              </a:rPr>
              <a:t>Provide </a:t>
            </a:r>
            <a:r>
              <a:rPr lang="en-US" sz="2400">
                <a:latin typeface="Times New Roman" panose="02020603050405020304" pitchFamily="18" charset="0"/>
                <a:cs typeface="Times New Roman" panose="02020603050405020304" pitchFamily="18" charset="0"/>
              </a:rPr>
              <a:t>a reliable mechanism for the exchange of data between two processes in different </a:t>
            </a:r>
            <a:r>
              <a:rPr lang="en-US" sz="2400">
                <a:latin typeface="Times New Roman" panose="02020603050405020304" pitchFamily="18" charset="0"/>
                <a:cs typeface="Times New Roman" panose="02020603050405020304" pitchFamily="18" charset="0"/>
              </a:rPr>
              <a:t>computers</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Ensures that the data units are delivered error free and delivered in </a:t>
            </a:r>
            <a:r>
              <a:rPr lang="en-US" sz="2400">
                <a:latin typeface="Times New Roman" panose="02020603050405020304" pitchFamily="18" charset="0"/>
                <a:cs typeface="Times New Roman" panose="02020603050405020304" pitchFamily="18" charset="0"/>
              </a:rPr>
              <a:t>sequence</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Ensures that there is no loss or duplication of data </a:t>
            </a:r>
            <a:r>
              <a:rPr lang="en-US" sz="2400">
                <a:latin typeface="Times New Roman" panose="02020603050405020304" pitchFamily="18" charset="0"/>
                <a:cs typeface="Times New Roman" panose="02020603050405020304" pitchFamily="18" charset="0"/>
              </a:rPr>
              <a:t>units</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Provides for the connection </a:t>
            </a:r>
            <a:r>
              <a:rPr lang="en-US" sz="2400">
                <a:latin typeface="Times New Roman" panose="02020603050405020304" pitchFamily="18" charset="0"/>
                <a:cs typeface="Times New Roman" panose="02020603050405020304" pitchFamily="18" charset="0"/>
              </a:rPr>
              <a:t>management</a:t>
            </a:r>
            <a:r>
              <a:rPr lang="en-US" sz="2400" smtClean="0">
                <a:latin typeface="Times New Roman" panose="02020603050405020304" pitchFamily="18" charset="0"/>
                <a:cs typeface="Times New Roman" panose="02020603050405020304" pitchFamily="18" charset="0"/>
              </a:rPr>
              <a:t>.</a:t>
            </a:r>
          </a:p>
          <a:p>
            <a:pPr algn="just"/>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Multiplex multiple connection over a single channel.</a:t>
            </a:r>
          </a:p>
        </p:txBody>
      </p:sp>
    </p:spTree>
    <p:extLst>
      <p:ext uri="{BB962C8B-B14F-4D97-AF65-F5344CB8AC3E}">
        <p14:creationId xmlns:p14="http://schemas.microsoft.com/office/powerpoint/2010/main" val="312575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6281312" y="442317"/>
            <a:ext cx="2307043"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Session Layer</a:t>
            </a:r>
            <a:endParaRPr lang="en-US" sz="2800" b="1"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386832" y="1123837"/>
            <a:ext cx="6771497" cy="3046988"/>
          </a:xfrm>
          <a:prstGeom prst="rect">
            <a:avLst/>
          </a:prstGeom>
        </p:spPr>
        <p:txBody>
          <a:bodyPr wrap="square">
            <a:spAutoFit/>
          </a:bodyPr>
          <a:lstStyle/>
          <a:p>
            <a:pPr marL="285750" indent="-285750" algn="just">
              <a:buFontTx/>
              <a:buChar char="-"/>
            </a:pPr>
            <a:r>
              <a:rPr lang="en-US" sz="2400" smtClean="0">
                <a:latin typeface="Times New Roman" panose="02020603050405020304" pitchFamily="18" charset="0"/>
                <a:cs typeface="Times New Roman" panose="02020603050405020304" pitchFamily="18" charset="0"/>
              </a:rPr>
              <a:t>Provides </a:t>
            </a:r>
            <a:r>
              <a:rPr lang="en-US" sz="2400">
                <a:latin typeface="Times New Roman" panose="02020603050405020304" pitchFamily="18" charset="0"/>
                <a:cs typeface="Times New Roman" panose="02020603050405020304" pitchFamily="18" charset="0"/>
              </a:rPr>
              <a:t>mechanism for controlling the dialogue between the two end systems. It defines how to start, control and end conversations (called sessions) between </a:t>
            </a:r>
            <a:r>
              <a:rPr lang="en-US" sz="2400">
                <a:latin typeface="Times New Roman" panose="02020603050405020304" pitchFamily="18" charset="0"/>
                <a:cs typeface="Times New Roman" panose="02020603050405020304" pitchFamily="18" charset="0"/>
              </a:rPr>
              <a:t>applications</a:t>
            </a:r>
            <a:r>
              <a:rPr lang="en-US" sz="2400" smtClean="0">
                <a:latin typeface="Times New Roman" panose="02020603050405020304" pitchFamily="18" charset="0"/>
                <a:cs typeface="Times New Roman" panose="02020603050405020304" pitchFamily="18" charset="0"/>
              </a:rPr>
              <a:t>.</a:t>
            </a:r>
          </a:p>
          <a:p>
            <a:pPr algn="just"/>
            <a:endParaRPr lang="en-US" sz="2400" smtClean="0">
              <a:latin typeface="Times New Roman" panose="02020603050405020304" pitchFamily="18" charset="0"/>
              <a:cs typeface="Times New Roman" panose="02020603050405020304" pitchFamily="18" charset="0"/>
            </a:endParaRPr>
          </a:p>
          <a:p>
            <a:pPr marL="285750" indent="-285750" algn="just">
              <a:buFontTx/>
              <a:buChar char="-"/>
            </a:pPr>
            <a:r>
              <a:rPr lang="en-US" sz="2400" smtClean="0">
                <a:latin typeface="Times New Roman" panose="02020603050405020304" pitchFamily="18" charset="0"/>
                <a:cs typeface="Times New Roman" panose="02020603050405020304" pitchFamily="18" charset="0"/>
              </a:rPr>
              <a:t>This layer </a:t>
            </a:r>
            <a:r>
              <a:rPr lang="en-US" sz="2400">
                <a:latin typeface="Times New Roman" panose="02020603050405020304" pitchFamily="18" charset="0"/>
                <a:cs typeface="Times New Roman" panose="02020603050405020304" pitchFamily="18" charset="0"/>
              </a:rPr>
              <a:t>provides mechanisms to identify the name and function of security information when transmitted over computer networks.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2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5875786" y="442317"/>
            <a:ext cx="3118098"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Presentation Layer</a:t>
            </a:r>
            <a:endParaRPr lang="en-US" sz="2800" b="1"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21425" y="1712664"/>
            <a:ext cx="7076661" cy="2234458"/>
          </a:xfrm>
          <a:prstGeom prst="rect">
            <a:avLst/>
          </a:prstGeom>
        </p:spPr>
        <p:txBody>
          <a:bodyPr wrap="square">
            <a:spAutoFit/>
          </a:bodyPr>
          <a:lstStyle/>
          <a:p>
            <a:pPr marL="384175" indent="-28575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Presentation </a:t>
            </a:r>
            <a:r>
              <a:rPr lang="en-US" sz="2400">
                <a:latin typeface="Times New Roman" panose="02020603050405020304" pitchFamily="18" charset="0"/>
                <a:cs typeface="Times New Roman" panose="02020603050405020304" pitchFamily="18" charset="0"/>
              </a:rPr>
              <a:t>layer defines the format in which the data is to be exchanged between the two </a:t>
            </a:r>
            <a:r>
              <a:rPr lang="en-US" sz="2400">
                <a:latin typeface="Times New Roman" panose="02020603050405020304" pitchFamily="18" charset="0"/>
                <a:cs typeface="Times New Roman" panose="02020603050405020304" pitchFamily="18" charset="0"/>
              </a:rPr>
              <a:t>communicating </a:t>
            </a:r>
            <a:r>
              <a:rPr lang="en-US" sz="2400" smtClean="0">
                <a:latin typeface="Times New Roman" panose="02020603050405020304" pitchFamily="18" charset="0"/>
                <a:cs typeface="Times New Roman" panose="02020603050405020304" pitchFamily="18" charset="0"/>
              </a:rPr>
              <a:t>entities.</a:t>
            </a:r>
          </a:p>
          <a:p>
            <a:pPr marL="98425" algn="just" defTabSz="414338">
              <a:lnSpc>
                <a:spcPct val="80000"/>
              </a:lnSpc>
              <a:spcBef>
                <a:spcPct val="50000"/>
              </a:spcBef>
              <a:buClr>
                <a:srgbClr val="CC0000"/>
              </a:buClr>
            </a:pPr>
            <a:endParaRPr lang="en-US" sz="2400" smtClean="0">
              <a:latin typeface="Times New Roman" panose="02020603050405020304" pitchFamily="18" charset="0"/>
              <a:cs typeface="Times New Roman" panose="02020603050405020304" pitchFamily="18" charset="0"/>
            </a:endParaRPr>
          </a:p>
          <a:p>
            <a:pPr marL="384175" indent="-28575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Also </a:t>
            </a:r>
            <a:r>
              <a:rPr lang="en-US" sz="2400">
                <a:latin typeface="Times New Roman" panose="02020603050405020304" pitchFamily="18" charset="0"/>
                <a:cs typeface="Times New Roman" panose="02020603050405020304" pitchFamily="18" charset="0"/>
              </a:rPr>
              <a:t>handles data compression and data encryption (cryptography).</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883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1265</TotalTime>
  <Words>1299</Words>
  <Application>Microsoft Office PowerPoint</Application>
  <PresentationFormat>Widescreen</PresentationFormat>
  <Paragraphs>179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Corbel</vt:lpstr>
      <vt:lpstr>Helvetica</vt:lpstr>
      <vt:lpstr>Times New Roman</vt:lpstr>
      <vt:lpstr>Wingdings 2</vt:lpstr>
      <vt:lpstr>Frame</vt:lpstr>
      <vt:lpstr>TOPIC 1: TCP/IP Basics and      Wireshark</vt:lpstr>
      <vt:lpstr>OSI MODEL</vt:lpstr>
      <vt:lpstr>OSI MODEL</vt:lpstr>
      <vt:lpstr>OSI MODEL</vt:lpstr>
      <vt:lpstr>OSI MODEL</vt:lpstr>
      <vt:lpstr>OSI MODEL</vt:lpstr>
      <vt:lpstr>OSI MODEL</vt:lpstr>
      <vt:lpstr>OSI MODEL</vt:lpstr>
      <vt:lpstr>OSI MODEL</vt:lpstr>
      <vt:lpstr>OSI MODEL</vt:lpstr>
      <vt:lpstr>    </vt:lpstr>
      <vt:lpstr>PowerPoint Presentation</vt:lpstr>
      <vt:lpstr>PowerPoint Presentation</vt:lpstr>
      <vt:lpstr>SO SÁNH GIỮA MÔ HÌNH OSI VÀ TCP / IP</vt:lpstr>
      <vt:lpstr>SO SÁNH GIỮA MÔ HÌNH OSI VÀ TCP / IP</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GIAO THỨC  TCP / UDP</vt:lpstr>
      <vt:lpstr>GIAO THỨC  TCP / UDP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55</cp:revision>
  <dcterms:created xsi:type="dcterms:W3CDTF">2015-06-11T07:24:21Z</dcterms:created>
  <dcterms:modified xsi:type="dcterms:W3CDTF">2015-06-16T00:01:00Z</dcterms:modified>
</cp:coreProperties>
</file>