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ink/ink4.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7" r:id="rId1"/>
  </p:sldMasterIdLst>
  <p:notesMasterIdLst>
    <p:notesMasterId r:id="rId56"/>
  </p:notesMasterIdLst>
  <p:sldIdLst>
    <p:sldId id="256" r:id="rId2"/>
    <p:sldId id="259" r:id="rId3"/>
    <p:sldId id="260" r:id="rId4"/>
    <p:sldId id="326" r:id="rId5"/>
    <p:sldId id="328" r:id="rId6"/>
    <p:sldId id="370" r:id="rId7"/>
    <p:sldId id="330" r:id="rId8"/>
    <p:sldId id="332" r:id="rId9"/>
    <p:sldId id="380" r:id="rId10"/>
    <p:sldId id="336" r:id="rId11"/>
    <p:sldId id="337" r:id="rId12"/>
    <p:sldId id="338" r:id="rId13"/>
    <p:sldId id="339" r:id="rId14"/>
    <p:sldId id="283" r:id="rId15"/>
    <p:sldId id="286" r:id="rId16"/>
    <p:sldId id="341" r:id="rId17"/>
    <p:sldId id="287" r:id="rId18"/>
    <p:sldId id="288" r:id="rId19"/>
    <p:sldId id="342" r:id="rId20"/>
    <p:sldId id="291" r:id="rId21"/>
    <p:sldId id="292" r:id="rId22"/>
    <p:sldId id="294" r:id="rId23"/>
    <p:sldId id="293" r:id="rId24"/>
    <p:sldId id="298" r:id="rId25"/>
    <p:sldId id="299" r:id="rId26"/>
    <p:sldId id="284" r:id="rId27"/>
    <p:sldId id="300" r:id="rId28"/>
    <p:sldId id="301" r:id="rId29"/>
    <p:sldId id="303" r:id="rId30"/>
    <p:sldId id="302" r:id="rId31"/>
    <p:sldId id="304" r:id="rId32"/>
    <p:sldId id="307" r:id="rId33"/>
    <p:sldId id="308" r:id="rId34"/>
    <p:sldId id="309" r:id="rId35"/>
    <p:sldId id="306"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77" r:id="rId51"/>
    <p:sldId id="379" r:id="rId52"/>
    <p:sldId id="378" r:id="rId53"/>
    <p:sldId id="381" r:id="rId54"/>
    <p:sldId id="550" r:id="rId5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5E0589-CBB0-47F3-A2CB-F9547F03E83F}">
          <p14:sldIdLst>
            <p14:sldId id="256"/>
            <p14:sldId id="259"/>
            <p14:sldId id="260"/>
            <p14:sldId id="326"/>
            <p14:sldId id="328"/>
            <p14:sldId id="370"/>
            <p14:sldId id="330"/>
            <p14:sldId id="332"/>
            <p14:sldId id="380"/>
            <p14:sldId id="336"/>
            <p14:sldId id="337"/>
            <p14:sldId id="338"/>
            <p14:sldId id="339"/>
            <p14:sldId id="283"/>
            <p14:sldId id="286"/>
            <p14:sldId id="341"/>
            <p14:sldId id="287"/>
            <p14:sldId id="288"/>
            <p14:sldId id="342"/>
            <p14:sldId id="291"/>
            <p14:sldId id="292"/>
            <p14:sldId id="294"/>
            <p14:sldId id="293"/>
            <p14:sldId id="298"/>
            <p14:sldId id="299"/>
            <p14:sldId id="284"/>
            <p14:sldId id="300"/>
            <p14:sldId id="301"/>
            <p14:sldId id="303"/>
            <p14:sldId id="302"/>
            <p14:sldId id="304"/>
            <p14:sldId id="307"/>
            <p14:sldId id="308"/>
            <p14:sldId id="309"/>
            <p14:sldId id="306"/>
            <p14:sldId id="310"/>
            <p14:sldId id="311"/>
            <p14:sldId id="312"/>
            <p14:sldId id="313"/>
            <p14:sldId id="314"/>
            <p14:sldId id="315"/>
            <p14:sldId id="316"/>
            <p14:sldId id="317"/>
            <p14:sldId id="318"/>
            <p14:sldId id="319"/>
            <p14:sldId id="320"/>
            <p14:sldId id="321"/>
            <p14:sldId id="322"/>
            <p14:sldId id="323"/>
          </p14:sldIdLst>
        </p14:section>
        <p14:section name="ChuDeKhac" id="{3953CB45-8A44-46AF-A492-D7C1408DFAFB}">
          <p14:sldIdLst>
            <p14:sldId id="377"/>
            <p14:sldId id="379"/>
            <p14:sldId id="378"/>
            <p14:sldId id="381"/>
            <p14:sldId id="550"/>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06" autoAdjust="0"/>
    <p:restoredTop sz="94906" autoAdjust="0"/>
  </p:normalViewPr>
  <p:slideViewPr>
    <p:cSldViewPr>
      <p:cViewPr varScale="1">
        <p:scale>
          <a:sx n="79" d="100"/>
          <a:sy n="79" d="100"/>
        </p:scale>
        <p:origin x="1385" y="5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280" units="cm"/>
          <inkml:channel name="Y" type="integer" max="720" units="cm"/>
        </inkml:traceFormat>
        <inkml:channelProperties>
          <inkml:channelProperty channel="X" name="resolution" value="41.55844" units="1/cm"/>
          <inkml:channelProperty channel="Y" name="resolution" value="41.6185" units="1/cm"/>
        </inkml:channelProperties>
      </inkml:inkSource>
      <inkml:timestamp xml:id="ts0" timeString="2020-09-23T06:18:34.881"/>
    </inkml:context>
    <inkml:brush xml:id="br0">
      <inkml:brushProperty name="width" value="0.05292" units="cm"/>
      <inkml:brushProperty name="height" value="0.05292" units="cm"/>
      <inkml:brushProperty name="color" value="#FF0000"/>
    </inkml:brush>
  </inkml:definitions>
  <inkml:trace contextRef="#ctx0" brushRef="#br0">29366 10049,'0'-19,"-19"19,19-19,-19 19,1 0,-1 0,19-19,-19 19,0 0,1 0,0 19,-1 0,0-19,19 19,0-1,0 1,0-1,0 1,0 0,0-1,0 1,19 0,0-19,-19 19,18-19,0 0,1 0,0 0,0 0,-1 0</inkml:trace>
  <inkml:trace contextRef="#ctx0" brushRef="#br0" timeOffset="6142.78">29814 9955,'0'19,"0"-1,0 1,0 0,0 0,0-1,0 1,0-1,0 1,0 0,0-1,0 1</inkml:trace>
  <inkml:trace contextRef="#ctx0" brushRef="#br0" timeOffset="7767.33">29832 9974,'19'0,"0"-19,0 19,-1 0,1-19,0 19,0 0,-1 0,0 0,20 0,-19 19,-1 0,1-19,-19 18,0 1,0 0,0 0,0-1,0 1,0-1,0 1,0 0,0-1,0 1,-19-19,1 0,-1 19,0-19,0 0,1 19,0-19,-1 0,0 0,0 0,1 18,-1-18,0 0,0 0,1 0,18-18</inkml:trace>
  <inkml:trace contextRef="#ctx0" brushRef="#br0" timeOffset="10519.09">29048 11075,'0'19,"0"0,0 18,0 1,0-19,-18 17,-1 2,19-1,0-18,0 19,-19-38,1 18,18 19,-19-18,19 18,-19-37,19-18,0-1</inkml:trace>
  <inkml:trace contextRef="#ctx0" brushRef="#br0" timeOffset="12092.48">29085 11094,'19'19,"0"-19,-19 19,0 18,19-18,-19 0,18-19,-18 18,19 19,-19-18,19 0,0-1,-19 1,0 0,18-19,-18 19,0-1,18-18,-18 19,-18-1,18 1,-18-19</inkml:trace>
  <inkml:trace contextRef="#ctx0" brushRef="#br0" timeOffset="13269.93">28974 11337,'18'0,"1"-19,0 19,-1 0,1 0,18-18,-18 18,-19-19,19 19,-1 0,1 0,0 0,-19-19</inkml:trace>
  <inkml:trace contextRef="#ctx0" brushRef="#br0" timeOffset="14575.09">30057 11057,'0'18,"0"20,18-1,-18-18,0 0,19-19,-19 19,0-1,0 0,0 1,0 0,0 0,19-19,-19 18</inkml:trace>
  <inkml:trace contextRef="#ctx0" brushRef="#br0" timeOffset="16870.8">30075 11075,'0'-18,"0"0,19 18,0 0,0 0,-1 0,1 0,0 0,-19 18,0 0,0 1,0 0,0 0,0-1,-19 1,19 0,-19-19,19 19,0-1,19-18,0 0,-1 0,1 0,-1 0,1 0,0 0,0 0,-1 0,-18 18,0 1,0 0,0 0,0-1,0 1,-18 0,-1-19,0 0,19 19,-19-19,1 0,18 18,-19-18,1 0,-1 0,0 0,19-18,-18 18,-1-19,19 0,0 0,0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10-26T06:22:45.380"/>
    </inkml:context>
    <inkml:brush xml:id="br0">
      <inkml:brushProperty name="width" value="0.05292" units="cm"/>
      <inkml:brushProperty name="height" value="0.05292" units="cm"/>
      <inkml:brushProperty name="color" value="#FFFF00"/>
    </inkml:brush>
    <inkml:brush xml:id="br1">
      <inkml:brushProperty name="width" value="0.05292" units="cm"/>
      <inkml:brushProperty name="height" value="0.05292" units="cm"/>
      <inkml:brushProperty name="color" value="#FF0000"/>
    </inkml:brush>
  </inkml:definitions>
  <inkml:trace contextRef="#ctx0" brushRef="#br0">23193 7652 0,'0'-18'47,"-19"18"125,0 0-172,0 0 15,19 18 1,-18-18 0,18 19-16,-18-19 15,18 19-15,0-1 32,-19-18-17,19 19-15,-19-19 31,19 18 1,0 1-32,0 0 31,0-1 16,19-18-32,0 0 64,-1 0-17,0 0-46,-18-18-1,19 18 1,0-19-16,-19 0 16,19 1-1,-1 18 1,-18-19-1,0 1 17,18 18-32,-18-19 93,0 38 48,0-1-125,0 1-1,0-1 1,0 1 0,0 0-1,0-1 1,0 1-1,0-1 1,0 1 15,19-19-15,0 19 15,0-19 47,-1 0-62,0 0 0,1-19-16,0 0 15,0 19 1,-19-18-16,0-1 15,18 1-15,0 18 16,-18-19-16,0 0 16,19 1-1</inkml:trace>
  <inkml:trace contextRef="#ctx0" brushRef="#br0" timeOffset="1704.95">23992 8303 0,'0'19'31,"0"18"-31,0 1 16,0-20-16,0 19 15,0-18-15,0 18 16,0-18-16,0-1 15,0 1 1,0 0 47,0-1-48,0-36 126,19 18-126,0 0 17,-1-19-32,1 19 15,-19-19 1,18 19 46,1 19-46,-19 0 15,19-19-15,-19 37 0,0-19 15,-19-18 31,-18 0-62,18 0 32,1 19-32</inkml:trace>
  <inkml:trace contextRef="#ctx0" brushRef="#br0" timeOffset="3225.34">24197 9866 0,'0'-19'94,"-19"19"-47,1 0-32,-1 0 17,1 0-17,-1 0 1,-18 0 0,18 0-16,-18 19 15,18-19-15,19 19 16,-18-19-1,18 19-15,-19-19 16,1 18 0,-1 0-1,0-18 1,0 0 0,19 19-16,0 0 31,0 0-16,0-1 17,19-18-32,0 0 15,-19 18 1,19-18-16,-1 0 16,-18 19-1,19-19 1,-1 0-1,1 0 1,0 0 0,-1 0-16,1 0 15,-1 0-15,20 0 16,-20 0 0,1 0-1,-1 0 16,-18-19-15</inkml:trace>
  <inkml:trace contextRef="#ctx0" brushRef="#br0" timeOffset="5273.46">23267 10871 0,'-38'0'157,"20"0"-142,0 37-15,-57-18 16,75-1-16,-37 1 15,-1 18-15,20-18 16,-19 18-16,37-19 16,-19 1-16,0-19 15,19 19 17,19-19-17,-19 18 1,38 1-1,-20-19 17,0 0-17,20 0 1,-19 0 0,-1 0-16,0 0 15,20-19-15,-19 19 16,-19-18-16,18 18 31,-18-19-31,18 0 16,-18 1-1,19-38-15,0 37 16,-19 1-16,19-19 16,-1 37-16,-18-19 15,0 0 1,18 1-16,1-1 15,-19 1 1,0-1-16,0 0 16,0-18-16,19 37 15,-19-37-15,0 18 16,0 0 15,0 1-15,-19 18-1,19-18 79,-19 18-78,19 18 31,-18 19-47,18 1 15,-18-1-15,-1 0 16,19 0-16,0 0 16,0 1-16,0-1 15,0 0-15,0-18 16,0-1-16,0 1 15,0-1 1,0 1 15,0 0-15,0-1 0,19-18 77,-38 0 48,0-56-141,0 38 16</inkml:trace>
  <inkml:trace contextRef="#ctx0" brushRef="#br0" timeOffset="7776.88">22653 10052 0,'18'0'31,"1"0"78,-19-19-109,0 1 16,19 0-16,-19-1 16,0 0 46,0 0 1,0 1-32,0 0 16,0-1 62,-19 19 32,0 0-126,19 19 17,-18-19-17,18 18 79,-18-18-94,18 18 63,-19-18-48,19 19 1,0 0-1,0 0 1,0-1 15,0 0-15,0 1 31,0 0-32,0 0 1,0-1 0,0 0 31,19-18-32,-1 19 1,0-19 62,1 0-62,0 0 15,0 0-16,-1 0-15,19 0 16,-18 0 0,0 0-1,-1 0-15,0-19 16,-18 1 31,19 18 0,-19-18 93</inkml:trace>
  <inkml:trace contextRef="#ctx0" brushRef="#br0" timeOffset="10264.34">22728 8638 0,'18'0'94,"-18"-18"-94,18-1 16,-18 1-16,0-20 15,19 38-15,-19-37 16,19 37-16,-19-18 15,-19 18 345,0 0-329,1 0-15,0 18 109,-1-18-110,19 19-15,-19-19 32,19 18-1,0 1-16,0 0 1,0-1 15,0 1-15,0-1 15,0 1 0,0 0-15,19-19 15,-19 18-15,0 1 0,0-1-16,19-18 15,-19 19-15,0 0 16,18-19-16,-18 18 15,0 1 48,0-1-47,0 1-16,0 0 15,18-19 1,-18 18 93,-18-18-31,0 0-46,-1 0 14,0 0-30,0 0 31,1 0 15</inkml:trace>
  <inkml:trace contextRef="#ctx0" brushRef="#br0" timeOffset="11119.84">22653 8806 0,'18'0'125,"1"0"-110,0 0 1,0 0-16,17-19 16,-17 19-16,19 0 15,-38-18-15,18 18 16</inkml:trace>
  <inkml:trace contextRef="#ctx0" brushRef="#br0" timeOffset="14119.88">23267 9066 0,'-19'0'110,"0"0"-110,1 19 15,0-1-15,-1 1 16,0 0-16,19-1 16,-19-18-16,19 19 15,-18-1-15,0 1 16,18 0 0,-19 0-1,19-1-15,0 0 16,-19 1-1,19 0-15,0 0 16,0-1 0,0 0-1,0 1 48,19-19-48,0 0 17,-1 0 15,0 0-32,-18-19 1,19 1-1,0 18-15,0-18 16,-19-1-16,18-19 16,-18 20-16,0 0 15,18-1-15,-18 0 16,0 0-16,0 1 16,19 18 30,-19-19-30,0 1 140,0 36-78,0 19-62,0-18-16,0 0 16,19 0-16,-19 17 15,0 2 1,0-19 0,0-1-1,0 0-15,0 1 16,0 0-1,0 0 1,0-1-16,0 0 16,0 1-1,0 0 17,0 0 61,0-1-61,-19-18-17,19 18 1,-19-18 15,1 0-15,0 0 15,18 19-15,-19-19-16,0 0 125,0 0 0,1 0-79,18-19 64,-18 19-79,18-36-31,0 17 63,0 0-48,-19 19 1,19-19 15</inkml:trace>
  <inkml:trace contextRef="#ctx0" brushRef="#br0" timeOffset="46836.17">14374 6481 0,'0'36'32,"19"-17"-17,-19 0-15,19 18 16,-19-19 0,18 20-16,-18-19 15,0-1-15,19 0 16,-1 1-16,-18 0 15,19-19 64,0 0-79,-19-19 234,0 0-234,18 1 16,1 0-16,-19-20 15,18 19-15,1 1 16,-19-19-16</inkml:trace>
  <inkml:trace contextRef="#ctx0" brushRef="#br0" timeOffset="49907.97">14672 6238 0,'-19'38'16,"19"-1"0,0 0-16,0 19 15,0 19-15,-37-20 16,37 19-16,0-17 16,0-2-16,-18 1 15,18 0-15,0-1 16,0 38-16,-19-18 15,19-19-15,0 18 16,0-36-16,0 36 16,0 0-16,0-18 15,0 19-15,0-1 16,-19 19-16,19-19 16,0 19-16,-18-37 15,18 19 1,0-1-16,-19 19 15,19 0-15,-37-19 16,37 1-16,0-1 16,-19-18-16,19 19 15,0-20-15,0-17 16,0 36-16,0-18 16,0 0-16,0-19 15,0 37-15,0-37 16,0 19-16,0 19 15,-18-20-15,18 38 16,0-36-16,0 36 16,0-19-16,0-19 15,0 2-15,0-2 16,0 1-16,0-19 16,0 19-16,0 19 15,-19 18-15,19-38 16,0 19-16,0 1 15,0 0-15,0-20 16,0 38-16,0-37 16,0 19-16,0-20 15,0 19-15,0-17 16,0-20-16,0 37 16,-18-37-1,18 19-15,0-19 16,0 38-16,0-38 15,0 0-15,0-18 16,0 18-16,0-18 16,0-1-1,0 1-15,0 18 16,0-18-16,0-1 16,0 19-16,0-18 15,0 0-15,0-1 16,0 1-1,0 18 1,0 0 0,0-18-16,0-1 15,0 20-15,0-20 16,0 1-16,0 0 16,0-1-16,0 1 15,0-1-15,0 1 16,18-19 15,-18 19-15,19-94 62,-1 38-78,1 0 15,0 18-15,-1-37 16,1 38-16,-19-20 16,18 1-16,-18-19 15,19 1-15,0-1 16,-19-37-16,18 37 16,1-37-16,-19 0 15,0 0-15,0 37 16,0-19-16,0 39 15,0-21-15,0 39 16,0-19-16,0-1 16,0 2-16,0-2 15,0 1-15,0 0 16,0-37-16,0 17 16,0-17-16,0 19 15,37-20-15,-37 19 16,0-37-1,0 19-15,0-19 16,0 0-16,0 0 16,19 0-16,-19 37 15,0-19-15,0 20 16,0-38-16,0 37 16,0-19-16,0 1 15,18 0-15,-18-19 16,0 0-16,0 37 15,0-37-15,0 18 16,0 1-16,0-19 16,0-19-16,0 56 15,19-74-15,-19 0 16,0 56-16,0-19 16,0 0-16,0 0 15,0 0-15,0 18 16,0 0-16,0-18 15,0 19-15,18 0 16,-18 36-16,0-17 16,0 17-16,0 2 15,0-21-15,0 21 16,0-2 0,0 19-16,0 1 15,38-38-15,-38 19 16,0-19-16,0 19 15,0 0-15,0 18 16,0-18-16,0 19 16,0-1-16,0 0 15,0-18-15,0 0 16,0-1-16,0 20 16,0-19-16,0-19 15,0 19-15,0-1 16,0-36-16,0 37 15,0 0 1,0-19-16,0 37 16,0-18-1,0 0 1,-19 37 0,19-19-1,-19 19 141,1-18-156,-1 18 16,1-19-16,-1 19 16,0 0-16,1-19 15,-1 19 1</inkml:trace>
  <inkml:trace contextRef="#ctx0" brushRef="#br1" timeOffset="61556.86">11509 3931 0,'19'0'0,"18"0"0,0 0 16,38 0 0,-19 0-16,18 0 15,-18 0-15,55 0 16,20 0-16,-1 0 16,19 0-16,18 0 15,38 0-15,-19 0 16,18 0-16,1 0 15,-38-18-15,1 18 16,-93 0-16,-39 0 16,21 0-16,-39 0 47,0 0-47,1 0 15,19 0-15,-2 0 16,2 0-16,-1 0 15,38 18-15,-20-18 16,19 0-16,-36 0 16,-1 0-16,0 0 15,-18 0 1,0 0 0,-19 38 187,18-19-188,-18-1-15,0 19 16,0 19-16,0-19 16,0 1-16,0 36 15,0-19-15,0 38 16,0-36-16,0 17 15,0-37-15,0 38 16,0-1-16,0-18 16,0-19-16,0 37 15,0-36-15,0-1 16,0 0 0,0 19-16,0-19 15,0 37-15,0-18 16,0 19-16,0-1 15,0 1-15,0 18 16,0-38-16,0 1 16,0 19-16,0-20 15,0 38-15,0-37 16,0 19-16,0-38 16,0 19-16,0 18 15,0 0-15,-18 1 16,18 18-16,0 0 15,0 18-15,0-18 16,0 0-16,0-18 16,18 0-16,-18-20 15,0-17-15,0 36 16,0-19-16,0 20 16,0-19-16,19 37 15,-19 0-15,0-19 16,0 57-16,0-38 15,0-19 1,0 19-16,0 0 0,0 0 16,0-56-1,0 0-15,0 1 16,0 17-16,0 20 16,0-19-16,0-19 15,0 93-15,0-55 16,0 55-16,0-37 15,0 0-15,0-19 16,0 19-16,-37-18 16,37-20-16,0-17 15,0-1-15,0 38 16,0-39-16,0 2 16,0-1-16,0 0 15,0 19-15,-19 37 16,19 0-16,0 0 15,0 18-15,0-54 16,0 17-16,0 19 16,0-38-16,0 38 15,0 0-15,-19 0 16,19 57-16,0 54 16,0-36-16,0-57 15,0 19-15,-19-37 16,19 0-1,0-37-15,0 0 16,0 19-16,0-57 16,0 38-16,0-19 15,0 19-15,0 18 16,0 1-16,0 18 16,0-19-16,0-37 15,0 19-15,0 19 16,0-20-16,0 2 15,0 17-15,0-19 16,0 20-16,0-38 16,0 1-16,0 17 15,0-17-15,0-2 16,0 2-16,0-1 16,0-19-16,0 1 15,0 0 1,-18-19 140,-19 0-140,18 19-16,-18-19 15,0 0-15,-37-19 16,36 19-16,1 0 16,0-19-16,-37 0 15,36 19-15,1 0 16,0-36-16,-19 36 15,19 0-15,-37-19 16,36 19-16,19 0 16,-17 0-16,-2 0 15,1 0-15,-19 0 16,19 0-16,-38 0 16,20-19-16,-19 19 15,-19 0-15,36 0 16,-36 0-16,0 0 15,57 0-15,-21 0 16,39 0 0,-19 0-16,-1 0 15,1 0-15,19 0 16,-1 0-16,-18 0 16,18 0-16,-18 0 15,0 0-15,-19 0 16,37 0-16,-18 0 15,0 0-15,18 0 16,1 0-16,-1 0 16,1 0-16,-1 0 31,0 0-31,-18 0 16,0 0-16,0 0 15,0 0-15,-1 0 16,1 0-16,18 0 15,1 0 1,-1 0 31,1 0-47,-1 0 16,0 0 15,1 0 0,-1 0-15,-18 0-16,0 0 15,18 0-15,-18 0 16,37 19 46,-19-19-46,19-38 62,0-17-62,0 17-16,0-55 15,19 0-15,-19 19 16,0 19-16,0-2 16,19-17-16,-1 18 15,-18 0-15,0 19 16,19 0-16,-19 0 16,18 18-1,-18 1-15,0-20 16,19 38-16,0-37 15,-19-37-15,18 55 16,1-18-16,-1 0 16,1-19-16,-19 0 15,37 0-15,-37-37 16,19 0-16,-19 37 16,18-18-16,-18 18 15,0-18-15,0 18 16,0 0-16,0-18 15,0 18-15,0-18 16,0-1-16,0-18 16,0 0-16,0 0 15,0 0-15,0 18 16,0-18-16,0 19 16,0 0-16,0 0 15,0-19-15,0 18 16,0 0-16,0 1 15,0-56-15,0 37 16,0-18 0,0 18-16,0 0 15,0-19-15,0 19 16,0-19-16,19 19 16,-19 0-16,0 0 15,0 19-15,0-1 16,0-18-16,0 37 15,0-37-15,0 0 16,0 19-16,0-19 16,0 0-16,0 37 15,0-37-15,0 19 16,0-1-16,0 0 16,0 20-16,0-38 15,0 0-15,0 0 16,0 19-16,0-19 15,0 0-15,0 36 16,0-36-16,0 19 16,0 19-16,0-20 15,0 19-15,-19 19 16,19-38-16,0 20 16,0-1-16,0 19 15,0-37-15,0 36 16,0-17-1,-18 17-15,18-17 16,0 17 0,0 1-16,0 18 15,0-18-15,-19 0 16,19 18-16,0-18 16,-18-37-16,18 36 15,0 1-15,0-19 16,0-18-16,0 18 15,0 19-15,-38-37 16,38 18-16,-18 19 16,18-1-16,0 1 15,0 0-15,0-19 16,-19 19-16,19 0 16,0-1-16,0 1 15,-18 0-15,-1 18 16,19-36-16,-19 17 15,19 20-15,0-1 16,-18 1-16,18-1 16,0 0-1,-19 1 1,1-1-16,18 1 31,0-1-31,0 0 16,-19 1-1,0-1-15,19 1 16,0-1 0,-18 19-16,18-37 15,-19 18-15,19 1 16,-18-1-16,18 0 16,-19 0-16,19 1 15,0 0-15,-19-1 16,19 0-16,0 0 15,-18 1-15,18-19 16,0 18-16,0-18 16,-19 19-16,1 18 15,18-19 1,0 0 0,0 0-1,0 1 16,0 0-15,0-1 0,0 0-1,-19 0-15,19 1 32,0 0-17,19 18 220,-19-19-235,18 19 15,1 0 48,-1 0 15,-18-19-63,19 19 1</inkml:trace>
  <inkml:trace contextRef="#ctx0" brushRef="#br1" timeOffset="63331.88">15230 4117 0,'-37'0'47,"-19"0"-32,-18 19-15,18 19 16,-37-20-16,37 38 16,-37-19-16,37-19 15,19 20-15,18-38 16,1 0-1,-1 19 17,-18-1-17,-19 38-15,19-37 16,0-1-16,-38 19 16,38-18-16,19 0 15,-1-1-15,19 1 16,-19-19-1,0 0 110,1 18-109,0-18 0,-1 0 15</inkml:trace>
  <inkml:trace contextRef="#ctx0" brushRef="#br1" timeOffset="64652.9">15695 3727 0,'-18'18'32,"18"1"-17,-38 19-15,20-20 16,-1 19-16,19 1 16,-18-20-16,-1 0 15,19 20-15,-19-19 16,1 17-16,18-17 15,-19 19-15,1-2 16,18-17-16,-19 0 16,19 0-16,-19-1 15,1 0 1,18-54 109,37-39-125,0 19 16</inkml:trace>
  <inkml:trace contextRef="#ctx0" brushRef="#br1" timeOffset="65308.3">15751 3709 0,'19'0'16,"-1"18"-16,1 0 15,-1 20-15,1-38 16,-19 37-16,19-37 15,-1 18-15,1 1 16,-1 19-16,20-20 16,-20 0-16,1 20 15,18-19-15,-37-1 16,38 0-16,-38 1 16,-19-19 124,0 0-124,-18 0-16</inkml:trace>
  <inkml:trace contextRef="#ctx0" brushRef="#br1" timeOffset="65740.69">15509 3913 0,'37'0'15,"1"0"-15,36-18 16,0 18-16,1-19 16,-38 19-16,56-19 15,-56 19-15,0 0 16,-18 0-16,0-19 16,0 19 62,-19 19-63</inkml:trace>
  <inkml:trace contextRef="#ctx0" brushRef="#br1" timeOffset="66412.83">16197 3838 0,'19'0'47,"0"0"-31,0 19-1,-1 19-15,0-2 16,-18-17-16,0 0 16,0 0-16,0-1 15,0 0-15,-18-18 78,0-18-78,-20 0 16,1-39-16,19 39 16,-1-19-16,19-1 15,0 20-15,0-19 16,0 18-16,0-18 16,0 19-16,19 18 15,-1-38-15,0 38 31,1 0 1,0 0-17,0 0 1,-1 0-16,0 19 16,1 0-16,-19-1 15</inkml:trace>
  <inkml:trace contextRef="#ctx0" brushRef="#br1" timeOffset="66965.78">16514 3634 0,'-19'0'62,"0"0"-46,1 0 0,0 0-1,-1 18 1,19 1-16,0 0 16,0 0-16,0-1 15,0 0-15,0 20 16,0-19-16,0-1 15,19-18-15,-1 18 16,0 1 0,20-19 46,-19-19-46,-1 19-1,-18-18-15,18-19 16</inkml:trace>
  <inkml:trace contextRef="#ctx0" brushRef="#br1" timeOffset="67412.82">16440 3299 0,'0'112'16,"55"-19"-16,-55 0 15,19-38-15,0 20 16,-1-38-16,0 1 16,1-20-16,-19 19 15,0-18 16,19-19-15,0 0 62</inkml:trace>
  <inkml:trace contextRef="#ctx0" brushRef="#br1" timeOffset="68092.67">16662 3652 0,'19'57'0,"0"-2"0,0-17 16,-1-2-1,-18-17-15,18 0 16,-18 0-1,0-38 32,0-19-47,0 20 16,0-19-16,0-1 16,0 20-16,0-19 15,0 18 1,0 0-16,0 1 15,-18 18-15,36 18 94,20 20-94,-19-19 16,-1 17-16,-18-17 15,18 19-15,1-2 16,0-17-16,-19 0 16,19-19-16,-19 19 15,18-19 1,-18 18-16,0-55 62,0-1-62,0 20 16,0 0-16</inkml:trace>
  <inkml:trace contextRef="#ctx0" brushRef="#br1" timeOffset="68499.77">16905 3634 0,'18'18'0,"0"20"16,-18-19-16,19 17 15,-19 2-15,0-1 16,19-19 0,-19 1-16,19-19 31</inkml:trace>
  <inkml:trace contextRef="#ctx0" brushRef="#br1" timeOffset="68788.56">16886 3504 0,'0'37'79,"19"-19"-64</inkml:trace>
  <inkml:trace contextRef="#ctx0" brushRef="#br1" timeOffset="69460.89">17016 3634 0,'0'18'47,"0"1"-31,0 0-1,18-19 17,1 0 15,-19-56-47,19 19 15,-19 18-15,0-18 16,19 37 31,-1 0-32,-18 18-15,18 1 16,-18 0-16,19 0 16,-19-1-1,19-18-15,-19 18 16,19-18-1,-19 19-15,0 0 32,18 0-32,-18-1 15,37-18 63,-18 0-78,18-37 16</inkml:trace>
  <inkml:trace contextRef="#ctx0" brushRef="#br1" timeOffset="70260.36">17332 3448 0,'-19'0'47,"19"18"-16,0 1-16,0 0-15,0 18 16,0-19-16,0 1 16,0 0-16,19 0 15,0-1 1,-19 0-16,19 1 16,-19 0-1,18-19 1,0 0-16,1 0 15,-19 19 1,19-57 47,-19 1-48,0 19-15,0-20 16,0 1-16,0 0 15,0 18-15,0-18 16,0 19-16,0-20 16,-19 19-16,19 1 15,0 0-15,-19 18 63,1 0-16,18 18-32,-18 0 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10-26T06:25:01.43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FF00"/>
    </inkml:brush>
    <inkml:brush xml:id="br2">
      <inkml:brushProperty name="width" value="0.05292" units="cm"/>
      <inkml:brushProperty name="height" value="0.05292" units="cm"/>
      <inkml:brushProperty name="color" value="#00B050"/>
    </inkml:brush>
  </inkml:definitions>
  <inkml:trace contextRef="#ctx0" brushRef="#br0">5513 6393 0,'-19'0'62,"1"0"-46,-1 0-16,-18 0 15,18 19-15,19 0 16,-37-19-16,19 18 16,-1-18-16,0 19 15,1 0 1,-1-19 0,19 18-1,0 1 1,0-1 15,0 1-15,0 0-1,0-1-15,0 1 16,0-1 0,0 1 15,19-19 47,-1 0-47,1 0-15,0-19-16,-1 1 31,-18-1-15,19 19-1,-1-18 1,-18-1-16,19 0 16,0 19-1,-1-37 1,-18 19 15,0-1-15,0 0-16,19 19 15,-19 19 173,0 0-188,0 18 15,18-19 1,-18 1-16,0 0 16,0-1-16,0 1 15,0-1-15,0 1 16,19-19 0,0 0 62,-1 0 0,-18-19-63,37-18 1,-37 19-16,19-1 16,-19 0-16,19 19 31,-19-18-15</inkml:trace>
  <inkml:trace contextRef="#ctx0" brushRef="#br0" timeOffset="1608.48">5718 6766 0,'19'0'125,"-19"18"-109,0 1 0,0 18-16,0-18 15,0 18-15,0-19 16,0 1 0,0 0-16,0-1 15,0 1-15,0 18 16,0-56 156,0-18-172,0 19 15,18-1 1,-18 0-16,18 19 16,1 0 62,0 0-63,0 0 32,-1 0-31,0 0-1,-18 19 17,0 0-1,0-1-31,0 1 47,-18-19 0,0 0-32,-1 0 17,0 0-1,19 18 0,-19-18-15,1 0-1,0 0 17,-1 0-1</inkml:trace>
  <inkml:trace contextRef="#ctx0" brushRef="#br0" timeOffset="2983.05">6127 7100 0,'0'-18'0,"0"-1"15,0 1 48,-18 18 15,-20 0-62,19 0 15,1 0-31,0 0 16,-1 0-16,0 0 15,0 0 1,19 18-16,-18-18 15,0 19 1,18-1-16,-19 1 16,0-19-1,19 37-15,0-18 16,0-1 0,0 1-16,0 0 15,0 0 1,0-1 15,0 0-15,19 1 15,0 0-31,-1 0 16,0-19 46,1 0-46,0 0-1,0 0 17,-1-19-17,-18 0-15</inkml:trace>
  <inkml:trace contextRef="#ctx0" brushRef="#br0" timeOffset="4935.92">5401 7286 0,'0'19'63,"0"0"-48,0 0-15,0-1 16,0 0-16,0 1 16,0 19-16,0-20 15,0 0-15,0 1 32,0 0-32,0-38 156,19-18-141,-19 19 1,19-1 0,-19 0-16,18 19 15,-18-19-15,19 19 16,-19-18 0,18 18-16,1 0 31,0 0 31,-1 0-46,1 0 0,-1 0 62,1 0-63,-19 18-15,0 1 32,0 0-17,0 0-15,0-1 31,0 0-31,0 1 32,-19-19 30,1 19-46,-1-19 15,1 0-15,18 19-16,-19-19 156,0 0-140,1 0 62,-1 0-47,1 0-15,-1 0 46</inkml:trace>
  <inkml:trace contextRef="#ctx0" brushRef="#br0" timeOffset="6872.26">5550 7417 0,'19'0'0,"-38"-19"250,-18 19-250,0 0 15,18 0-15,-18 0 16,18 0-1,1 0 1,-1 0 47,1 19-48,18 0 16,0-1 1,0 0-17,0 1 17,18 0-17,-18 0 1,19-19-1,-1 0 1,-18 18 15,19-18 63,0 0-47,18-18-47,19-20 16,-19 1-16,-19 0 15,1 18-15,18-18 16,-37 19-16,19 18 15,-19-19 1,18 19 15,-18-19 1,0 0-17,19 19-15,-19-18 16,0-19-16,19 37 15,-19-19 1,0 0-16,0 1 31,0-1 32,0 1 15,-19 18 0,19 18-62,0 1-1,0-1-15,0 20 16,-37-1-16,37 0 16,-19 1-16,19-2 15,0 2-15,-18 17 16,18-36-16,0 0 31</inkml:trace>
  <inkml:trace contextRef="#ctx0" brushRef="#br0" timeOffset="8935.84">5699 7863 0,'19'0'109,"0"-19"-93,-19 1-16,18 18 15,-18-18-15,0-1 16,18 19-16,1 0 16,0 0-1,-19-19 1,19 0-1,-1 1 1,0 0 0,-18-1 15,0 0-15,0 0 15,0 1-16,-18 18 142,-19-18-142,-1 18 1,20 0 0,0 0-16,-1 0 31,0 0 0,19 18 0,-19 0 1,19 1-1,0 0-16,-18-19 17,18 19-32,0-1 15,0 0 17,18 1-17,-18 0 1,19 0-1,0-19 48,-19 18-47,19-18-1,-1 18 16,0-18-15,20 19-16,17-19 16,-36 19-16,19-19 15,-20 19-15,0-19 16,1 0 15,0 0 0,0 0-31,-1 0 32,0 0-32,-18-19 31</inkml:trace>
  <inkml:trace contextRef="#ctx0" brushRef="#br0" timeOffset="10800.29">5234 8123 0,'19'-36'93,"-1"17"-77,1 0-16,-19-18 16,37 19-16,-37-1 15,19 0-15,-19 0 16,18 19-16,-18-18 15,0 0 17,19 18-1,-19-38-15,0 19-1,0 1 1,0 0-1,-19 36 189,19 0-189,-18-18 1,-1 19-16,19 0 31,-19 0-15,19-1-1,-18-18 1,18 18 15,0 1 16,0 0 16,0 0-48,18-19 16,1 0-15,-19 18 0,0 0 15,19 1-15,-19 0-1,0 0 1,0-1-1,0 0-15,0 1 16,0 0 0,0 0-1,0-1 1,-19-18 62,0 0-62,1 0 31,-1 0-16</inkml:trace>
  <inkml:trace contextRef="#ctx0" brushRef="#br0" timeOffset="12783.17">5959 8180 0,'-36'0'78,"-2"0"-63,1 0-15,0 0 16,-1 0 0,20 0-1,18 18 1,-18-18-16,18 37 15,-19-18 17,19 0-17,19-19 17,-19 18-1,18-18-16,-18 18 1,18-18-16,1 0 47,0-18-31,0 18-1,-19-18 1,18-1-1,-18 0-15,18 0 32,-18 1-17,19 18 1,-19-18 0,19 18 62,0 0-47,-1 0-15,-18 18-1,18 0-15,1 1 16,-19 0-16,0 0 15,0-1 1,0 0-16,0 1 16,0 19-16,0-20 15,0 0 1,0 1-16,0 0 16,0 0-16,0-1 31,0 0-31,-19 1 15,1 0 1,0 0 47,-1-19-63,0 18 31,0-18-16,1 0 1,0 0 0,-1 0-1,0 0 1,0 0 0,1 0-16,0 0 15,-1 0-15,-19 0 16,20 0-1,-1-18 1,19-1 47,-18 19-63</inkml:trace>
  <inkml:trace contextRef="#ctx0" brushRef="#br0" timeOffset="23255.28">8731 1947 0,'19'0'16,"0"0"15,-1 0-15,1 0-1,-1 0 1,1 19-16,19-19 16,-20 19-1,19-19-15,-18 0 16,18 0-16,-37 18 16,37-18-16,1 0 15,-38 18-15,18-18 16,0 0-16,20 0 15,-1 0-15,-19 0 16,20 0-16,-19 0 16,-1 0-16,0 0 15,1 0 1,0 0 0,0 0-1,-1 0 1,0 0-16,1 0 15,0 0 1,0 0-16,-1 0 16,0 0-16,1 0 15,0 0 1,0 0 0,-1 0-1,0 0 1,1 0 124,-19 19 32,0 0-172,0 0 32,0-1-17,0 0 1,0 1-1,0 0-15,0 0 16,0-1 0,0 0-16,0 1 172,0 0-157,-19-19 110,1 0-125,0 0 16,-1 0-1,0 0 1,0 0 0,1 0-16,0 0 15,-1 0 1,0 0-16,0 0 31,1 0-31,0 0 16,-1 0-1,19-19 1,-19 19-16,0 0 16,1 0-1,0 0-15,-1 0 32,0 0-17,-18 0 32,19 0-31,-1 0-16,0 0 15,0 0 1,1 0 0,0 0 15,-1 0-16,0 0-15,-18 0 16,19 0 15,-1 0 16,0 0-47,-18 0 31,37 19-15,-18-19 0,-1 0-16,0 0 31,0 0-15,1 0-16,-1 0 15,1 0 63,18 19-62,-19-19-16,0 0 172,1 0-141,18-19 63,-19 19-79,19-19-15,0 0 16,-18 19 0,18-18-16,0 0 47,0-1-32,0 0-15,0 0 16,0 1-1,0 0-15,0-1 32,0 0-1,18 19 16,1-19 0,-19 1-32,0 0 1,18 18-16,-18-19 16</inkml:trace>
  <inkml:trace contextRef="#ctx0" brushRef="#br0" timeOffset="26470.78">8676 2357 0,'18'0'15,"1"0"17,-1 18-1,-18 0-15,0 1 15,0 0-16,19-19-15,-19 19 16,0-1 0,19-18-16,-19 19 15,0-1 17,0 1-1,0 0-16,0-1 157,18-18-140,1 0-1,-1 0 0,1 0-15,0 0-16,0 0 15,17 0-15,2 0 16,-1 0-16,0 0 16,1 0-16,-2 0 15,2 0-15,-19 0 16,-1 0-1,0 0 1,1 0-16,0 0 16,0 0-1,-1 0 1,0 0 0,1 0-1,19 0 16,-20 0 1,0 0-17,1 0 1,0 0 0,0 0 15,-1 0-16,0 0 48,1 0-47,0 0 46,0 0 47,-1 0-93,-18-37 93,0 18-109,18 1 16,-18-1 0,0 1-16,0-1 31,0 0 63,0 0-79,0 1 1,0 0 0,-18-1 187,0 19-188,-1 0-15,-19 0 16,20 0-16,-19 0 16,18 0-1,0 0-15,-17 0 16,17 0-1,0 0 1,0 0 0,1 0-1,0 0 1,-1 0-16,0 0 16,0 0-1,1 0 1,0 0-1,-1 0 1,0 0-16,0 0 31,1 0-31,0 0 16,-1 0 0,0 0-1,0 0 1,-17 0-1,17 0 1,0 0-16,0 0 16,1 0-1,0 0 17,-1 0-1,0 0-31,0 0 15,1 0 1,-1 0 47</inkml:trace>
  <inkml:trace contextRef="#ctx0" brushRef="#br0" timeOffset="29303.04">8657 2636 0,'19'0'31,"-19"18"-31,18 1 16,-18-1 15,0 1-15,0 18-1,0-18 1,0-1-16,19 1 15,-19 0-15,0-1 16,0 1 0,0-1-1,0 1 1,18-19 125,1 0-126,0 0 1,-1 0-16,1-19 15,-1 19-15,20-18 16,-1 18-16,-19 0 16,1 0-16,0-19 15,0 19-15,-1 0 16,0 0 0,1 0-16,19 0 15,-2 0 1,-17 0-1,0 0-15,0 0 16,-1 0 15,0 0-15,1 0 0,0 0-1,18 0 1,-19 0-1,1 0-15,0 0 16,0 0 0,-1 0 15,0 0-15,1 0-1,0 0 1,0 0-1,-19 19 32,18-19 0,0 18 16,1-18-32,0 0 16,0 0 47,-19-18-79,18 18-15,0 0 31,-18-19 16,19 1 16,-19-1-63,0 0 15,0 1 1,0-1-16,0-18 16,0 18-1,0-18-15,0 19 16,-19 18 250,1 0-251,0 0-15,-20 0 16,19-19-16,-17 19 15,17 0-15,0 0 16,0-19-16,1 19 16,0 0-16,-20 0 15,19 0 1,1 0-16,-19 0 16,18-18 15,0 18-31,1 0 15,0 0 1,18-19-16,-19 19 16,0 0-1,0 0 1,1 0-16,0 0 16,-1 0-1,0 0-15,0 0 16,1 0-1,0 0-15,-1 0 32,0 0-17,19-18-15,-19 18 16,1 0 0,0 0-16,-1 0 15,0 0 1,0 0-1,1 0 1,-1 0 0,1 0 93,18 18 32,0 1-141</inkml:trace>
  <inkml:trace contextRef="#ctx0" brushRef="#br0" timeOffset="31389.98">8676 2989 0,'18'0'16,"1"0"-1,-1 19 16,-18-1-31,0 1 32,0-1-32,0 1 15,0 0 1,0-1 78,19-18-79,0 0 32,-1 0-31,1 0 15,-1 0-15,20 0-16,36 0 15,-36 0-15,-20 0 16,0 0 0,1 0-16,0 0 15,0 0 1,-1 0-1,0 0-15,1 0 16,19 0-16,-20 0 16,0 0-1,1 0 17,0 0-17,18 0-15,-19 0 16,1 0-16,0 0 15,0 0-15,-1 0 16,0 0 15,1 0-15,0 0 0,0 0-1,-1 0 1,0 0-1,1 0 64,0 0-64,0 0 1,-1-18 15,0 18 47,-18-19-62,19 19-16,0-19 47,-19 1 0,0-1-32,0 1 1,0-1-1,0 0 1,0 1 0,0-1 15,0 1 94</inkml:trace>
  <inkml:trace contextRef="#ctx0" brushRef="#br0" timeOffset="43427.93">10499 6542 0,'18'0'46,"1"0"-30,0-18 0,-1 18-1,1 0 17,-1 0-1,1 0 31</inkml:trace>
  <inkml:trace contextRef="#ctx0" brushRef="#br0" timeOffset="44333.36">11466 6561 0,'19'0'62,"-1"-19"-30,1 19-17,0 0 1,-1 0 15,1 0 32,-1 0-1</inkml:trace>
  <inkml:trace contextRef="#ctx0" brushRef="#br0" timeOffset="45460.12">12433 6524 0,'19'0'15,"0"0"1,0 0-16,-1 0 16,0 0 30,1 0-30,0 0 15,0 0-15,-1 0-16</inkml:trace>
  <inkml:trace contextRef="#ctx0" brushRef="#br0" timeOffset="46421.64">13475 6505 0,'19'0'31,"0"0"-16,-1 0 48,0 0-47,1 0 46,0 0-31,0 0 79</inkml:trace>
  <inkml:trace contextRef="#ctx0" brushRef="#br0" timeOffset="47180.74">14480 6542 0,'19'0'32,"-19"-18"15,18 18-32,1 0-15,-1 0 16,1-19-1,0 19 1,-1 0 0</inkml:trace>
  <inkml:trace contextRef="#ctx0" brushRef="#br0" timeOffset="48060.77">15224 6598 0,'19'0'15,"0"0"17,-1-18-32,0 18 15,1 0 1,0 0-16,0 0 16,-1 0-1,-18-19 79</inkml:trace>
  <inkml:trace contextRef="#ctx0" brushRef="#br0" timeOffset="49475.51">15987 6505 0,'19'0'0,"-1"0"16,0 0 15,1 0 0,0 0 188,0 0-203,-1 0-1,0-18-15,1 18 16,0 0-16,0 0 31,-1-19 1</inkml:trace>
  <inkml:trace contextRef="#ctx0" brushRef="#br0" timeOffset="51565.02">11727 7398 0,'18'0'46,"1"0"-30,-1 0-16,1 0 16,18 0-16,-18 0 15,-1 0-15,1 0 16,0 0-16,18 0 16,19 0-1,-19 0 1,19 0-16,-19 0 15,0-19-15,1 19 16,-20-18-16,19 18 16,-18 0-1,0 0-15,-1 0 16,0 0 0,1 0-16,0 0 15,18 0-15,0 0 16,-18 0-1,0 0 1,-1 0 0,-18-18-1,18 18 1,1 0 0,0 0-1,0 0 1,-1 0-1,0 0 1,1 0 15,0 0 1,0 0-17,-1 0 141,0 0-140</inkml:trace>
  <inkml:trace contextRef="#ctx0" brushRef="#br0" timeOffset="53004.24">15503 7436 0,'0'-19'32,"19"19"-17,18-19 1,38 19-16,-20 0 15,19-19-15,-36 19 16,-1 0-16,19 0 16,-37 0-16,-1 0 15,19 0-15,-18 0 16,0 0-16,-1 0 16,0 0-16,1 0 15,0 0-15,18 0 16,-19 0-1,1 0-15,0 0 16,0 0 0,-1 0-16,0 0 15,1 0 1,0 0-16,0 0 16,-1 0-1,0 0 1,1 0-1,0 0 17,0 0-17,-1 0 17</inkml:trace>
  <inkml:trace contextRef="#ctx0" brushRef="#br0" timeOffset="54324.45">19168 7436 0,'0'-19'16,"56"19"0,-19-19-16,0 19 15,56-37-15,-19 37 16,-36 0-16,17 0 15,-17 0-15,-19 0 16,17-18-16,-17 18 16,19 0-16,-20 0 15,0 0-15,1 0 16,0 0-16,-19-19 16,19 19-1,-1 0 1,0 0-1,1 0 1,0 0 0,18 0-1,-19 0 1,1 0-16,19 0 16,-20 0-16,1 0 15,-1 0 1,1 0-1,0 0 1,-75 19 156</inkml:trace>
  <inkml:trace contextRef="#ctx0" brushRef="#br0" timeOffset="55747.73">11745 7863 0,'19'0'47,"18"0"-32,0 0-15,19-37 16,-19 37-16,19-18 15,-19 18-15,38 0 16,-20 0-16,2 0 16,-21 0-16,39 0 15,-19 0-15,-19 0 16,-19 0-16,1 0 16,0 0-16,0 0 15,-1 0 1,0 0-1,1 0 1,0 0-16,0 0 16,-1 0 31,0 0-47,1 0 15,0 0 1</inkml:trace>
  <inkml:trace contextRef="#ctx0" brushRef="#br0" timeOffset="57866.75">15522 7882 0,'19'0'47,"-1"0"-32,0 0-15,20 0 16,36 0-16,-36 0 16,-2 0-16,21 0 15,-21 0-15,2-19 16,-1 19-16,-19 0 15,39 0-15,-21 0 16,-17 0-16,19 0 16,-20 0-16,0 0 31,1 0-15,0 0-1,0 0-15,-1 0 16,0 0-1,1 0-15,0 0 16,0 0 31,-1 0-16,0 0-15,1 0-1,0 0 1,0 0-16,-1 0 31,0 0-31,1 0 250,0 0-234,0 19 0,-19 0-16,0-1 15</inkml:trace>
  <inkml:trace contextRef="#ctx0" brushRef="#br0" timeOffset="59220.45">19150 7994 0,'18'0'15,"0"0"1,1 0-16,0 0 16,18 0-16,0 0 15,1 0-15,-2 0 16,2 0-16,-1 0 16,38 0-16,-39 0 15,2 0-15,-1 0 16,0 0-16,19 0 15,-19 0-15,-18 0 16,0 0-16,-1 0 16,0 0-16,1 0 15,0 0-15,0 0 16,17 0 0,-17 0-16,0 0 15,18 18-15,-18-18 16,-1 18-1,1-18 1,0 0-16,18 0 16,-37 19-1,18-19-15,1 0 16,0 0 0</inkml:trace>
  <inkml:trace contextRef="#ctx0" brushRef="#br0" timeOffset="61394.9">22833 7937 0,'19'0'62,"-1"0"-46,0 0-16,1 0 15,0 0-15,0 0 16,-1 0-16,0 0 16,1-18-16,0 18 15,0 0-15,-1 0 31,0 0-15,1 0 15,0 0-15,0 0 0,-1 0-1,1 0 1,-1 0-1,1 0 1,0 0-16,-19 18 16,18-18-1,1 0 17,-1 0-17,-18 19-15,19-19 16,0 0-1,-1 0 17,-18 19-17,19-19 1,-1 0 0,-18 19 46,19-19-62,0 0 31,-19 18-31,18-18 16,1 0 15,-1 0 0,1 0 16,0 0-31,-1 0 0,1 0-16,-1 0 156,1 0-109,0 0-32,-1-18 32,1 18 31,-1-19-62,1 19 0,0 0-1,-1 0 1,1 0-1,-19-19-15,18 19 63,1 0-47,-19-19-1,19 19-15</inkml:trace>
  <inkml:trace contextRef="#ctx0" brushRef="#br0" timeOffset="75395.7">9364 8459 0,'18'0'31,"1"0"-15,0 0 15,0 0-15,-1 0 15,0 0-15,1 0-1,0 0 1,0 0 0,-1 0-16,19 0 15,-18 0 1,0 0-16,-1 0 15,0 0 1,1 0-16,0 0 16,18-19-16,38 19 15,-39 0-15,39 0 16,-38-19-16,19 19 16,0 0-16,-19 0 15,0 0 1,-18 0-16,0-19 15,-1 19 1,0 0-16,1 0 16,19 0-16,-2 0 15,2 0-15,-1 0 16,0 0-16,1 0 16,-1 0-16,-19 0 15,20 0 1,-20 0-16,1 0 15,-1 0 1,1 0-16,0 0 16,55 0-1,-18 0-15,0 0 16,-19 0-16,0 0 16,19 0-16,-38 0 15,1 0 1,0 0-16,-1 0 15,19 0-15,-18 0 16,37 0-16,-19 0 16,19 0-16,18 0 15,-18 0-15,-37 0 16,18 0-16,0 0 16,-18 0-16,-1 0 15,20 0-15,-1 0 16,19 0-16,-19 0 15,56 0-15,0 0 16,-19-36-16,-18 36 16,37 0-16,0 0 15,-37 0-15,37 0 16,0 0 0,-18 0-16,18 0 15,-19 0-15,-19 0 16,2 0-16,17 0 15,-55 0-15,-1 0 16,38-19-16,-37 19 16,17 0-16,2 0 15,17 0-15,-17 0 16,17 0-16,20 0 16,-38 0-16,19 0 15,-19 0-15,37 0 16,-36-19-16,17 19 15,-17 0-15,36 0 16,-36 0-16,55 0 16,-38 0-16,38 0 15,-55 0-15,-1 0 16,0 0-16,0 0 16,0 0-16,-18 0 15,18 0-15,0 0 16,19 0-16,19 0 15,-20 0-15,39 0 16,-20 0 0,0 0-16,19 0 15,0 0-15,-37 0 16,37 0-16,-18 0 16,-20 0-16,-17 0 15,17 0-15,20 0 16,-19 0-16,18 0 15,0 0-15,57 0 16,-76 0-16,38 0 16,-36 0-16,17 0 15,-37 0-15,0 0 16,19 0-16,19 0 16,-20 0-16,19 0 15,1 0-15,18 0 16,0 0-16,0 0 15,-37 0-15,37-19 16,-38 19-16,2 0 16,-2 0-16,-17 0 15,-1 0-15,19 0 16,18 0-16,-18 0 16,37 0-16,0 0 15,18 0 1,-18 0-16,19 0 15,56 0-15,-38 0 16,0-18-16,-56 18 16,19 0-16,0 0 15,0 0-15,-36-37 16,36 37-16,-19 0 16,0 0-16,0 0 15,1 0-15,18 0 16,37 0-16,-56 0 15,19 0-15,0-19 16,-18 19-16,-19 0 16,-1 0-16,-17 0 15,36 0-15,-36 0 16,17 0-16,19 0 16,-17 0-16,17 0 15,0 0-15,19 0 16,-18 0-16,-19 0 15,-1 0-15,-17 0 16,36 0-16,-55 0 16,18 0-16,19 0 15,18 0-15,-18 0 16,0 0 0,18 0-16,19 0 15,-18 0-15,18 0 16,-56 0-16,0 0 15,0 0-15,0 0 16,1 0 0,-1 0-16,19 0 15,37 38-15,18-38 16,-17 0-16,17 0 16,-18 0-16,0 18 15,-37-18-15,-19 0 16,-19 0-16,1 0 15,0 18-15,0-18 16,-1 0-16,0 0 16,20 0-16,17 0 15,20 0-15,-19 19 16,37-19-16,-38 19 16,2-19-16,-21 0 15,21 19 1,-21-1-1,2-18-15,-1 18 16,0 1-16,1-19 16,36 0-1,-37 19-15,-19-19 16,1 0-16,-19 19 16,19-19-1,0 0 1,-1 18-16,19-18 15,-18 18-15,18-18 16,-18 19-16,-1-19 16,1 0 15,18 19-15,-18 18-16,-1-37 15,1 18-15,0 1 16,-1-19-16,-18 19 15,19 0 17,-1-19-17,1 18-15,0 0 16,-1 1-16,1 0 16,18 18-16,-18 0 15,-1 1-15,1-1 16,-1 0-1,1-18-15,-19-1 16,0 1-16,0-1 16,19 1-16,-19 0 15,0-1 17,18 1-17,-18-1-15,0 1 16,0 0-1,0-1-15,0 1 16,0 18-16,-18-18 16,-1-1-16,19 19 15,-19 1-15,1-20 16,-1 1-16,1 18 16,18-18-16,-38 18 15,20 0-15,-19 0 16,-1-18-16,20 37 15,-57-19-15,38 37 16,-19-36-16,19-20 16,0 19-16,-1 1 15,-17 17 1,17-36-16,20 0 16,-19 18-16,-1-19 15,20 1-15,-19 0 16,18-1-16,-18 1 15,0-1-15,18 1 16,-36 0-16,36-1 16,-19 1-16,-17 18 15,-1-18-15,0-1 16,19 1-16,-38 37 16,20-38-16,-19 1 15,-1 37-15,0-37 16,-18-1-16,0 0 15,-55 39-15,92-57 16,-74 18-16,37 19 16,18-18-16,-18-19 15,19 19-15,-19-19 16,37 18-16,-37-18 16,37 18-16,-37-18 15,0 0-15,37 38 16,-37-19-16,-37-19 15,0 18-15,0-18 16,55 0 0,-18 0-16,37 0 15,-18 0-15,18 0 16,-19 18-16,20-18 16,17 0-16,-36 0 15,37 0-15,-56 0 16,18 38-16,-18-38 15,0 0-15,-36 19 16,17-19-16,19 18 16,0-18-16,0 0 15,37 0-15,-37 0 16,37 0-16,19 0 16,-38 0-16,38 0 15,0 0-15,0 0 16,0 0-16,-19 0 15,-19 0-15,38 18 16,-56-18-16,0 0 16,37 0-16,-55 0 15,18 0-15,0 0 16,0 0-16,37 0 16,-37 0-16,56 0 15,-19 0-15,19 0 16,18 0-1,-18 0-15,0 0 16,-1 0-16,-36 19 16,18-19-16,-19 0 15,-18 0-15,38 0 16,-38 0-16,-19 0 16,-18 0-16,19 0 15,18 0-15,-19 0 16,19 0-16,0 0 15,0 0-15,0 0 16,37 0-16,0 0 16,-37 0-16,0 0 15,-37 0-15,55 0 16,-55 0-16,37 0 16,37 0-16,-37 0 15,56-19-15,-19 19 16,19 0-16,-37 0 15,55-18-15,-37 18 16,0 0-16,-18-18 16,-19 18-16,37 0 15,0 0-15,-37 0 16,0 0 0,0 0-16,0 0 15,38 0-15,17 0 16,-36-19-16,36 19 15,-17 0-15,17 0 16,2 0-16,-2 0 16,-36 0-16,18 0 15,0 0-15,-18 0 16,18 0-16,-37 0 16,37 0-16,-37 0 15,19 0-15,0 0 16,-1 0-16,38 0 15,-19 0-15,19 0 16,18-19-16,-18 19 16,0 0-16,-37 0 15,55-19-15,0 19 16,-36 0-16,17 0 16,1 0-16,0 0 15,-1-18-15,1 18 16,0 0-16,0 0 15,-38-18-15,38 18 16,0-19-16,0 19 16,0 0-1,-1 0-15,1 0 16,0-38-16,18 38 16,-36-18-16,17 18 15,1 0-15,-37-18 16,55-1-16,-18 19 15,18 0-15,19-19 16,-18 19-16,-1 0 16,-18-19-16,18 19 15,-18 0-15,18 0 16,-18-18-16,0 18 16,0 0-16,0 0 15,-1 0-15,1 0 16,-37 0-16,37 0 15,-1 0-15,1 0 16,0 0-16,0 0 16,0 0-16,18 0 15,0 0-15,1 0 16,-1 0-16,1 0 16,-20 0-1,20 0 16,-1 0-15,-18 0-16,18 0 16,0 0-16,1 18 15,-19-18 1,18 19-16,0-19 16,1 19-16,-38-19 15,56 19 1,-37-1-16,19-18 15,-1 18 1,0-18-16,0 19 16,1-19-16,0 19 15,-1-19-15,-19 19 16,2-19-16,-2 18 16,1-18-16,-38 18 15,20 1-15,17-19 16,2 0-16,-2 0 15,1 0-15,-19 19 16,37-19 15,1 0 16,0 0-47,-1 0 16,-19-19-16,2 19 15,17 0-15,-19-19 16,20 19 0,0-18-16,18 0 15,-19 18 1,0 0 0,19-19-1,-19 19-15,19-19 16,-18 19-16,18-19 15,-37 1-15,18 0 16,19-1-16,0 0 16,0 0 15,-19 1-15,19-19-1,-36 37-15,36-38 16,0 20-1,-19 0-15,19-20 16,0 19 0,-19-18-16,19 19 15,0-1 1,0-18-16,0 0 16,0 18-1,0 0-15,0-18 16,0 0-16,0 0 15,0 0-15,0-1 16,0 1-16,0 0 16,0-19-16,0 19 15,0 0-15,0 0 16,0-1-16,0-17 16,0 17-16,0 1 15,0 0-15,19 18 16,-19-18-16,19 0 15,-19 0-15,18-1 16,-18 1-16,18 0 16,-18 0-16,0 0 15,0-1-15,0 1 16,19 19-16,-19-20 16,0 20-16,0-1 15,0-18 1,19 37-1,-19-19-15,0-18 16,0 0 0,0 18-16,0 1 15,0-1-15,0 1 16,0-1 0,19 19-1,-19-19 1,0 0-16,0 1 15,0 0-15,0-1 16,0 0-16,0 0 16,0 1-1,0 0-15,0-1 16,0 0 15,0 0 0,0 1-31,0 0 32,0-1-32,0 0 15,0 0 32,0 1-31,0 0 15,18 18 188,0 0-172,1 0-16,0 0-15,0 0-1,-1 0 79</inkml:trace>
  <inkml:trace contextRef="#ctx0" brushRef="#br1" timeOffset="96081.58">12583 1910 0,'-19'0'93,"-19"0"-93,2 0 16,-2 0-16,19 0 16,19 18-1,0 1 17,0 0-1,19-19 0,0 19-15,0-19-1,-1 0 1,0 0 0,1 0-16,0 0 15,0 0 1,17-19-16,2 19 15,-19-56-15,-19 38 16,0-20-16,18 1 16,-18 19-16,0-1 15,0 38 110,0-1-125,0 19 16,0-18-16,0 18 16,0-19-1,0 1 1,18 0-16,-18 0 15,0-1 1,19-18 15,-19 18-31,0 1 16,0 0-16,0 0 16,0-1-1,19-18-15,-19 18 31,-19-18 1,19-18-1</inkml:trace>
  <inkml:trace contextRef="#ctx0" brushRef="#br1" timeOffset="97457.78">12657 1928 0,'0'-18'94,"0"0"-78,0-1-16,0 0 15,0 0-15,0 1 16,-19 0-16,19-1 16,-19 19-1,19-19 1,-18 19 31,0 0-32,-1 0 1,0 0-16,19 19 16,0 0-16,-37-19 15,37 18-15,-18 0 16,-1 1-1,19 0 17,-19 0-1,19-1-15,0 0 93</inkml:trace>
  <inkml:trace contextRef="#ctx0" brushRef="#br1" timeOffset="98993.85">13327 2487 0,'18'0'31,"-18"37"-31,0-18 16,0 18-16,0-19 15,0 1-15,0 0 16,0-1-16,0 1 15,18-1-15,-18 1 16,0 0 0,0-1-1,0 1 1,0-1 0,0-55 77,19 0-77,0 18-16,0 1 16,-1-1-16,-18 1 31,18 18 47,-18 18-62,0 1-1,0 18-15,0-18 16,0 18-16,-18 0 15,0-37 1,18 19 0,-19-19-1,19 18 17,-19-18-1,0 0 63</inkml:trace>
  <inkml:trace contextRef="#ctx0" brushRef="#br1" timeOffset="100105.78">13494 3696 0,'0'-19'62,"0"1"-46,0-1-16,-19 1 16,0-1-16,1 19 15,0 0 63,-1 0-62,0 0-16,0 0 16,19 19-1,-18 18-15,18-19 16,0 1 0,0 0-16,0-1 31,0 1-16,0-1 1,0 1 0,18 0-1,1-19 1,0 0 15,0 0 0,-1 0-15,0 0 0,1 0-16,0-19 62,-19 0-46,19 19-1,-38 0 48,-19 19-47</inkml:trace>
  <inkml:trace contextRef="#ctx0" brushRef="#br1" timeOffset="101730.46">12583 4366 0,'-19'0'140,"0"0"-124,0 0-1,19 37-15,-36-37 16,17 0-16,19 18 16,0 1-16,-19-19 15,19 19-15,-19-19 16,19 19-16,0-1 16,0 0-1,0 1 1,19-19 46,-19 19-46,19-19 0,0-74 46,17 17-46,-17 21-16,-19-2 15,0-36-15,19 55 16,-19 0-16,0 1 31,0 0 16,0 54 109,0 2-140,0-1 0,0 19-1,0-19-15,0 0 16,0-18-16,0 18 15,0-19 1,0 1-16,-19-19 156,-18 0-140,19-37-16,-1 19 16,0-39-16</inkml:trace>
  <inkml:trace contextRef="#ctx0" brushRef="#br1" timeOffset="103432.07">12247 3677 0,'19'0'32,"0"0"-32,0 0 15,-1 0 32,0 0-16,1 0-15,0 0 0,-19-18-1,19-1-15,-19 1 31,0-1-15,0 0 0,0 1-1,0-1 1,-19 19 187,0 0-187,0 19 15,19-1-15,-18-18-16,18 19 31,0 0 0,-18-19-31,18 18 94,0 1-47,0-1-47,0 1 47,0 0-32,18-19-15,0 18 31,-18 1 1,19-19-32,-19 18 47,19-18-32,0 19 1,-19 0 78,18-19-94,0 0 31,1 0-31,0 0 15,0-19 1,-1 0 15,0 19 16,-18-18-31,0-1 15,0 1-15</inkml:trace>
  <inkml:trace contextRef="#ctx0" brushRef="#br1" timeOffset="105297.25">12359 2691 0,'0'-18'0,"19"-1"31,0 19-31,-19-18 16,0-1-16,18 0 15,-18 1 1,18 18-16,-18-19 16,0 1-16,19-20 31,-19 20-16,0-1-15,0 1 16,0-1 0,0 0-1,0 0 17,-19 19 77,1 19-93,0 0-1,18 0-15,-19-19 16,19 18-16,0 1 15,-19-19 1,19 18 31,0 1-31,0 0-1,0-1 1,0 1-16,0-1 15,0 1 1,0 0 0,0-1-16,0 19 15,19-37 1,18 19 15,-37 0-31,0-1 16,0 1-16,0-1 15,18-18 1,-18 19 0,0 0 31,0-1-32,0 1 16,0-1-15,-18-18 31,0 19-16,-1-19-15,0 0 78,0 0-79,19-19 32,-18 19-47,0 0 31,18-18 32,0-1-32</inkml:trace>
  <inkml:trace contextRef="#ctx0" brushRef="#br1" timeOffset="105905.11">12285 2784 0,'0'-18'15,"19"18"1,17 0-1,-17-19 1,19 19-16,-20-18 16,0 18-16,1 0 15,0 0 1,0 0 15,-1 0 79,0 0-48</inkml:trace>
  <inkml:trace contextRef="#ctx0" brushRef="#br1" timeOffset="107720.27">12880 3082 0,'0'-19'31,"-18"19"47,-20 0-62,19 0-16,-17 0 15,17 0 1,0 0-16,0 0 16,19 19-16,0 0 31,-18-19-16,18 18 1,0 1 0,0-1-1,0 1 1,0 0 62,37-19-31,-37-19-16,19 19-15,0-37-16,-19 18 15,18 1 1,-18-1 15,18 19 1,-18 19 108,0-1-124,0 1-16,0-1 15,0 1-15,0 0 32,0-1-17,0 1 1,0 0 0,0-1-16,0 1 15,0-1 1,0 1 15,0 0-31,0-1 16,0 1-1,-18-19 1,0 0 46,18 18-62,-19-18 32,-19 0-17,20 0 17,0 0-17,-1 0 1,19-18-16,0-1 109,0 1-62,-19 18-31,19-19-16,0 0 15,0 1 1</inkml:trace>
  <inkml:trace contextRef="#ctx0" brushRef="#br2" timeOffset="144622.31">9866 12384 0,'19'0'31,"18"0"-15,-19 0-1,1 0-15,19 0 16,-2 0-16,-17 0 16,19 18-16,-20-18 15,0 0-15,1 0 16,0 0-16,18 0 15,-19 0-15,1 0 16,19 0-16,-20 0 16,0 0-1,1 0 1,0 0-16,0 0 16,-1 0-1,0 0-15,20 0 16,-19 0-16,-1 0 15,1 0-15,18 0 16,-18 0-16,-1 0 16,1 0-16,-1 0 15,1 0-15,0 0 16,-1 0 0,1 0 30,-1 0-46,1 0 16,0 0-16,-1 0 16,-18-18 46,19 18-31,-1 0-15,-18-19-16,19 19 16,18 0-1,-18 0 1,18 0 0,-18-18-16,-1-1 15,1 19-15,-1 0 16,1 0-16,-19-19 15,19 19 1,-1 0 0,1 0-16,-19-18 15,18 18-15,1 0 16,0-19 0,-1 19 46,1-18-62,-1 18 16,20 0-1,-38-19-15,37 19 32,-18 0 14,-19-19-30,18 19-16,1-18 31,-1-1 32,1 19-48,-19-18-15,19-1 16,-19 0 0,0 1 46,0-1-46,0 1 31,-19 18-32,19-19 1,-19 19-16,1 0 31,-1 0-15,1-19-16,-1 19 15,19-18 1,-19 18-16,1-19 16,-1 19-16,19-18 15,-37 18-15,0 0 16,37-19-16,-19 0 16,0 19-16,1 0 15,-1-19-15,1 19 16,-1 0-16,19-18 15,-37 18-15,18 0 16,1 0 0,-1-18-16,0 18 15,-18-19-15,0 0 16,0 19-16,0 0 16,18 0-16,-18-19 15,0 19-15,-1-18 16,20 18-16,-19 0 15,-1 0-15,1 0 16,19 0-16,-20 0 16,1-18-16,19 18 15,-20 0 1,19 0 0,1 0-16,0 0 15,-1 0 1,0 0-1,-18 0-15,19 0 16,-20 0-16,1 0 16,19 0-16,-1 0 15,0 0 1,0 0-16,1 0 16,0 0-16,-1 0 15,0 0 1,0 0-16,1 0 15,0 0-15,-1 0 16,0 0 0,0 0-1,1 0 1,0 0 0,-1 0-1,0 0-15,19 18 16,-37-18-1,19 0 1,18 18 15,-19-18-15,0 0 62,19 19-78,0 0 16,-19-19-1,1 0 1,18 19 0,-18-1-16,18 0 15,-19-18 1,19 19 15,0 0-15,-19-19 15,19 19-31,0-1 31,0 1-15,0-1-1,0 1-15,-19-19 16,19 19-16,0-1 31,0 1-15,0-1 0,0 1-1,0 0 1,0-1-1,0 1 1,0-1-16,0 1 16,19 0-16,0-19 15,0 0 32,-19 18-47,18-18 16,-18 19 15,18-19-31,1 0 63,-19 18-32,19-18-16,0 0 1,-1 19 0,0-19 15,1 19 0,0-19-15,0 18 31,-1-18-47,0 0 31,1 19 16,0-19-16,0 0-31,-19 18 16,18-18-1,0 0 1,1 0 46</inkml:trace>
  <inkml:trace contextRef="#ctx0" brushRef="#br2" timeOffset="148796.24">9103 9444 0,'-18'0'31,"0"0"-15,-1 0-1,-19 0 1,2 0-16,-2 0 16,-17 0-16,-20 0 15,19 0-15,19 0 16,0 0-16,-1 0 15,1 0-15,19 0 16,-1 0-16,0 0 16,-18 0-16,19 19 15,-20-19-15,1 19 16,0-19-16,-37 55 16,36-36-16,-17 0 15,-20-1-15,19 1 16,-18 0-16,-1 36 15,38-36-15,-56 0 16,56-1-16,-19 38 16,0-37-16,19-19 15,19 18-15,18 1 16,-19-19-16,0 0 16,19 18-1,-18 1-15,18 0 16,0-1-1,-19 1-15,1-1 16,18 20 0,0-20-16,-19 1 15,0-1-15,19 20 16,0-20 0,-18 19-16,-1-18 15,19 18-15,0 0 16,-18 1-16,18-1 15,-19-19-15,19 20 16,0-19-16,0-1 16,0 0-16,0 20 15,0-19-15,0 17 16,0-17-16,0 37 16,0-19-16,0 19 15,0-38-15,0 20 16,19 36-16,-19-55 15,18 36-15,38-36 16,-56 0-16,19 0 16,-19-1-16,0 0 31,37 1-31,-37 0 16,0 18-16,56-19 15,-38 1-15,1 19 16,18-2-16,-18 21 15,-1-21-15,1-17 16,-1 19-16,-18-2 16,38-17-16,-20 19 15,1-2-15,-1-17 16,1 19-16,0-38 16,-1 36-16,1-36 15,-1 19 1,1-19-16,-19 19 15,19-19-15,-1 19 16,1-1-16,18 0 16,0 20-16,19-19 15,19 55-15,-38-55 16,-19-1-16,20 0 16,-20 1-16,1-19 15,-1 0-15,1 19 16,0-19-16,-1 19 15,1-19 17,-1 18-17,1-18 1,18 0-16,0 18 16,-18 1-16,0-19 15,18 0-15,0 19 16,-18-19-16,18 0 15,-19 0-15,1 0 16,-19 19-16,37-19 16,-18 0-16,-1 0 15,1 0 1,0 0-16,0 0 16,36 0-16,-17 0 15,-2 0 1,2 0-1,-19 0 1,-19 18 0,36-18-16,-17 0 31,0 0-31</inkml:trace>
  <inkml:trace contextRef="#ctx0" brushRef="#br2" timeOffset="150540.2">8936 11900 0,'19'0'31,"0"0"-31,-1 0 16,0 0-1,1 0 1,0 18 15,0-18-15,-19 19 0,36-19-1,2 19 1,-38 0-1,19-19-15,-1 0 16,0 18-16,-18 1 16,19-19-1,0 0 32,0 0-31,-19 18 15,18-18 0,0 0-15,1 0 0,-38 0 124,1 0-124,18 19-16,-18-19 15,-1 0-15,0 0 16,0 19 0,1-19-16,0 0 15,-1 0 32,19 18-31,-19-18 46,0 0-62,1 0 32,0 0-17,-1 0 157</inkml:trace>
</inkml:ink>
</file>

<file path=ppt/ink/ink4.xml><?xml version="1.0" encoding="utf-8"?>
<inkml:ink xmlns:inkml="http://www.w3.org/2003/InkML">
  <inkml:definitions>
    <inkml:context xml:id="ctx0">
      <inkml:inkSource xml:id="inkSrc0">
        <inkml:traceFormat>
          <inkml:channel name="X" type="integer" max="1360" units="cm"/>
          <inkml:channel name="Y" type="integer" max="768" units="cm"/>
        </inkml:traceFormat>
        <inkml:channelProperties>
          <inkml:channelProperty channel="X" name="resolution" value="44.29967" units="1/cm"/>
          <inkml:channelProperty channel="Y" name="resolution" value="44.39306" units="1/cm"/>
        </inkml:channelProperties>
      </inkml:inkSource>
      <inkml:timestamp xml:id="ts0" timeString="2021-01-08T07:49:24.477"/>
    </inkml:context>
    <inkml:brush xml:id="br0">
      <inkml:brushProperty name="width" value="0.05292" units="cm"/>
      <inkml:brushProperty name="height" value="0.05292" units="cm"/>
      <inkml:brushProperty name="color" value="#FF0000"/>
    </inkml:brush>
  </inkml:definitions>
  <inkml:trace contextRef="#ctx0" brushRef="#br0">17774 7260,'0'18,"-19"1,1 0,18-1,0 1,0-1,-19 1,19 0,0 0,0-1,0 1,-19-19,19 19,-19-19,19 37,-18-19,18 1,0 0,0 0,0-1,0 1,0 0,0 0,0-1,0 0,0 1,-19-19,19 19,0 18,0-18,0 0,0 0,-19-1,19 19,0-18,-19-19,19 19,0-1,0 1,0 0,0 0,0-1,0 1,0 0,-18-1,18 1,0-1,0 1,0 0,0 0,0-1,0 1,0 0,0 0,0-1,0 0,0 1,0 19,0-20,0 1,0 0,0 0,0-1,0 1,0-1,0 1,18-19,-18 19,0-1,0 1,19-19,-19 19,0 0,0-1,0 1,0 0,0-1,0 1,19-19,-19 18,0 1,0 0,0 0,19-19,-19 18,0 1,0 0,0 0,0-1,18 0,1 1,-19 0,19-19,-19 19,19-19,-19 18,0 1,0 0,18-19,-18 19,19-19,0 0,-1 0</inkml:trace>
  <inkml:trace contextRef="#ctx0" brushRef="#br0" timeOffset="3437.39">17755 10285,'-18'0,"-1"0,0 0,19 19,-19 0,1-1,18 1,-19-19,19 18,-19 1,0 0,1 18,0-37,18 19,0 18,-19-37,19 38,-19-38,19 18,-19 1,19-1,0 1,0 0,0 0,0-1,-18 1,18 0,0 0,0 17,-19 21,19-39,0 1,0 0,0 0,0 17,0-17,-19 0,19 0,0-1,0 20,0-19,0-1,0 20,19-38,0 18,-19 1,0-1,18 1,-18 0,19-19,-19 19,19-1,0-18,-19 19,18 0,-18 0,18-19,-18 18,0 0,19-18,0 0,-19 19,0 0,19-19,-19 19,18-19,1 0,-19 18,19-18</inkml:trace>
  <inkml:trace contextRef="#ctx0" brushRef="#br0" timeOffset="6609.16">28139 7222,'19'0,"0"0,18 0,-18 0,18 19,-19-19,-18 19,19-1,0 1,0-19,-1 19,1-1,0 1,-19-1,37 1,-37 19,19-38,-19 37,18-18,-18 0,19-1,-19 19,0-18,0 0,19-1,-19 39,18-39,-18 0,0 20,0-1,0-18,0 19,0-20,0 1,0 18,0-18,0-1,0 20,0-1,0-18,-18 18,18-18,-19-1,19 1,0 0,-19 0,1-1,18 20,-19-38,19 19,-18 17,-1-36,19 19,-19-19,19 19,-19 0,1-19,18 18,-19-18,0 0,19 19,-19-19,-17 0,36 19,-19 0,0-19,0 0,19 18,-18-18</inkml:trace>
  <inkml:trace contextRef="#ctx0" brushRef="#br0" timeOffset="8624.72">28382 10266,'38'19,"-20"-19,1 19,-1-19,1 19,0-1,-1 1,-18-1,0 1,19-19,-19 19,19-19,-19 18,0 1,19 0,-19 0,0 18,18 0,-18-18,0-1,0 1,0 0,0 0,0-1,0 1,0 19,0-2,0-17,0 0,0 18,0 1,0-19,-18-1,18 0,0 20,-19-1,19-18,-19 19,19-1,-19-18,19-1,0 19,-18-18,-1-19,19 19,0 0,-19-19,19 18,-18 1,-1 0,-18 18,18 0,-18-18,37 0,-19-1,0-18,0 19,1-19,0 19,-1-19,0 19,0-1,1-18,-1 0,0 0,19 18,0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atin typeface="Cambria" panose="02040503050406030204" pitchFamily="18" charset="0"/>
              </a:defRPr>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atin typeface="Cambria" panose="02040503050406030204" pitchFamily="18" charset="0"/>
              </a:defRPr>
            </a:lvl1pPr>
          </a:lstStyle>
          <a:p>
            <a:fld id="{66CB8FDD-5EB9-4588-B25C-E96064DC290F}" type="datetimeFigureOut">
              <a:rPr lang="en-US" smtClean="0"/>
              <a:pPr/>
              <a:t>12/6/2023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atin typeface="Cambria" panose="02040503050406030204" pitchFamily="18" charset="0"/>
              </a:defRPr>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atin typeface="Cambria" panose="02040503050406030204" pitchFamily="18" charset="0"/>
              </a:defRPr>
            </a:lvl1pPr>
          </a:lstStyle>
          <a:p>
            <a:fld id="{580B4846-D09C-4BEB-8B00-81014D148C7A}" type="slidenum">
              <a:rPr lang="en-US" smtClean="0"/>
              <a:pPr/>
              <a:t>‹#›</a:t>
            </a:fld>
            <a:endParaRPr lang="en-US"/>
          </a:p>
        </p:txBody>
      </p:sp>
    </p:spTree>
    <p:extLst>
      <p:ext uri="{BB962C8B-B14F-4D97-AF65-F5344CB8AC3E}">
        <p14:creationId xmlns:p14="http://schemas.microsoft.com/office/powerpoint/2010/main" val="2553293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panose="02040503050406030204" pitchFamily="18" charset="0"/>
        <a:ea typeface="+mn-ea"/>
        <a:cs typeface="+mn-cs"/>
      </a:defRPr>
    </a:lvl1pPr>
    <a:lvl2pPr marL="457200" algn="l" defTabSz="914400" rtl="0" eaLnBrk="1" latinLnBrk="0" hangingPunct="1">
      <a:defRPr sz="1200" kern="1200">
        <a:solidFill>
          <a:schemeClr val="tx1"/>
        </a:solidFill>
        <a:latin typeface="Cambria" panose="02040503050406030204" pitchFamily="18" charset="0"/>
        <a:ea typeface="+mn-ea"/>
        <a:cs typeface="+mn-cs"/>
      </a:defRPr>
    </a:lvl2pPr>
    <a:lvl3pPr marL="914400" algn="l" defTabSz="914400" rtl="0" eaLnBrk="1" latinLnBrk="0" hangingPunct="1">
      <a:defRPr sz="1200" kern="1200">
        <a:solidFill>
          <a:schemeClr val="tx1"/>
        </a:solidFill>
        <a:latin typeface="Cambria" panose="02040503050406030204" pitchFamily="18" charset="0"/>
        <a:ea typeface="+mn-ea"/>
        <a:cs typeface="+mn-cs"/>
      </a:defRPr>
    </a:lvl3pPr>
    <a:lvl4pPr marL="1371600" algn="l" defTabSz="914400" rtl="0" eaLnBrk="1" latinLnBrk="0" hangingPunct="1">
      <a:defRPr sz="1200" kern="1200">
        <a:solidFill>
          <a:schemeClr val="tx1"/>
        </a:solidFill>
        <a:latin typeface="Cambria" panose="02040503050406030204" pitchFamily="18" charset="0"/>
        <a:ea typeface="+mn-ea"/>
        <a:cs typeface="+mn-cs"/>
      </a:defRPr>
    </a:lvl4pPr>
    <a:lvl5pPr marL="1828800" algn="l" defTabSz="914400" rtl="0" eaLnBrk="1" latinLnBrk="0" hangingPunct="1">
      <a:defRPr sz="1200" kern="1200">
        <a:solidFill>
          <a:schemeClr val="tx1"/>
        </a:solidFill>
        <a:latin typeface="Cambria" panose="020405030504060302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CE353-8EFF-4F99-BCDD-E2962D7ECA2F}" type="slidenum">
              <a:rPr lang="en-US" smtClean="0"/>
              <a:t>32</a:t>
            </a:fld>
            <a:endParaRPr lang="en-US"/>
          </a:p>
        </p:txBody>
      </p:sp>
    </p:spTree>
    <p:extLst>
      <p:ext uri="{BB962C8B-B14F-4D97-AF65-F5344CB8AC3E}">
        <p14:creationId xmlns:p14="http://schemas.microsoft.com/office/powerpoint/2010/main" val="179864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0CE353-8EFF-4F99-BCDD-E2962D7ECA2F}" type="slidenum">
              <a:rPr lang="en-US" smtClean="0"/>
              <a:t>46</a:t>
            </a:fld>
            <a:endParaRPr lang="en-US"/>
          </a:p>
        </p:txBody>
      </p:sp>
    </p:spTree>
    <p:extLst>
      <p:ext uri="{BB962C8B-B14F-4D97-AF65-F5344CB8AC3E}">
        <p14:creationId xmlns:p14="http://schemas.microsoft.com/office/powerpoint/2010/main" val="3431713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408C-AE04-91E8-F118-9DCB934077B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9212D38-127A-F22C-57A5-963D5078CAD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DCB4CE5-DE11-7CB3-5A26-2FDAF4434A22}"/>
              </a:ext>
            </a:extLst>
          </p:cNvPr>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a:extLst>
              <a:ext uri="{FF2B5EF4-FFF2-40B4-BE49-F238E27FC236}">
                <a16:creationId xmlns:a16="http://schemas.microsoft.com/office/drawing/2014/main" id="{72090970-5359-9861-C083-BC4BB17AD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BB753-C9DD-356A-25AD-57A7E6FADCA2}"/>
              </a:ext>
            </a:extLst>
          </p:cNvPr>
          <p:cNvSpPr>
            <a:spLocks noGrp="1"/>
          </p:cNvSpPr>
          <p:nvPr>
            <p:ph type="sldNum" sz="quarter" idx="12"/>
          </p:nvPr>
        </p:nvSpPr>
        <p:spPr/>
        <p:txBody>
          <a:bodyPr/>
          <a:lstStyle/>
          <a:p>
            <a:pPr marL="38100">
              <a:lnSpc>
                <a:spcPts val="1650"/>
              </a:lnSpc>
            </a:pPr>
            <a:fld id="{81D60167-4931-47E6-BA6A-407CBD079E47}" type="slidenum">
              <a:rPr lang="en-US" smtClean="0"/>
              <a:t>‹#›</a:t>
            </a:fld>
            <a:endParaRPr lang="en-US" dirty="0"/>
          </a:p>
        </p:txBody>
      </p:sp>
    </p:spTree>
    <p:extLst>
      <p:ext uri="{BB962C8B-B14F-4D97-AF65-F5344CB8AC3E}">
        <p14:creationId xmlns:p14="http://schemas.microsoft.com/office/powerpoint/2010/main" val="664278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4230-C0E7-0FE3-3099-96A360C84B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349093-C570-EC78-94AE-609EA2463D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0A646-30FE-74A8-EA15-10584C04E6BA}"/>
              </a:ext>
            </a:extLst>
          </p:cNvPr>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a:extLst>
              <a:ext uri="{FF2B5EF4-FFF2-40B4-BE49-F238E27FC236}">
                <a16:creationId xmlns:a16="http://schemas.microsoft.com/office/drawing/2014/main" id="{E15A9CE5-39DF-EE0C-B1B2-1F0172017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B2A4D-5766-C5F6-4DBC-32B9F0554925}"/>
              </a:ext>
            </a:extLst>
          </p:cNvPr>
          <p:cNvSpPr>
            <a:spLocks noGrp="1"/>
          </p:cNvSpPr>
          <p:nvPr>
            <p:ph type="sldNum" sz="quarter" idx="12"/>
          </p:nvPr>
        </p:nvSpPr>
        <p:spPr/>
        <p:txBody>
          <a:bodyPr/>
          <a:lstStyle/>
          <a:p>
            <a:pPr marL="38100">
              <a:lnSpc>
                <a:spcPts val="1650"/>
              </a:lnSpc>
            </a:pPr>
            <a:fld id="{81D60167-4931-47E6-BA6A-407CBD079E47}" type="slidenum">
              <a:rPr lang="en-US" smtClean="0"/>
              <a:t>‹#›</a:t>
            </a:fld>
            <a:endParaRPr lang="en-US" dirty="0"/>
          </a:p>
        </p:txBody>
      </p:sp>
    </p:spTree>
    <p:extLst>
      <p:ext uri="{BB962C8B-B14F-4D97-AF65-F5344CB8AC3E}">
        <p14:creationId xmlns:p14="http://schemas.microsoft.com/office/powerpoint/2010/main" val="59256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940408-3EA8-57C7-BD62-D14E5EA4CB02}"/>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55BAB-D374-56A7-5D0B-3D667F4DBF1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F2B9B-113C-C0B6-1F31-620624D7D9FB}"/>
              </a:ext>
            </a:extLst>
          </p:cNvPr>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a:extLst>
              <a:ext uri="{FF2B5EF4-FFF2-40B4-BE49-F238E27FC236}">
                <a16:creationId xmlns:a16="http://schemas.microsoft.com/office/drawing/2014/main" id="{99AA669A-E3A2-AF61-4597-56B49E006E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CE579B-0021-DDF7-3930-EC0B4CE49F1D}"/>
              </a:ext>
            </a:extLst>
          </p:cNvPr>
          <p:cNvSpPr>
            <a:spLocks noGrp="1"/>
          </p:cNvSpPr>
          <p:nvPr>
            <p:ph type="sldNum" sz="quarter" idx="12"/>
          </p:nvPr>
        </p:nvSpPr>
        <p:spPr/>
        <p:txBody>
          <a:bodyPr/>
          <a:lstStyle/>
          <a:p>
            <a:pPr marL="38100">
              <a:lnSpc>
                <a:spcPts val="1650"/>
              </a:lnSpc>
            </a:pPr>
            <a:fld id="{81D60167-4931-47E6-BA6A-407CBD079E47}" type="slidenum">
              <a:rPr lang="en-US" smtClean="0"/>
              <a:t>‹#›</a:t>
            </a:fld>
            <a:endParaRPr lang="en-US" dirty="0"/>
          </a:p>
        </p:txBody>
      </p:sp>
    </p:spTree>
    <p:extLst>
      <p:ext uri="{BB962C8B-B14F-4D97-AF65-F5344CB8AC3E}">
        <p14:creationId xmlns:p14="http://schemas.microsoft.com/office/powerpoint/2010/main" val="1288824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0" y="45796"/>
            <a:ext cx="9144000" cy="878840"/>
          </a:xfrm>
          <a:prstGeom prst="rect">
            <a:avLst/>
          </a:prstGeom>
        </p:spPr>
        <p:txBody>
          <a:bodyPr wrap="square" lIns="0" tIns="0" rIns="0" bIns="0">
            <a:spAutoFit/>
          </a:bodyPr>
          <a:lstStyle>
            <a:lvl1pPr>
              <a:defRPr sz="2800" b="1" i="0">
                <a:solidFill>
                  <a:schemeClr val="bg1"/>
                </a:solidFill>
                <a:latin typeface="Cambria"/>
                <a:cs typeface="Cambri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6" name="Holder 6"/>
          <p:cNvSpPr>
            <a:spLocks noGrp="1"/>
          </p:cNvSpPr>
          <p:nvPr>
            <p:ph type="sldNum" sz="quarter" idx="7"/>
          </p:nvPr>
        </p:nvSpPr>
        <p:spPr/>
        <p:txBody>
          <a:bodyPr lIns="0" tIns="0" rIns="0" bIns="0"/>
          <a:lstStyle>
            <a:lvl1pPr>
              <a:defRPr sz="1400" b="0" i="0">
                <a:solidFill>
                  <a:srgbClr val="000066"/>
                </a:solidFill>
                <a:latin typeface="Microsoft Sans Serif"/>
                <a:cs typeface="Microsoft Sans Serif"/>
              </a:defRPr>
            </a:lvl1pPr>
          </a:lstStyle>
          <a:p>
            <a:pPr marL="38100">
              <a:lnSpc>
                <a:spcPts val="1650"/>
              </a:lnSpc>
            </a:pPr>
            <a:fld id="{81D60167-4931-47E6-BA6A-407CBD079E47}" type="slidenum">
              <a:rPr dirty="0"/>
              <a:t>‹#›</a:t>
            </a:fld>
            <a:endParaRPr dirty="0"/>
          </a:p>
        </p:txBody>
      </p:sp>
    </p:spTree>
    <p:extLst>
      <p:ext uri="{BB962C8B-B14F-4D97-AF65-F5344CB8AC3E}">
        <p14:creationId xmlns:p14="http://schemas.microsoft.com/office/powerpoint/2010/main" val="136466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A6C5-9565-13E9-E281-F969ED07C2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364B21-2439-B1AA-B436-59166EDD1D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F3182-BDE4-14FE-CD70-5AB5284EE633}"/>
              </a:ext>
            </a:extLst>
          </p:cNvPr>
          <p:cNvSpPr>
            <a:spLocks noGrp="1"/>
          </p:cNvSpPr>
          <p:nvPr>
            <p:ph type="dt" sz="half" idx="10"/>
          </p:nvPr>
        </p:nvSpPr>
        <p:spPr/>
        <p:txBody>
          <a:bodyPr/>
          <a:lstStyle/>
          <a:p>
            <a:fld id="{1D8BD707-D9CF-40AE-B4C6-C98DA3205C09}" type="datetimeFigureOut">
              <a:rPr lang="en-US" smtClean="0"/>
              <a:t>12/6/2023</a:t>
            </a:fld>
            <a:endParaRPr lang="en-US"/>
          </a:p>
        </p:txBody>
      </p:sp>
      <p:sp>
        <p:nvSpPr>
          <p:cNvPr id="5" name="Footer Placeholder 4">
            <a:extLst>
              <a:ext uri="{FF2B5EF4-FFF2-40B4-BE49-F238E27FC236}">
                <a16:creationId xmlns:a16="http://schemas.microsoft.com/office/drawing/2014/main" id="{DACD4C9C-4E19-3A0B-0E68-DD04EC4E5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CF44F-8187-DB0B-525C-22A6CA3FC522}"/>
              </a:ext>
            </a:extLst>
          </p:cNvPr>
          <p:cNvSpPr>
            <a:spLocks noGrp="1"/>
          </p:cNvSpPr>
          <p:nvPr>
            <p:ph type="sldNum" sz="quarter" idx="12"/>
          </p:nvPr>
        </p:nvSpPr>
        <p:spPr/>
        <p:txBody>
          <a:bodyPr/>
          <a:lstStyle/>
          <a:p>
            <a:pPr marL="38100">
              <a:lnSpc>
                <a:spcPts val="1650"/>
              </a:lnSpc>
            </a:pPr>
            <a:fld id="{81D60167-4931-47E6-BA6A-407CBD079E47}" type="slidenum">
              <a:rPr lang="en-US" smtClean="0"/>
              <a:t>‹#›</a:t>
            </a:fld>
            <a:endParaRPr lang="en-US" dirty="0"/>
          </a:p>
        </p:txBody>
      </p:sp>
    </p:spTree>
    <p:extLst>
      <p:ext uri="{BB962C8B-B14F-4D97-AF65-F5344CB8AC3E}">
        <p14:creationId xmlns:p14="http://schemas.microsoft.com/office/powerpoint/2010/main" val="215593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73C73-353E-6572-9979-84EABF42D7A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4547AB0-9FEE-57CF-E5B4-D8CB1E1DDD5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5B9FFD-8F5D-A1C6-C73D-76FF67DEEF72}"/>
              </a:ext>
            </a:extLst>
          </p:cNvPr>
          <p:cNvSpPr>
            <a:spLocks noGrp="1"/>
          </p:cNvSpPr>
          <p:nvPr>
            <p:ph type="dt" sz="half" idx="10"/>
          </p:nvPr>
        </p:nvSpPr>
        <p:spPr/>
        <p:txBody>
          <a:bodyPr/>
          <a:lstStyle/>
          <a:p>
            <a:fld id="{9154FAB2-B1FD-4299-B1DB-EC98C928F450}" type="datetime1">
              <a:rPr lang="en-US" smtClean="0"/>
              <a:t>12/6/2023</a:t>
            </a:fld>
            <a:endParaRPr lang="en-US" dirty="0"/>
          </a:p>
        </p:txBody>
      </p:sp>
      <p:sp>
        <p:nvSpPr>
          <p:cNvPr id="5" name="Footer Placeholder 4">
            <a:extLst>
              <a:ext uri="{FF2B5EF4-FFF2-40B4-BE49-F238E27FC236}">
                <a16:creationId xmlns:a16="http://schemas.microsoft.com/office/drawing/2014/main" id="{6EBE95E6-6048-A5A6-D881-6A38A37420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6482BB-FE0E-5601-882D-9943CDDAE9C4}"/>
              </a:ext>
            </a:extLst>
          </p:cNvPr>
          <p:cNvSpPr>
            <a:spLocks noGrp="1"/>
          </p:cNvSpPr>
          <p:nvPr>
            <p:ph type="sldNum" sz="quarter" idx="12"/>
          </p:nvPr>
        </p:nvSpPr>
        <p:spPr/>
        <p:txBody>
          <a:bodyPr/>
          <a:lstStyle/>
          <a:p>
            <a:fld id="{A8FFE56A-893B-4A9C-BB26-9B7FC42D8F6C}" type="slidenum">
              <a:rPr lang="en-US" smtClean="0"/>
              <a:t>‹#›</a:t>
            </a:fld>
            <a:endParaRPr lang="en-US" dirty="0"/>
          </a:p>
        </p:txBody>
      </p:sp>
    </p:spTree>
    <p:extLst>
      <p:ext uri="{BB962C8B-B14F-4D97-AF65-F5344CB8AC3E}">
        <p14:creationId xmlns:p14="http://schemas.microsoft.com/office/powerpoint/2010/main" val="357231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AE9D4-AF45-7BC8-93A4-B00092818A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EF41C5-F637-E85D-050C-B824D750E01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EC056-8619-F5C8-132C-543CC252EBE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9DAFED-8EC8-F3F0-6C57-CEFCB4164BAB}"/>
              </a:ext>
            </a:extLst>
          </p:cNvPr>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a:extLst>
              <a:ext uri="{FF2B5EF4-FFF2-40B4-BE49-F238E27FC236}">
                <a16:creationId xmlns:a16="http://schemas.microsoft.com/office/drawing/2014/main" id="{8773794A-8380-5443-D3D6-9AD3C179E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715C59-B3EE-E6DF-C8DB-24CB1F2F6CE7}"/>
              </a:ext>
            </a:extLst>
          </p:cNvPr>
          <p:cNvSpPr>
            <a:spLocks noGrp="1"/>
          </p:cNvSpPr>
          <p:nvPr>
            <p:ph type="sldNum" sz="quarter" idx="12"/>
          </p:nvPr>
        </p:nvSpPr>
        <p:spPr/>
        <p:txBody>
          <a:bodyPr/>
          <a:lstStyle/>
          <a:p>
            <a:pPr marL="38100">
              <a:lnSpc>
                <a:spcPts val="1650"/>
              </a:lnSpc>
            </a:pPr>
            <a:fld id="{81D60167-4931-47E6-BA6A-407CBD079E47}" type="slidenum">
              <a:rPr lang="en-US" smtClean="0"/>
              <a:t>‹#›</a:t>
            </a:fld>
            <a:endParaRPr lang="en-US" dirty="0"/>
          </a:p>
        </p:txBody>
      </p:sp>
    </p:spTree>
    <p:extLst>
      <p:ext uri="{BB962C8B-B14F-4D97-AF65-F5344CB8AC3E}">
        <p14:creationId xmlns:p14="http://schemas.microsoft.com/office/powerpoint/2010/main" val="1371231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15F6-9F03-5ECF-73E5-C52AA373A562}"/>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C8CFC1-50FD-1D24-AD19-E5268DC7123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D4D9E6C-4AEF-E95A-4F14-92764103315F}"/>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C5D000-E00E-36F0-045B-687C011E57A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7527C-DD93-EA1F-EA60-1FB939F7EB6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1CC1EF-C260-9D8B-BCEA-32A11B772B10}"/>
              </a:ext>
            </a:extLst>
          </p:cNvPr>
          <p:cNvSpPr>
            <a:spLocks noGrp="1"/>
          </p:cNvSpPr>
          <p:nvPr>
            <p:ph type="dt" sz="half" idx="10"/>
          </p:nvPr>
        </p:nvSpPr>
        <p:spPr/>
        <p:txBody>
          <a:bodyPr/>
          <a:lstStyle/>
          <a:p>
            <a:fld id="{1D8BD707-D9CF-40AE-B4C6-C98DA3205C09}" type="datetimeFigureOut">
              <a:rPr lang="en-US" smtClean="0"/>
              <a:pPr/>
              <a:t>12/6/2023</a:t>
            </a:fld>
            <a:endParaRPr lang="en-US"/>
          </a:p>
        </p:txBody>
      </p:sp>
      <p:sp>
        <p:nvSpPr>
          <p:cNvPr id="8" name="Footer Placeholder 7">
            <a:extLst>
              <a:ext uri="{FF2B5EF4-FFF2-40B4-BE49-F238E27FC236}">
                <a16:creationId xmlns:a16="http://schemas.microsoft.com/office/drawing/2014/main" id="{739A7C07-8EDE-B6E9-F8F8-0B371A2CA7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A5BEF8-E75E-5574-8B84-DF18357CA2A3}"/>
              </a:ext>
            </a:extLst>
          </p:cNvPr>
          <p:cNvSpPr>
            <a:spLocks noGrp="1"/>
          </p:cNvSpPr>
          <p:nvPr>
            <p:ph type="sldNum" sz="quarter" idx="12"/>
          </p:nvPr>
        </p:nvSpPr>
        <p:spPr/>
        <p:txBody>
          <a:bodyPr/>
          <a:lstStyle/>
          <a:p>
            <a:pPr marL="38100">
              <a:lnSpc>
                <a:spcPts val="1650"/>
              </a:lnSpc>
            </a:pPr>
            <a:fld id="{81D60167-4931-47E6-BA6A-407CBD079E47}" type="slidenum">
              <a:rPr lang="en-US" smtClean="0"/>
              <a:t>‹#›</a:t>
            </a:fld>
            <a:endParaRPr lang="en-US" dirty="0"/>
          </a:p>
        </p:txBody>
      </p:sp>
    </p:spTree>
    <p:extLst>
      <p:ext uri="{BB962C8B-B14F-4D97-AF65-F5344CB8AC3E}">
        <p14:creationId xmlns:p14="http://schemas.microsoft.com/office/powerpoint/2010/main" val="391282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A1B1-4A9E-A199-BBC8-E25D2DCF5D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EDF1B5-EFDA-88F6-5CD4-FFB76B687233}"/>
              </a:ext>
            </a:extLst>
          </p:cNvPr>
          <p:cNvSpPr>
            <a:spLocks noGrp="1"/>
          </p:cNvSpPr>
          <p:nvPr>
            <p:ph type="dt" sz="half" idx="10"/>
          </p:nvPr>
        </p:nvSpPr>
        <p:spPr/>
        <p:txBody>
          <a:bodyPr/>
          <a:lstStyle/>
          <a:p>
            <a:fld id="{1D8BD707-D9CF-40AE-B4C6-C98DA3205C09}" type="datetimeFigureOut">
              <a:rPr lang="en-US" smtClean="0"/>
              <a:t>12/6/2023</a:t>
            </a:fld>
            <a:endParaRPr lang="en-US"/>
          </a:p>
        </p:txBody>
      </p:sp>
      <p:sp>
        <p:nvSpPr>
          <p:cNvPr id="4" name="Footer Placeholder 3">
            <a:extLst>
              <a:ext uri="{FF2B5EF4-FFF2-40B4-BE49-F238E27FC236}">
                <a16:creationId xmlns:a16="http://schemas.microsoft.com/office/drawing/2014/main" id="{4B306BE6-7072-F09C-FE46-E477CD1124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4F7133-7C8E-9028-0A39-034E3337771A}"/>
              </a:ext>
            </a:extLst>
          </p:cNvPr>
          <p:cNvSpPr>
            <a:spLocks noGrp="1"/>
          </p:cNvSpPr>
          <p:nvPr>
            <p:ph type="sldNum" sz="quarter" idx="12"/>
          </p:nvPr>
        </p:nvSpPr>
        <p:spPr/>
        <p:txBody>
          <a:bodyPr/>
          <a:lstStyle/>
          <a:p>
            <a:pPr marL="38100">
              <a:lnSpc>
                <a:spcPts val="1650"/>
              </a:lnSpc>
            </a:pPr>
            <a:fld id="{81D60167-4931-47E6-BA6A-407CBD079E47}" type="slidenum">
              <a:rPr lang="en-US" smtClean="0"/>
              <a:t>‹#›</a:t>
            </a:fld>
            <a:endParaRPr lang="en-US" dirty="0"/>
          </a:p>
        </p:txBody>
      </p:sp>
    </p:spTree>
    <p:extLst>
      <p:ext uri="{BB962C8B-B14F-4D97-AF65-F5344CB8AC3E}">
        <p14:creationId xmlns:p14="http://schemas.microsoft.com/office/powerpoint/2010/main" val="227072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21BE21-403F-B467-8B79-058858A55BB9}"/>
              </a:ext>
            </a:extLst>
          </p:cNvPr>
          <p:cNvSpPr>
            <a:spLocks noGrp="1"/>
          </p:cNvSpPr>
          <p:nvPr>
            <p:ph type="dt" sz="half" idx="10"/>
          </p:nvPr>
        </p:nvSpPr>
        <p:spPr/>
        <p:txBody>
          <a:bodyPr/>
          <a:lstStyle/>
          <a:p>
            <a:fld id="{1D8BD707-D9CF-40AE-B4C6-C98DA3205C09}" type="datetimeFigureOut">
              <a:rPr lang="en-US" smtClean="0"/>
              <a:t>12/6/2023</a:t>
            </a:fld>
            <a:endParaRPr lang="en-US"/>
          </a:p>
        </p:txBody>
      </p:sp>
      <p:sp>
        <p:nvSpPr>
          <p:cNvPr id="3" name="Footer Placeholder 2">
            <a:extLst>
              <a:ext uri="{FF2B5EF4-FFF2-40B4-BE49-F238E27FC236}">
                <a16:creationId xmlns:a16="http://schemas.microsoft.com/office/drawing/2014/main" id="{F65006E4-B308-252F-D403-68F7673A27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076F17-CEFC-8270-6AB2-BBB5152377E6}"/>
              </a:ext>
            </a:extLst>
          </p:cNvPr>
          <p:cNvSpPr>
            <a:spLocks noGrp="1"/>
          </p:cNvSpPr>
          <p:nvPr>
            <p:ph type="sldNum" sz="quarter" idx="12"/>
          </p:nvPr>
        </p:nvSpPr>
        <p:spPr/>
        <p:txBody>
          <a:bodyPr/>
          <a:lstStyle/>
          <a:p>
            <a:pPr marL="38100">
              <a:lnSpc>
                <a:spcPts val="1650"/>
              </a:lnSpc>
            </a:pPr>
            <a:fld id="{81D60167-4931-47E6-BA6A-407CBD079E47}" type="slidenum">
              <a:rPr lang="en-US" smtClean="0"/>
              <a:t>‹#›</a:t>
            </a:fld>
            <a:endParaRPr lang="en-US" dirty="0"/>
          </a:p>
        </p:txBody>
      </p:sp>
    </p:spTree>
    <p:extLst>
      <p:ext uri="{BB962C8B-B14F-4D97-AF65-F5344CB8AC3E}">
        <p14:creationId xmlns:p14="http://schemas.microsoft.com/office/powerpoint/2010/main" val="1983191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A0AD-40B2-5047-74C0-7E5AAE380C6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EAD1708-2E35-8458-8662-0580E3F4F7C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DF1D37-88FE-816E-9229-85E70617DE2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2D919BE-90EF-30C6-867B-A71FDF17966E}"/>
              </a:ext>
            </a:extLst>
          </p:cNvPr>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a:extLst>
              <a:ext uri="{FF2B5EF4-FFF2-40B4-BE49-F238E27FC236}">
                <a16:creationId xmlns:a16="http://schemas.microsoft.com/office/drawing/2014/main" id="{9A2D3EAA-B9A6-1B6F-3D03-5BB933C9D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152868-6E31-D6E5-9925-E363E9019AD1}"/>
              </a:ext>
            </a:extLst>
          </p:cNvPr>
          <p:cNvSpPr>
            <a:spLocks noGrp="1"/>
          </p:cNvSpPr>
          <p:nvPr>
            <p:ph type="sldNum" sz="quarter" idx="12"/>
          </p:nvPr>
        </p:nvSpPr>
        <p:spPr/>
        <p:txBody>
          <a:bodyPr/>
          <a:lstStyle/>
          <a:p>
            <a:pPr marL="38100">
              <a:lnSpc>
                <a:spcPts val="1650"/>
              </a:lnSpc>
            </a:pPr>
            <a:fld id="{81D60167-4931-47E6-BA6A-407CBD079E47}" type="slidenum">
              <a:rPr lang="en-US" smtClean="0"/>
              <a:t>‹#›</a:t>
            </a:fld>
            <a:endParaRPr lang="en-US" dirty="0"/>
          </a:p>
        </p:txBody>
      </p:sp>
    </p:spTree>
    <p:extLst>
      <p:ext uri="{BB962C8B-B14F-4D97-AF65-F5344CB8AC3E}">
        <p14:creationId xmlns:p14="http://schemas.microsoft.com/office/powerpoint/2010/main" val="299619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4EA5A-B044-117F-976A-2740FF9469B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D7F6EAC-8F68-B587-8679-6B8AF890B60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192D2BC-FB44-E77E-F79D-F4AAA3953F0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FA099B2-46AC-8B78-79DB-00E6A7B19008}"/>
              </a:ext>
            </a:extLst>
          </p:cNvPr>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a:extLst>
              <a:ext uri="{FF2B5EF4-FFF2-40B4-BE49-F238E27FC236}">
                <a16:creationId xmlns:a16="http://schemas.microsoft.com/office/drawing/2014/main" id="{19B2C61C-2F1E-D907-741C-2DBB94087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CF494E-3BB2-D12E-EA9D-6E869629A8DC}"/>
              </a:ext>
            </a:extLst>
          </p:cNvPr>
          <p:cNvSpPr>
            <a:spLocks noGrp="1"/>
          </p:cNvSpPr>
          <p:nvPr>
            <p:ph type="sldNum" sz="quarter" idx="12"/>
          </p:nvPr>
        </p:nvSpPr>
        <p:spPr/>
        <p:txBody>
          <a:bodyPr/>
          <a:lstStyle/>
          <a:p>
            <a:pPr marL="38100">
              <a:lnSpc>
                <a:spcPts val="1650"/>
              </a:lnSpc>
            </a:pPr>
            <a:fld id="{81D60167-4931-47E6-BA6A-407CBD079E47}" type="slidenum">
              <a:rPr lang="en-US" smtClean="0"/>
              <a:t>‹#›</a:t>
            </a:fld>
            <a:endParaRPr lang="en-US" dirty="0"/>
          </a:p>
        </p:txBody>
      </p:sp>
    </p:spTree>
    <p:extLst>
      <p:ext uri="{BB962C8B-B14F-4D97-AF65-F5344CB8AC3E}">
        <p14:creationId xmlns:p14="http://schemas.microsoft.com/office/powerpoint/2010/main" val="404208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E7010E-BE2A-2643-97C9-95E1C8C6DC3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7FF01D-EFA5-FD06-A901-57AB5B6B03E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34C7B8-196F-7A83-0D28-1307C14EBB6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Cambria" panose="02040503050406030204" pitchFamily="18" charset="0"/>
              </a:defRPr>
            </a:lvl1pPr>
          </a:lstStyle>
          <a:p>
            <a:fld id="{1D8BD707-D9CF-40AE-B4C6-C98DA3205C09}" type="datetimeFigureOut">
              <a:rPr lang="en-US" smtClean="0"/>
              <a:pPr/>
              <a:t>12/6/2023</a:t>
            </a:fld>
            <a:endParaRPr lang="en-US"/>
          </a:p>
        </p:txBody>
      </p:sp>
      <p:sp>
        <p:nvSpPr>
          <p:cNvPr id="5" name="Footer Placeholder 4">
            <a:extLst>
              <a:ext uri="{FF2B5EF4-FFF2-40B4-BE49-F238E27FC236}">
                <a16:creationId xmlns:a16="http://schemas.microsoft.com/office/drawing/2014/main" id="{0897449C-3301-11FF-5469-62BAE518D49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Cambria" panose="02040503050406030204" pitchFamily="18" charset="0"/>
              </a:defRPr>
            </a:lvl1pPr>
          </a:lstStyle>
          <a:p>
            <a:endParaRPr lang="en-US"/>
          </a:p>
        </p:txBody>
      </p:sp>
      <p:sp>
        <p:nvSpPr>
          <p:cNvPr id="6" name="Slide Number Placeholder 5">
            <a:extLst>
              <a:ext uri="{FF2B5EF4-FFF2-40B4-BE49-F238E27FC236}">
                <a16:creationId xmlns:a16="http://schemas.microsoft.com/office/drawing/2014/main" id="{F3C2A205-CF25-140C-8E84-2FED205955C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Cambria" panose="02040503050406030204" pitchFamily="18" charset="0"/>
              </a:defRPr>
            </a:lvl1pPr>
          </a:lstStyle>
          <a:p>
            <a:pPr marL="38100">
              <a:lnSpc>
                <a:spcPts val="1650"/>
              </a:lnSpc>
            </a:pPr>
            <a:fld id="{81D60167-4931-47E6-BA6A-407CBD079E47}" type="slidenum">
              <a:rPr lang="en-US" smtClean="0"/>
              <a:pPr marL="38100">
                <a:lnSpc>
                  <a:spcPts val="1650"/>
                </a:lnSpc>
              </a:pPr>
              <a:t>‹#›</a:t>
            </a:fld>
            <a:endParaRPr lang="en-US" dirty="0"/>
          </a:p>
        </p:txBody>
      </p:sp>
    </p:spTree>
    <p:extLst>
      <p:ext uri="{BB962C8B-B14F-4D97-AF65-F5344CB8AC3E}">
        <p14:creationId xmlns:p14="http://schemas.microsoft.com/office/powerpoint/2010/main" val="53278060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xStyles>
    <p:titleStyle>
      <a:lvl1pPr algn="l" defTabSz="685800" rtl="0" eaLnBrk="1" latinLnBrk="0" hangingPunct="1">
        <a:lnSpc>
          <a:spcPct val="90000"/>
        </a:lnSpc>
        <a:spcBef>
          <a:spcPct val="0"/>
        </a:spcBef>
        <a:buNone/>
        <a:defRPr sz="3300" kern="1200">
          <a:solidFill>
            <a:schemeClr val="tx1"/>
          </a:solidFill>
          <a:latin typeface="Cambria" panose="02040503050406030204" pitchFamily="18"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Cambria" panose="02040503050406030204" pitchFamily="18"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mbria" panose="02040503050406030204" pitchFamily="18"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ambria" panose="02040503050406030204" pitchFamily="18"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mbria" panose="02040503050406030204" pitchFamily="18"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mbria" panose="020405030504060302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google.com.vn/url?sa=t&amp;rct=j&amp;q=&amp;esrc=s&amp;source=web&amp;cd=&amp;cad=rja&amp;uact=8&amp;ved=2ahUKEwjJmt272IrsAhUZK6YKHZSEDI4QFjAaegQIBxAB&amp;url=https://www.sparkfun.com/products/15569&amp;usg=AOvVaw1oODWV-v_6mk-66BbjZd4m"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customXml" Target="../ink/ink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79.png"/><Relationship Id="rId4" Type="http://schemas.openxmlformats.org/officeDocument/2006/relationships/customXml" Target="../ink/ink3.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image" Target="../media/image36.gif"/><Relationship Id="rId1" Type="http://schemas.openxmlformats.org/officeDocument/2006/relationships/slideLayout" Target="../slideLayouts/slideLayout2.xml"/><Relationship Id="rId4" Type="http://schemas.openxmlformats.org/officeDocument/2006/relationships/image" Target="../media/image38.gif"/></Relationships>
</file>

<file path=ppt/slides/_rels/slide27.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arduino.vn/bai-viet/281-mach-cau-h-va-dieu-khien-dong-co-voi-sn754410" TargetMode="External"/><Relationship Id="rId2" Type="http://schemas.openxmlformats.org/officeDocument/2006/relationships/hyperlink" Target="http://arduino.vn/bai-viet/209-dieu-khien-toc-do-motor-dc" TargetMode="External"/><Relationship Id="rId1" Type="http://schemas.openxmlformats.org/officeDocument/2006/relationships/slideLayout" Target="../slideLayouts/slideLayout2.xml"/><Relationship Id="rId5" Type="http://schemas.openxmlformats.org/officeDocument/2006/relationships/hyperlink" Target="https://lastminuteengineers.com/l293d-dc-motor-arduino-tutorial" TargetMode="External"/><Relationship Id="rId4" Type="http://schemas.openxmlformats.org/officeDocument/2006/relationships/hyperlink" Target="http://arduino.vn/bai-viet/893-cach-dung-module-dieu-khien-dong-co-l298n-cau-h-de-dieu-khien-dong-co-dc"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www.circuitbasics.com/wp-content/uploads/2017/05/Arduino-Keypad-Tutorial-How-the-Keypad-Works-STEP-4.p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90.png"/><Relationship Id="rId5" Type="http://schemas.openxmlformats.org/officeDocument/2006/relationships/customXml" Target="../ink/ink1.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3.gif"/><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9050" y="2444750"/>
            <a:ext cx="9115425" cy="0"/>
          </a:xfrm>
          <a:custGeom>
            <a:avLst/>
            <a:gdLst/>
            <a:ahLst/>
            <a:cxnLst/>
            <a:rect l="l" t="t" r="r" b="b"/>
            <a:pathLst>
              <a:path w="9115425">
                <a:moveTo>
                  <a:pt x="0" y="0"/>
                </a:moveTo>
                <a:lnTo>
                  <a:pt x="9115425" y="0"/>
                </a:lnTo>
              </a:path>
            </a:pathLst>
          </a:custGeom>
          <a:ln w="19050">
            <a:solidFill>
              <a:srgbClr val="FFFFFF"/>
            </a:solidFill>
            <a:prstDash val="dot"/>
          </a:ln>
        </p:spPr>
        <p:txBody>
          <a:bodyPr wrap="square" lIns="0" tIns="0" rIns="0" bIns="0" rtlCol="0"/>
          <a:lstStyle/>
          <a:p>
            <a:endParaRPr>
              <a:latin typeface="Cambria" panose="02040503050406030204" pitchFamily="18" charset="0"/>
            </a:endParaRPr>
          </a:p>
        </p:txBody>
      </p:sp>
      <p:sp>
        <p:nvSpPr>
          <p:cNvPr id="4" name="object 4"/>
          <p:cNvSpPr/>
          <p:nvPr/>
        </p:nvSpPr>
        <p:spPr>
          <a:xfrm>
            <a:off x="19050" y="2565400"/>
            <a:ext cx="9115425" cy="0"/>
          </a:xfrm>
          <a:custGeom>
            <a:avLst/>
            <a:gdLst/>
            <a:ahLst/>
            <a:cxnLst/>
            <a:rect l="l" t="t" r="r" b="b"/>
            <a:pathLst>
              <a:path w="9115425">
                <a:moveTo>
                  <a:pt x="0" y="0"/>
                </a:moveTo>
                <a:lnTo>
                  <a:pt x="9115425" y="0"/>
                </a:lnTo>
              </a:path>
            </a:pathLst>
          </a:custGeom>
          <a:ln w="19050">
            <a:solidFill>
              <a:srgbClr val="FFFFFF"/>
            </a:solidFill>
            <a:prstDash val="dot"/>
          </a:ln>
        </p:spPr>
        <p:txBody>
          <a:bodyPr wrap="square" lIns="0" tIns="0" rIns="0" bIns="0" rtlCol="0"/>
          <a:lstStyle/>
          <a:p>
            <a:endParaRPr>
              <a:latin typeface="Cambria" panose="02040503050406030204" pitchFamily="18" charset="0"/>
            </a:endParaRPr>
          </a:p>
        </p:txBody>
      </p:sp>
      <p:sp>
        <p:nvSpPr>
          <p:cNvPr id="5" name="object 5"/>
          <p:cNvSpPr/>
          <p:nvPr/>
        </p:nvSpPr>
        <p:spPr>
          <a:xfrm>
            <a:off x="19050" y="2689225"/>
            <a:ext cx="9115425" cy="0"/>
          </a:xfrm>
          <a:custGeom>
            <a:avLst/>
            <a:gdLst/>
            <a:ahLst/>
            <a:cxnLst/>
            <a:rect l="l" t="t" r="r" b="b"/>
            <a:pathLst>
              <a:path w="9115425">
                <a:moveTo>
                  <a:pt x="0" y="0"/>
                </a:moveTo>
                <a:lnTo>
                  <a:pt x="9115425" y="0"/>
                </a:lnTo>
              </a:path>
            </a:pathLst>
          </a:custGeom>
          <a:ln w="19050">
            <a:solidFill>
              <a:srgbClr val="FFFFFF"/>
            </a:solidFill>
            <a:prstDash val="dot"/>
          </a:ln>
        </p:spPr>
        <p:txBody>
          <a:bodyPr wrap="square" lIns="0" tIns="0" rIns="0" bIns="0" rtlCol="0"/>
          <a:lstStyle/>
          <a:p>
            <a:endParaRPr>
              <a:latin typeface="Cambria" panose="02040503050406030204" pitchFamily="18" charset="0"/>
            </a:endParaRPr>
          </a:p>
        </p:txBody>
      </p:sp>
      <p:sp>
        <p:nvSpPr>
          <p:cNvPr id="9" name="object 9"/>
          <p:cNvSpPr txBox="1">
            <a:spLocks noGrp="1"/>
          </p:cNvSpPr>
          <p:nvPr>
            <p:ph type="title"/>
          </p:nvPr>
        </p:nvSpPr>
        <p:spPr>
          <a:xfrm>
            <a:off x="1747836" y="2066290"/>
            <a:ext cx="6265545" cy="756920"/>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000000"/>
                </a:solidFill>
              </a:rPr>
              <a:t>LẬP</a:t>
            </a:r>
            <a:r>
              <a:rPr sz="4800" spc="-30" dirty="0">
                <a:solidFill>
                  <a:srgbClr val="000000"/>
                </a:solidFill>
              </a:rPr>
              <a:t> </a:t>
            </a:r>
            <a:r>
              <a:rPr sz="4800" dirty="0">
                <a:solidFill>
                  <a:srgbClr val="000000"/>
                </a:solidFill>
              </a:rPr>
              <a:t>TRÌNH</a:t>
            </a:r>
            <a:r>
              <a:rPr sz="4800" spc="-40" dirty="0">
                <a:solidFill>
                  <a:srgbClr val="000000"/>
                </a:solidFill>
              </a:rPr>
              <a:t> </a:t>
            </a:r>
            <a:r>
              <a:rPr sz="4800" dirty="0">
                <a:solidFill>
                  <a:srgbClr val="000000"/>
                </a:solidFill>
              </a:rPr>
              <a:t>HỆ</a:t>
            </a:r>
            <a:r>
              <a:rPr sz="4800" spc="-25" dirty="0">
                <a:solidFill>
                  <a:srgbClr val="000000"/>
                </a:solidFill>
              </a:rPr>
              <a:t> </a:t>
            </a:r>
            <a:r>
              <a:rPr sz="4800" spc="-5" dirty="0">
                <a:solidFill>
                  <a:srgbClr val="000000"/>
                </a:solidFill>
              </a:rPr>
              <a:t>NHÚNG</a:t>
            </a:r>
            <a:endParaRPr sz="4800"/>
          </a:p>
        </p:txBody>
      </p:sp>
      <p:sp>
        <p:nvSpPr>
          <p:cNvPr id="10" name="object 10"/>
          <p:cNvSpPr txBox="1"/>
          <p:nvPr/>
        </p:nvSpPr>
        <p:spPr>
          <a:xfrm>
            <a:off x="1905000" y="3201913"/>
            <a:ext cx="6835902" cy="1327223"/>
          </a:xfrm>
          <a:prstGeom prst="rect">
            <a:avLst/>
          </a:prstGeom>
        </p:spPr>
        <p:txBody>
          <a:bodyPr vert="horz" wrap="square" lIns="0" tIns="12700" rIns="0" bIns="0" rtlCol="0">
            <a:spAutoFit/>
          </a:bodyPr>
          <a:lstStyle/>
          <a:p>
            <a:pPr marL="477520" marR="469900" indent="337820">
              <a:lnSpc>
                <a:spcPct val="120000"/>
              </a:lnSpc>
              <a:spcBef>
                <a:spcPts val="100"/>
              </a:spcBef>
            </a:pPr>
            <a:r>
              <a:rPr sz="2400" b="1" spc="-75" dirty="0">
                <a:latin typeface="Cambria"/>
                <a:cs typeface="Cambria"/>
              </a:rPr>
              <a:t>GV</a:t>
            </a:r>
            <a:r>
              <a:rPr sz="2400" b="1" spc="-75">
                <a:latin typeface="Cambria"/>
                <a:cs typeface="Cambria"/>
              </a:rPr>
              <a:t>:</a:t>
            </a:r>
            <a:r>
              <a:rPr sz="2400" b="1">
                <a:latin typeface="Cambria"/>
                <a:cs typeface="Cambria"/>
              </a:rPr>
              <a:t> </a:t>
            </a:r>
            <a:r>
              <a:rPr lang="en-US" sz="2400" b="1">
                <a:latin typeface="Cambria"/>
                <a:cs typeface="Cambria"/>
              </a:rPr>
              <a:t>Nguyễn Huỳnh Huy</a:t>
            </a:r>
          </a:p>
          <a:p>
            <a:pPr marL="477520" marR="469900" indent="337820">
              <a:lnSpc>
                <a:spcPct val="120000"/>
              </a:lnSpc>
              <a:spcBef>
                <a:spcPts val="100"/>
              </a:spcBef>
            </a:pPr>
            <a:r>
              <a:rPr lang="en-US" sz="2400" b="1" spc="-5">
                <a:latin typeface="Cambria"/>
                <a:cs typeface="Cambria"/>
              </a:rPr>
              <a:t>Bộ</a:t>
            </a:r>
            <a:r>
              <a:rPr lang="en-US" sz="2400" b="1" spc="-30">
                <a:latin typeface="Cambria"/>
                <a:cs typeface="Cambria"/>
              </a:rPr>
              <a:t> </a:t>
            </a:r>
            <a:r>
              <a:rPr lang="en-US" sz="2400" b="1" spc="-5">
                <a:latin typeface="Cambria"/>
                <a:cs typeface="Cambria"/>
              </a:rPr>
              <a:t>môn</a:t>
            </a:r>
            <a:r>
              <a:rPr lang="en-US" sz="2400" b="1" spc="-20">
                <a:latin typeface="Cambria"/>
                <a:cs typeface="Cambria"/>
              </a:rPr>
              <a:t> </a:t>
            </a:r>
            <a:r>
              <a:rPr lang="en-US" sz="2400" b="1" spc="-60">
                <a:latin typeface="Cambria"/>
                <a:cs typeface="Cambria"/>
              </a:rPr>
              <a:t>MMT &amp; TT Khoa CNTT</a:t>
            </a:r>
            <a:endParaRPr lang="en-US" sz="2400" b="1" spc="-509">
              <a:latin typeface="Cambria"/>
              <a:cs typeface="Cambria"/>
            </a:endParaRPr>
          </a:p>
          <a:p>
            <a:pPr marL="477520" marR="469900" indent="337820">
              <a:lnSpc>
                <a:spcPct val="120000"/>
              </a:lnSpc>
              <a:spcBef>
                <a:spcPts val="100"/>
              </a:spcBef>
            </a:pPr>
            <a:r>
              <a:rPr lang="en-US" sz="2400" b="1" spc="-509">
                <a:latin typeface="Cambria"/>
                <a:cs typeface="Cambria"/>
              </a:rPr>
              <a:t>E</a:t>
            </a:r>
            <a:r>
              <a:rPr sz="2400" b="1">
                <a:latin typeface="Cambria"/>
                <a:cs typeface="Cambria"/>
              </a:rPr>
              <a:t>mail:</a:t>
            </a:r>
            <a:r>
              <a:rPr lang="en-US" sz="2400" b="1">
                <a:latin typeface="Cambria"/>
                <a:cs typeface="Cambria"/>
              </a:rPr>
              <a:t> huynh@ntu.edu.vn</a:t>
            </a:r>
            <a:endParaRPr sz="2400">
              <a:latin typeface="Cambria"/>
              <a:cs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5.  Điều khiển độ sáng của Led qua chiết áp</a:t>
            </a:r>
          </a:p>
        </p:txBody>
      </p:sp>
      <p:sp>
        <p:nvSpPr>
          <p:cNvPr id="3" name="Content Placeholder 2"/>
          <p:cNvSpPr>
            <a:spLocks noGrp="1"/>
          </p:cNvSpPr>
          <p:nvPr>
            <p:ph idx="1"/>
          </p:nvPr>
        </p:nvSpPr>
        <p:spPr/>
        <p:txBody>
          <a:bodyPr/>
          <a:lstStyle/>
          <a:p>
            <a:r>
              <a:rPr lang="en-US" b="1"/>
              <a:t>Mô tả: </a:t>
            </a:r>
            <a:r>
              <a:rPr lang="en-US"/>
              <a:t>Hệ thống nhúng được thiết kế để cho phép điều khiển độ sáng của Led (pin 9) thông qua một biến trở (gắn ở chân A0)</a:t>
            </a:r>
          </a:p>
          <a:p>
            <a:endParaRPr lang="en-US"/>
          </a:p>
        </p:txBody>
      </p:sp>
      <p:pic>
        <p:nvPicPr>
          <p:cNvPr id="1026" name="Picture 2" descr="Biến trở là gì? Điện trở là gì? Cách đấu dây biến trở với PLC"/>
          <p:cNvPicPr>
            <a:picLocks noChangeAspect="1" noChangeArrowheads="1"/>
          </p:cNvPicPr>
          <p:nvPr/>
        </p:nvPicPr>
        <p:blipFill rotWithShape="1">
          <a:blip r:embed="rId2">
            <a:extLst>
              <a:ext uri="{28A0092B-C50C-407E-A947-70E740481C1C}">
                <a14:useLocalDpi xmlns:a14="http://schemas.microsoft.com/office/drawing/2010/main" val="0"/>
              </a:ext>
            </a:extLst>
          </a:blip>
          <a:srcRect r="8476"/>
          <a:stretch/>
        </p:blipFill>
        <p:spPr bwMode="auto">
          <a:xfrm>
            <a:off x="1178177" y="2612305"/>
            <a:ext cx="3131367" cy="23541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Điều Khiển Âm Lượng Nổi B10k Potentiometer Quay - Buy Chiết Áp Âm Lượng  Stereo,Chiết Áp Quay Điều Khiển,Chiết Áp B10k Product on Alibaba.com"/>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965" t="5123" r="17029" b="3954"/>
          <a:stretch/>
        </p:blipFill>
        <p:spPr bwMode="auto">
          <a:xfrm>
            <a:off x="201060" y="3191261"/>
            <a:ext cx="921080" cy="11962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3284" y="3020735"/>
            <a:ext cx="3762067" cy="646331"/>
          </a:xfrm>
          <a:prstGeom prst="rect">
            <a:avLst/>
          </a:prstGeom>
          <a:noFill/>
        </p:spPr>
        <p:txBody>
          <a:bodyPr wrap="square" rtlCol="0">
            <a:spAutoFit/>
          </a:bodyPr>
          <a:lstStyle/>
          <a:p>
            <a:pPr marL="257175" indent="-257175">
              <a:buFont typeface="Arial" panose="020B0604020202020204" pitchFamily="34" charset="0"/>
              <a:buChar char="•"/>
            </a:pPr>
            <a:r>
              <a:rPr lang="en-US">
                <a:solidFill>
                  <a:srgbClr val="FF0000"/>
                </a:solidFill>
                <a:latin typeface="Cambria" panose="02040503050406030204" pitchFamily="18" charset="0"/>
              </a:rPr>
              <a:t>Output value (V</a:t>
            </a:r>
            <a:r>
              <a:rPr lang="en-US" baseline="-25000">
                <a:solidFill>
                  <a:srgbClr val="FF0000"/>
                </a:solidFill>
                <a:latin typeface="Cambria" panose="02040503050406030204" pitchFamily="18" charset="0"/>
              </a:rPr>
              <a:t>out</a:t>
            </a:r>
            <a:r>
              <a:rPr lang="en-US">
                <a:solidFill>
                  <a:srgbClr val="FF0000"/>
                </a:solidFill>
                <a:latin typeface="Cambria" panose="02040503050406030204" pitchFamily="18" charset="0"/>
              </a:rPr>
              <a:t>)</a:t>
            </a:r>
            <a:r>
              <a:rPr lang="en-US">
                <a:latin typeface="Cambria" panose="02040503050406030204" pitchFamily="18" charset="0"/>
              </a:rPr>
              <a:t>:  0 – 1023</a:t>
            </a:r>
          </a:p>
          <a:p>
            <a:pPr marL="257175" indent="-257175">
              <a:buFont typeface="Arial" panose="020B0604020202020204" pitchFamily="34" charset="0"/>
              <a:buChar char="•"/>
            </a:pPr>
            <a:endParaRPr lang="en-US">
              <a:latin typeface="Cambria" panose="02040503050406030204" pitchFamily="18" charset="0"/>
            </a:endParaRPr>
          </a:p>
        </p:txBody>
      </p:sp>
      <p:sp>
        <p:nvSpPr>
          <p:cNvPr id="7" name="TextBox 6"/>
          <p:cNvSpPr txBox="1"/>
          <p:nvPr/>
        </p:nvSpPr>
        <p:spPr>
          <a:xfrm>
            <a:off x="4737134" y="3582933"/>
            <a:ext cx="3762067" cy="1754326"/>
          </a:xfrm>
          <a:prstGeom prst="rect">
            <a:avLst/>
          </a:prstGeom>
          <a:noFill/>
        </p:spPr>
        <p:txBody>
          <a:bodyPr wrap="square" rtlCol="0">
            <a:spAutoFit/>
          </a:bodyPr>
          <a:lstStyle/>
          <a:p>
            <a:pPr marL="257175" indent="-257175">
              <a:buFont typeface="Arial" panose="020B0604020202020204" pitchFamily="34" charset="0"/>
              <a:buChar char="•"/>
            </a:pPr>
            <a:r>
              <a:rPr lang="en-US">
                <a:solidFill>
                  <a:srgbClr val="FF0000"/>
                </a:solidFill>
                <a:latin typeface="Cambria" panose="02040503050406030204" pitchFamily="18" charset="0"/>
              </a:rPr>
              <a:t>Lập trình</a:t>
            </a:r>
          </a:p>
          <a:p>
            <a:pPr marL="685800" lvl="1" indent="-342900">
              <a:buFont typeface="+mj-lt"/>
              <a:buAutoNum type="arabicParenR"/>
            </a:pPr>
            <a:r>
              <a:rPr lang="en-US">
                <a:latin typeface="Cambria" panose="02040503050406030204" pitchFamily="18" charset="0"/>
              </a:rPr>
              <a:t>Đọc chân A0  cất vào biến </a:t>
            </a:r>
            <a:r>
              <a:rPr lang="en-US" b="1">
                <a:solidFill>
                  <a:srgbClr val="FF0000"/>
                </a:solidFill>
                <a:latin typeface="Cambria" panose="02040503050406030204" pitchFamily="18" charset="0"/>
              </a:rPr>
              <a:t>X</a:t>
            </a:r>
          </a:p>
          <a:p>
            <a:pPr marL="685800" lvl="1" indent="-342900">
              <a:buFont typeface="+mj-lt"/>
              <a:buAutoNum type="arabicParenR"/>
            </a:pPr>
            <a:r>
              <a:rPr lang="en-US">
                <a:latin typeface="Cambria" panose="02040503050406030204" pitchFamily="18" charset="0"/>
              </a:rPr>
              <a:t>Ánh xạ dải giá trị [0..1023] -&gt; </a:t>
            </a:r>
            <a:br>
              <a:rPr lang="en-US">
                <a:latin typeface="Cambria" panose="02040503050406030204" pitchFamily="18" charset="0"/>
              </a:rPr>
            </a:br>
            <a:r>
              <a:rPr lang="en-US">
                <a:latin typeface="Cambria" panose="02040503050406030204" pitchFamily="18" charset="0"/>
              </a:rPr>
              <a:t>sang độ sáng [0..255]  để xuất ra chân PWM số 9</a:t>
            </a:r>
          </a:p>
          <a:p>
            <a:pPr marL="257175" indent="-257175">
              <a:buFont typeface="Arial" panose="020B0604020202020204" pitchFamily="34" charset="0"/>
              <a:buChar char="•"/>
            </a:pPr>
            <a:endParaRPr lang="en-US">
              <a:latin typeface="Cambria" panose="02040503050406030204" pitchFamily="18" charset="0"/>
            </a:endParaRPr>
          </a:p>
        </p:txBody>
      </p:sp>
      <p:sp>
        <p:nvSpPr>
          <p:cNvPr id="4" name="Rectangle 3"/>
          <p:cNvSpPr/>
          <p:nvPr/>
        </p:nvSpPr>
        <p:spPr>
          <a:xfrm>
            <a:off x="4572000" y="5146294"/>
            <a:ext cx="4107535" cy="300082"/>
          </a:xfrm>
          <a:prstGeom prst="rect">
            <a:avLst/>
          </a:prstGeom>
        </p:spPr>
        <p:txBody>
          <a:bodyPr wrap="none">
            <a:spAutoFit/>
          </a:bodyPr>
          <a:lstStyle/>
          <a:p>
            <a:r>
              <a:rPr lang="en-US" sz="1350">
                <a:solidFill>
                  <a:schemeClr val="accent2">
                    <a:lumMod val="75000"/>
                  </a:schemeClr>
                </a:solidFill>
                <a:latin typeface="Cambria" panose="02040503050406030204" pitchFamily="18" charset="0"/>
              </a:rPr>
              <a:t>brightness=</a:t>
            </a:r>
            <a:r>
              <a:rPr lang="nn-NO" sz="1350">
                <a:solidFill>
                  <a:schemeClr val="accent2">
                    <a:lumMod val="75000"/>
                  </a:schemeClr>
                </a:solidFill>
                <a:latin typeface="Cambria" panose="02040503050406030204" pitchFamily="18" charset="0"/>
              </a:rPr>
              <a:t> </a:t>
            </a:r>
            <a:r>
              <a:rPr lang="nn-NO" sz="1350">
                <a:solidFill>
                  <a:srgbClr val="0080FF"/>
                </a:solidFill>
                <a:latin typeface="Cambria" panose="02040503050406030204" pitchFamily="18" charset="0"/>
              </a:rPr>
              <a:t>map</a:t>
            </a:r>
            <a:r>
              <a:rPr lang="nn-NO" sz="1350">
                <a:solidFill>
                  <a:schemeClr val="accent2">
                    <a:lumMod val="75000"/>
                  </a:schemeClr>
                </a:solidFill>
                <a:latin typeface="Cambria" panose="02040503050406030204" pitchFamily="18" charset="0"/>
              </a:rPr>
              <a:t>( giá trị đọc được </a:t>
            </a:r>
            <a:r>
              <a:rPr lang="nn-NO" sz="1350" b="1">
                <a:solidFill>
                  <a:srgbClr val="FF0000"/>
                </a:solidFill>
                <a:latin typeface="Cambria" panose="02040503050406030204" pitchFamily="18" charset="0"/>
              </a:rPr>
              <a:t>X</a:t>
            </a:r>
            <a:r>
              <a:rPr lang="nn-NO" sz="1350">
                <a:solidFill>
                  <a:schemeClr val="accent2">
                    <a:lumMod val="75000"/>
                  </a:schemeClr>
                </a:solidFill>
                <a:latin typeface="Cambria" panose="02040503050406030204" pitchFamily="18" charset="0"/>
              </a:rPr>
              <a:t>, </a:t>
            </a:r>
            <a:r>
              <a:rPr lang="nn-NO" sz="1350">
                <a:solidFill>
                  <a:srgbClr val="0080FF"/>
                </a:solidFill>
                <a:latin typeface="Cambria" panose="02040503050406030204" pitchFamily="18" charset="0"/>
              </a:rPr>
              <a:t>0, 1023</a:t>
            </a:r>
            <a:r>
              <a:rPr lang="nn-NO" sz="1350">
                <a:solidFill>
                  <a:schemeClr val="accent2">
                    <a:lumMod val="75000"/>
                  </a:schemeClr>
                </a:solidFill>
                <a:latin typeface="Cambria" panose="02040503050406030204" pitchFamily="18" charset="0"/>
              </a:rPr>
              <a:t>, 0, 255);</a:t>
            </a:r>
            <a:endParaRPr lang="en-US" sz="1350">
              <a:latin typeface="Cambria" panose="02040503050406030204" pitchFamily="18" charset="0"/>
            </a:endParaRPr>
          </a:p>
        </p:txBody>
      </p:sp>
      <p:sp>
        <p:nvSpPr>
          <p:cNvPr id="9" name="TextBox 8">
            <a:extLst>
              <a:ext uri="{FF2B5EF4-FFF2-40B4-BE49-F238E27FC236}">
                <a16:creationId xmlns:a16="http://schemas.microsoft.com/office/drawing/2014/main" id="{C1BC2C8F-723E-4B84-B7F6-78FDED7BED2E}"/>
              </a:ext>
            </a:extLst>
          </p:cNvPr>
          <p:cNvSpPr txBox="1"/>
          <p:nvPr/>
        </p:nvSpPr>
        <p:spPr>
          <a:xfrm>
            <a:off x="610265" y="861590"/>
            <a:ext cx="4570125" cy="323165"/>
          </a:xfrm>
          <a:prstGeom prst="rect">
            <a:avLst/>
          </a:prstGeom>
          <a:noFill/>
        </p:spPr>
        <p:txBody>
          <a:bodyPr wrap="square">
            <a:spAutoFit/>
          </a:bodyPr>
          <a:lstStyle/>
          <a:p>
            <a:r>
              <a:rPr lang="en-US" sz="1500">
                <a:latin typeface="Cambria" panose="02040503050406030204" pitchFamily="18" charset="0"/>
              </a:rPr>
              <a:t>2.3. Các hàm Vào/Ra cơ bản</a:t>
            </a:r>
            <a:endParaRPr lang="vi-VN" sz="1500">
              <a:latin typeface="Cambria" panose="02040503050406030204" pitchFamily="18" charset="0"/>
            </a:endParaRPr>
          </a:p>
        </p:txBody>
      </p:sp>
    </p:spTree>
    <p:extLst>
      <p:ext uri="{BB962C8B-B14F-4D97-AF65-F5344CB8AC3E}">
        <p14:creationId xmlns:p14="http://schemas.microsoft.com/office/powerpoint/2010/main" val="446061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5.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54247" y="2175868"/>
            <a:ext cx="8035507" cy="3364706"/>
          </a:xfrm>
          <a:prstGeom prst="rect">
            <a:avLst/>
          </a:prstGeom>
        </p:spPr>
      </p:pic>
      <p:sp>
        <p:nvSpPr>
          <p:cNvPr id="5" name="TextBox 4">
            <a:extLst>
              <a:ext uri="{FF2B5EF4-FFF2-40B4-BE49-F238E27FC236}">
                <a16:creationId xmlns:a16="http://schemas.microsoft.com/office/drawing/2014/main" id="{6D32256D-DCE9-4F30-811C-0029A756BB42}"/>
              </a:ext>
            </a:extLst>
          </p:cNvPr>
          <p:cNvSpPr txBox="1"/>
          <p:nvPr/>
        </p:nvSpPr>
        <p:spPr>
          <a:xfrm>
            <a:off x="610265" y="861590"/>
            <a:ext cx="4570125" cy="323165"/>
          </a:xfrm>
          <a:prstGeom prst="rect">
            <a:avLst/>
          </a:prstGeom>
          <a:noFill/>
        </p:spPr>
        <p:txBody>
          <a:bodyPr wrap="square">
            <a:spAutoFit/>
          </a:bodyPr>
          <a:lstStyle/>
          <a:p>
            <a:r>
              <a:rPr lang="en-US" sz="1500">
                <a:latin typeface="Cambria" panose="02040503050406030204" pitchFamily="18" charset="0"/>
              </a:rPr>
              <a:t>2.3. Các hàm Vào/Ra cơ bản</a:t>
            </a:r>
            <a:endParaRPr lang="vi-VN" sz="1500">
              <a:latin typeface="Cambria" panose="02040503050406030204" pitchFamily="18" charset="0"/>
            </a:endParaRPr>
          </a:p>
        </p:txBody>
      </p:sp>
    </p:spTree>
    <p:extLst>
      <p:ext uri="{BB962C8B-B14F-4D97-AF65-F5344CB8AC3E}">
        <p14:creationId xmlns:p14="http://schemas.microsoft.com/office/powerpoint/2010/main" val="1966224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Làm việc với Quang trở</a:t>
            </a:r>
          </a:p>
        </p:txBody>
      </p:sp>
      <p:pic>
        <p:nvPicPr>
          <p:cNvPr id="2050" name="Picture 2" descr="https://diy.waziup.io/sensors/light/img/ldr-arduin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266" y="2182485"/>
            <a:ext cx="3493294" cy="29681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DB9D841-6555-4C6B-829D-DE719A010F44}"/>
              </a:ext>
            </a:extLst>
          </p:cNvPr>
          <p:cNvSpPr txBox="1"/>
          <p:nvPr/>
        </p:nvSpPr>
        <p:spPr>
          <a:xfrm>
            <a:off x="610265" y="861590"/>
            <a:ext cx="4570125" cy="323165"/>
          </a:xfrm>
          <a:prstGeom prst="rect">
            <a:avLst/>
          </a:prstGeom>
          <a:noFill/>
        </p:spPr>
        <p:txBody>
          <a:bodyPr wrap="square">
            <a:spAutoFit/>
          </a:bodyPr>
          <a:lstStyle/>
          <a:p>
            <a:r>
              <a:rPr lang="en-US" sz="1500">
                <a:latin typeface="Cambria" panose="02040503050406030204" pitchFamily="18" charset="0"/>
              </a:rPr>
              <a:t>2.3. Các hàm Vào/Ra cơ bản</a:t>
            </a:r>
            <a:endParaRPr lang="vi-VN" sz="1500">
              <a:latin typeface="Cambria" panose="02040503050406030204" pitchFamily="18" charset="0"/>
            </a:endParaRPr>
          </a:p>
        </p:txBody>
      </p:sp>
      <p:sp>
        <p:nvSpPr>
          <p:cNvPr id="8" name="TextBox 7">
            <a:extLst>
              <a:ext uri="{FF2B5EF4-FFF2-40B4-BE49-F238E27FC236}">
                <a16:creationId xmlns:a16="http://schemas.microsoft.com/office/drawing/2014/main" id="{1DF3FC1A-075D-4A30-B0E5-BFC53904E0B7}"/>
              </a:ext>
            </a:extLst>
          </p:cNvPr>
          <p:cNvSpPr txBox="1"/>
          <p:nvPr/>
        </p:nvSpPr>
        <p:spPr>
          <a:xfrm>
            <a:off x="4438651" y="2543773"/>
            <a:ext cx="4532382" cy="646331"/>
          </a:xfrm>
          <a:prstGeom prst="rect">
            <a:avLst/>
          </a:prstGeom>
          <a:noFill/>
        </p:spPr>
        <p:txBody>
          <a:bodyPr wrap="square" rtlCol="0">
            <a:spAutoFit/>
          </a:bodyPr>
          <a:lstStyle/>
          <a:p>
            <a:pPr marL="257175" indent="-257175">
              <a:buFont typeface="Arial" panose="020B0604020202020204" pitchFamily="34" charset="0"/>
              <a:buChar char="•"/>
            </a:pPr>
            <a:r>
              <a:rPr lang="en-US">
                <a:solidFill>
                  <a:srgbClr val="FF0000"/>
                </a:solidFill>
                <a:latin typeface="Cambria" panose="02040503050406030204" pitchFamily="18" charset="0"/>
              </a:rPr>
              <a:t>Output value</a:t>
            </a:r>
            <a:r>
              <a:rPr lang="en-US">
                <a:latin typeface="Cambria" panose="02040503050406030204" pitchFamily="18" charset="0"/>
              </a:rPr>
              <a:t>:  0 – 1023</a:t>
            </a:r>
          </a:p>
          <a:p>
            <a:pPr marL="257175" indent="-257175">
              <a:buFont typeface="Arial" panose="020B0604020202020204" pitchFamily="34" charset="0"/>
              <a:buChar char="•"/>
            </a:pPr>
            <a:endParaRPr lang="en-US">
              <a:latin typeface="Cambria" panose="02040503050406030204" pitchFamily="18" charset="0"/>
            </a:endParaRPr>
          </a:p>
        </p:txBody>
      </p:sp>
      <p:sp>
        <p:nvSpPr>
          <p:cNvPr id="9" name="TextBox 8">
            <a:extLst>
              <a:ext uri="{FF2B5EF4-FFF2-40B4-BE49-F238E27FC236}">
                <a16:creationId xmlns:a16="http://schemas.microsoft.com/office/drawing/2014/main" id="{A61D04B7-0F26-4CDA-8D58-4AE03C8C0FA1}"/>
              </a:ext>
            </a:extLst>
          </p:cNvPr>
          <p:cNvSpPr txBox="1"/>
          <p:nvPr/>
        </p:nvSpPr>
        <p:spPr>
          <a:xfrm>
            <a:off x="4469915" y="3074152"/>
            <a:ext cx="4532382" cy="1477328"/>
          </a:xfrm>
          <a:prstGeom prst="rect">
            <a:avLst/>
          </a:prstGeom>
          <a:noFill/>
        </p:spPr>
        <p:txBody>
          <a:bodyPr wrap="square" rtlCol="0">
            <a:spAutoFit/>
          </a:bodyPr>
          <a:lstStyle/>
          <a:p>
            <a:pPr marL="257175" indent="-257175">
              <a:buFont typeface="Arial" panose="020B0604020202020204" pitchFamily="34" charset="0"/>
              <a:buChar char="•"/>
            </a:pPr>
            <a:r>
              <a:rPr lang="en-US">
                <a:solidFill>
                  <a:srgbClr val="FF0000"/>
                </a:solidFill>
                <a:latin typeface="Cambria" panose="02040503050406030204" pitchFamily="18" charset="0"/>
              </a:rPr>
              <a:t>Lập trình</a:t>
            </a:r>
          </a:p>
          <a:p>
            <a:pPr marL="685800" lvl="1" indent="-342900">
              <a:buFont typeface="+mj-lt"/>
              <a:buAutoNum type="arabicParenR"/>
            </a:pPr>
            <a:r>
              <a:rPr lang="en-US">
                <a:latin typeface="Cambria" panose="02040503050406030204" pitchFamily="18" charset="0"/>
              </a:rPr>
              <a:t>Đọc chân A0  cất vào biến </a:t>
            </a:r>
            <a:r>
              <a:rPr lang="en-US" b="1">
                <a:solidFill>
                  <a:srgbClr val="FF0000"/>
                </a:solidFill>
                <a:latin typeface="Cambria" panose="02040503050406030204" pitchFamily="18" charset="0"/>
              </a:rPr>
              <a:t>X</a:t>
            </a:r>
          </a:p>
          <a:p>
            <a:pPr marL="685800" lvl="1" indent="-342900">
              <a:buFont typeface="+mj-lt"/>
              <a:buAutoNum type="arabicParenR"/>
            </a:pPr>
            <a:r>
              <a:rPr lang="en-US">
                <a:solidFill>
                  <a:srgbClr val="FF0000"/>
                </a:solidFill>
                <a:latin typeface="Cambria" panose="02040503050406030204" pitchFamily="18" charset="0"/>
              </a:rPr>
              <a:t>Xử lý X</a:t>
            </a:r>
          </a:p>
          <a:p>
            <a:pPr lvl="1"/>
            <a:r>
              <a:rPr lang="en-US">
                <a:solidFill>
                  <a:srgbClr val="FF0000"/>
                </a:solidFill>
                <a:latin typeface="Cambria" panose="02040503050406030204" pitchFamily="18" charset="0"/>
              </a:rPr>
              <a:t> </a:t>
            </a:r>
            <a:r>
              <a:rPr lang="en-US">
                <a:solidFill>
                  <a:schemeClr val="tx1">
                    <a:lumMod val="95000"/>
                    <a:lumOff val="5000"/>
                  </a:schemeClr>
                </a:solidFill>
                <a:latin typeface="Cambria" panose="02040503050406030204" pitchFamily="18" charset="0"/>
              </a:rPr>
              <a:t>Ví dụ: </a:t>
            </a:r>
            <a:r>
              <a:rPr lang="en-US">
                <a:solidFill>
                  <a:srgbClr val="FF0000"/>
                </a:solidFill>
                <a:latin typeface="Cambria" panose="02040503050406030204" pitchFamily="18" charset="0"/>
              </a:rPr>
              <a:t>Nếu X&lt;512 Thì Sáng đèn</a:t>
            </a:r>
          </a:p>
          <a:p>
            <a:pPr lvl="1"/>
            <a:r>
              <a:rPr lang="en-US">
                <a:solidFill>
                  <a:srgbClr val="FF0000"/>
                </a:solidFill>
                <a:latin typeface="Cambria" panose="02040503050406030204" pitchFamily="18" charset="0"/>
              </a:rPr>
              <a:t>             ngược lại thì Tắt đèn</a:t>
            </a:r>
          </a:p>
        </p:txBody>
      </p:sp>
    </p:spTree>
    <p:extLst>
      <p:ext uri="{BB962C8B-B14F-4D97-AF65-F5344CB8AC3E}">
        <p14:creationId xmlns:p14="http://schemas.microsoft.com/office/powerpoint/2010/main" val="330948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Cảm biến khoảng cách/ cảm biến siêu âm</a:t>
            </a:r>
          </a:p>
        </p:txBody>
      </p:sp>
      <p:sp>
        <p:nvSpPr>
          <p:cNvPr id="3" name="Content Placeholder 2"/>
          <p:cNvSpPr>
            <a:spLocks noGrp="1"/>
          </p:cNvSpPr>
          <p:nvPr>
            <p:ph idx="1"/>
          </p:nvPr>
        </p:nvSpPr>
        <p:spPr/>
        <p:txBody>
          <a:bodyPr/>
          <a:lstStyle/>
          <a:p>
            <a:r>
              <a:rPr lang="en-US">
                <a:hlinkClick r:id="rId2"/>
              </a:rPr>
              <a:t>Ultrasonic Distance Sensor - HC-SR04</a:t>
            </a:r>
            <a:endParaRPr lang="en-US"/>
          </a:p>
        </p:txBody>
      </p:sp>
      <p:pic>
        <p:nvPicPr>
          <p:cNvPr id="3076" name="Picture 4" descr="Ultrasonic Sensor HC SR04 Pin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099" y="2710656"/>
            <a:ext cx="3477469" cy="229513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Ultrasonic Sensor Work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940693"/>
            <a:ext cx="3682452" cy="224838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5278056" y="3324046"/>
            <a:ext cx="1788288" cy="2349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278057" y="4290607"/>
            <a:ext cx="1875098" cy="3819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809282" y="3296616"/>
            <a:ext cx="468775" cy="68580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761180" y="4067743"/>
            <a:ext cx="516877" cy="60482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84014" y="5351472"/>
            <a:ext cx="3488455" cy="300082"/>
          </a:xfrm>
          <a:prstGeom prst="rect">
            <a:avLst/>
          </a:prstGeom>
        </p:spPr>
        <p:txBody>
          <a:bodyPr wrap="none">
            <a:spAutoFit/>
          </a:bodyPr>
          <a:lstStyle/>
          <a:p>
            <a:r>
              <a:rPr lang="en-US" sz="1350" b="1">
                <a:solidFill>
                  <a:srgbClr val="555555"/>
                </a:solidFill>
                <a:latin typeface="Roboto"/>
              </a:rPr>
              <a:t>Distance= (travel time/2) * speed of sound</a:t>
            </a:r>
            <a:endParaRPr lang="en-US" sz="1350" b="1">
              <a:latin typeface="Cambria" panose="02040503050406030204" pitchFamily="18" charset="0"/>
            </a:endParaRPr>
          </a:p>
        </p:txBody>
      </p:sp>
      <p:sp>
        <p:nvSpPr>
          <p:cNvPr id="19" name="Rectangle 18"/>
          <p:cNvSpPr/>
          <p:nvPr/>
        </p:nvSpPr>
        <p:spPr>
          <a:xfrm>
            <a:off x="5451114" y="5330810"/>
            <a:ext cx="2682145" cy="300082"/>
          </a:xfrm>
          <a:prstGeom prst="rect">
            <a:avLst/>
          </a:prstGeom>
        </p:spPr>
        <p:txBody>
          <a:bodyPr wrap="none">
            <a:spAutoFit/>
          </a:bodyPr>
          <a:lstStyle/>
          <a:p>
            <a:r>
              <a:rPr lang="en-US" sz="1350" b="1">
                <a:solidFill>
                  <a:srgbClr val="555555"/>
                </a:solidFill>
                <a:latin typeface="Roboto"/>
              </a:rPr>
              <a:t>Speed of Sound in Air (340 m/s)</a:t>
            </a:r>
            <a:endParaRPr lang="en-US" sz="1350">
              <a:latin typeface="Cambria" panose="02040503050406030204" pitchFamily="18" charset="0"/>
            </a:endParaRPr>
          </a:p>
        </p:txBody>
      </p:sp>
      <p:sp>
        <p:nvSpPr>
          <p:cNvPr id="12" name="TextBox 11">
            <a:extLst>
              <a:ext uri="{FF2B5EF4-FFF2-40B4-BE49-F238E27FC236}">
                <a16:creationId xmlns:a16="http://schemas.microsoft.com/office/drawing/2014/main" id="{9B33F3B8-EBC8-41E9-8D5E-7DB2416397CB}"/>
              </a:ext>
            </a:extLst>
          </p:cNvPr>
          <p:cNvSpPr txBox="1"/>
          <p:nvPr/>
        </p:nvSpPr>
        <p:spPr>
          <a:xfrm>
            <a:off x="610265" y="861590"/>
            <a:ext cx="4570125" cy="323165"/>
          </a:xfrm>
          <a:prstGeom prst="rect">
            <a:avLst/>
          </a:prstGeom>
          <a:noFill/>
        </p:spPr>
        <p:txBody>
          <a:bodyPr wrap="square">
            <a:spAutoFit/>
          </a:bodyPr>
          <a:lstStyle/>
          <a:p>
            <a:r>
              <a:rPr lang="en-US" sz="1500">
                <a:latin typeface="Cambria" panose="02040503050406030204" pitchFamily="18" charset="0"/>
              </a:rPr>
              <a:t>2.3. Các hàm Vào/Ra cơ bản</a:t>
            </a:r>
            <a:endParaRPr lang="vi-VN" sz="1500">
              <a:latin typeface="Cambria" panose="02040503050406030204" pitchFamily="18" charset="0"/>
            </a:endParaRPr>
          </a:p>
        </p:txBody>
      </p:sp>
    </p:spTree>
    <p:extLst>
      <p:ext uri="{BB962C8B-B14F-4D97-AF65-F5344CB8AC3E}">
        <p14:creationId xmlns:p14="http://schemas.microsoft.com/office/powerpoint/2010/main" val="1645296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LED 7 </a:t>
            </a:r>
            <a:r>
              <a:rPr lang="en-US" dirty="0" err="1"/>
              <a:t>đoạn</a:t>
            </a:r>
            <a:endParaRPr lang="en-US" dirty="0"/>
          </a:p>
        </p:txBody>
      </p:sp>
      <p:sp>
        <p:nvSpPr>
          <p:cNvPr id="3" name="Content Placeholder 2"/>
          <p:cNvSpPr>
            <a:spLocks noGrp="1"/>
          </p:cNvSpPr>
          <p:nvPr>
            <p:ph idx="1"/>
          </p:nvPr>
        </p:nvSpPr>
        <p:spPr/>
        <p:txBody>
          <a:bodyPr/>
          <a:lstStyle/>
          <a:p>
            <a:endParaRPr lang="en-US"/>
          </a:p>
        </p:txBody>
      </p:sp>
      <p:pic>
        <p:nvPicPr>
          <p:cNvPr id="1028" name="Picture 4" descr="http://k2.arduino.vn/img/2014/06/27/0/589_8821-1403848470-0-dm-s-ln-nhn-button-vi-led-7-don-cng-dng-arduino-vit-nam---mozilla-firefo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349" y="1905584"/>
            <a:ext cx="7808002" cy="37211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C03482E-BCB9-4D41-BD13-A4B33346CDD7}"/>
              </a:ext>
            </a:extLst>
          </p:cNvPr>
          <p:cNvSpPr txBox="1"/>
          <p:nvPr/>
        </p:nvSpPr>
        <p:spPr>
          <a:xfrm>
            <a:off x="610265" y="861590"/>
            <a:ext cx="4570125" cy="323165"/>
          </a:xfrm>
          <a:prstGeom prst="rect">
            <a:avLst/>
          </a:prstGeom>
          <a:noFill/>
        </p:spPr>
        <p:txBody>
          <a:bodyPr wrap="square">
            <a:spAutoFit/>
          </a:bodyPr>
          <a:lstStyle/>
          <a:p>
            <a:r>
              <a:rPr lang="en-US" sz="1500">
                <a:latin typeface="Cambria" panose="02040503050406030204" pitchFamily="18" charset="0"/>
              </a:rPr>
              <a:t>2.3. Các hàm Vào/Ra cơ bản</a:t>
            </a:r>
            <a:endParaRPr lang="vi-VN" sz="1500">
              <a:latin typeface="Cambria" panose="02040503050406030204" pitchFamily="18" charset="0"/>
            </a:endParaRPr>
          </a:p>
        </p:txBody>
      </p:sp>
    </p:spTree>
    <p:extLst>
      <p:ext uri="{BB962C8B-B14F-4D97-AF65-F5344CB8AC3E}">
        <p14:creationId xmlns:p14="http://schemas.microsoft.com/office/powerpoint/2010/main" val="140645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LED </a:t>
            </a:r>
            <a:r>
              <a:rPr lang="en-US"/>
              <a:t>7 đoạn ..</a:t>
            </a:r>
            <a:endParaRPr lang="en-US" dirty="0"/>
          </a:p>
        </p:txBody>
      </p:sp>
      <p:sp>
        <p:nvSpPr>
          <p:cNvPr id="3" name="Content Placeholder 2"/>
          <p:cNvSpPr>
            <a:spLocks noGrp="1"/>
          </p:cNvSpPr>
          <p:nvPr>
            <p:ph idx="1"/>
          </p:nvPr>
        </p:nvSpPr>
        <p:spPr/>
        <p:txBody>
          <a:bodyPr/>
          <a:lstStyle/>
          <a:p>
            <a:endParaRPr lang="en-US"/>
          </a:p>
        </p:txBody>
      </p:sp>
      <p:pic>
        <p:nvPicPr>
          <p:cNvPr id="1026" name="Picture 2" descr="Káº¿t quáº£ hÃ¬nh áº£nh cho led 7 doan"/>
          <p:cNvPicPr>
            <a:picLocks noChangeAspect="1" noChangeArrowheads="1"/>
          </p:cNvPicPr>
          <p:nvPr/>
        </p:nvPicPr>
        <p:blipFill rotWithShape="1">
          <a:blip r:embed="rId2">
            <a:extLst>
              <a:ext uri="{28A0092B-C50C-407E-A947-70E740481C1C}">
                <a14:useLocalDpi xmlns:a14="http://schemas.microsoft.com/office/drawing/2010/main" val="0"/>
              </a:ext>
            </a:extLst>
          </a:blip>
          <a:srcRect r="17132" b="12968"/>
          <a:stretch/>
        </p:blipFill>
        <p:spPr bwMode="auto">
          <a:xfrm>
            <a:off x="802659" y="2226469"/>
            <a:ext cx="2390918" cy="29195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áº¿t quáº£ hÃ¬nh áº£nh cho led 7 do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8789" y="2349966"/>
            <a:ext cx="4591349" cy="27960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1920AB0-F25F-4083-B458-F77B22BF32B9}"/>
              </a:ext>
            </a:extLst>
          </p:cNvPr>
          <p:cNvSpPr txBox="1"/>
          <p:nvPr/>
        </p:nvSpPr>
        <p:spPr>
          <a:xfrm>
            <a:off x="610265" y="861590"/>
            <a:ext cx="4570125" cy="323165"/>
          </a:xfrm>
          <a:prstGeom prst="rect">
            <a:avLst/>
          </a:prstGeom>
          <a:noFill/>
        </p:spPr>
        <p:txBody>
          <a:bodyPr wrap="square">
            <a:spAutoFit/>
          </a:bodyPr>
          <a:lstStyle/>
          <a:p>
            <a:r>
              <a:rPr lang="en-US" sz="1500">
                <a:latin typeface="Cambria" panose="02040503050406030204" pitchFamily="18" charset="0"/>
              </a:rPr>
              <a:t>2.3. Các hàm Vào/Ra cơ bản</a:t>
            </a:r>
            <a:endParaRPr lang="vi-VN" sz="1500">
              <a:latin typeface="Cambria" panose="02040503050406030204" pitchFamily="18" charset="0"/>
            </a:endParaRP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ACFFD295-12A9-4D19-9F14-06C545C53A29}"/>
                  </a:ext>
                </a:extLst>
              </p14:cNvPr>
              <p14:cNvContentPartPr/>
              <p14:nvPr/>
            </p14:nvContentPartPr>
            <p14:xfrm>
              <a:off x="3107430" y="1747980"/>
              <a:ext cx="4567860" cy="3509730"/>
            </p14:xfrm>
          </p:contentPart>
        </mc:Choice>
        <mc:Fallback xmlns="">
          <p:pic>
            <p:nvPicPr>
              <p:cNvPr id="4" name="Ink 3">
                <a:extLst>
                  <a:ext uri="{FF2B5EF4-FFF2-40B4-BE49-F238E27FC236}">
                    <a16:creationId xmlns:a16="http://schemas.microsoft.com/office/drawing/2014/main" id="{ACFFD295-12A9-4D19-9F14-06C545C53A29}"/>
                  </a:ext>
                </a:extLst>
              </p:cNvPr>
              <p:cNvPicPr/>
              <p:nvPr/>
            </p:nvPicPr>
            <p:blipFill>
              <a:blip r:embed="rId5"/>
              <a:stretch>
                <a:fillRect/>
              </a:stretch>
            </p:blipFill>
            <p:spPr>
              <a:xfrm>
                <a:off x="3098070" y="1738621"/>
                <a:ext cx="4586579" cy="3528089"/>
              </a:xfrm>
              <a:prstGeom prst="rect">
                <a:avLst/>
              </a:prstGeom>
            </p:spPr>
          </p:pic>
        </mc:Fallback>
      </mc:AlternateContent>
    </p:spTree>
    <p:extLst>
      <p:ext uri="{BB962C8B-B14F-4D97-AF65-F5344CB8AC3E}">
        <p14:creationId xmlns:p14="http://schemas.microsoft.com/office/powerpoint/2010/main" val="1926792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934" y="1099224"/>
            <a:ext cx="4144193" cy="272703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6638" y="2549498"/>
            <a:ext cx="5654712" cy="3051189"/>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A1B3B61-C671-499D-A697-5727B345BF01}"/>
                  </a:ext>
                </a:extLst>
              </p14:cNvPr>
              <p14:cNvContentPartPr/>
              <p14:nvPr/>
            </p14:nvContentPartPr>
            <p14:xfrm>
              <a:off x="1413180" y="1332720"/>
              <a:ext cx="6677370" cy="3831030"/>
            </p14:xfrm>
          </p:contentPart>
        </mc:Choice>
        <mc:Fallback xmlns="">
          <p:pic>
            <p:nvPicPr>
              <p:cNvPr id="4" name="Ink 3">
                <a:extLst>
                  <a:ext uri="{FF2B5EF4-FFF2-40B4-BE49-F238E27FC236}">
                    <a16:creationId xmlns:a16="http://schemas.microsoft.com/office/drawing/2014/main" id="{4A1B3B61-C671-499D-A697-5727B345BF01}"/>
                  </a:ext>
                </a:extLst>
              </p:cNvPr>
              <p:cNvPicPr/>
              <p:nvPr/>
            </p:nvPicPr>
            <p:blipFill>
              <a:blip r:embed="rId5"/>
              <a:stretch>
                <a:fillRect/>
              </a:stretch>
            </p:blipFill>
            <p:spPr>
              <a:xfrm>
                <a:off x="1403820" y="1323360"/>
                <a:ext cx="6695729" cy="3849750"/>
              </a:xfrm>
              <a:prstGeom prst="rect">
                <a:avLst/>
              </a:prstGeom>
            </p:spPr>
          </p:pic>
        </mc:Fallback>
      </mc:AlternateContent>
    </p:spTree>
    <p:extLst>
      <p:ext uri="{BB962C8B-B14F-4D97-AF65-F5344CB8AC3E}">
        <p14:creationId xmlns:p14="http://schemas.microsoft.com/office/powerpoint/2010/main" val="4035203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Số</a:t>
            </a:r>
            <a:r>
              <a:rPr lang="en-US" dirty="0"/>
              <a:t> BCD</a:t>
            </a:r>
          </a:p>
        </p:txBody>
      </p:sp>
      <p:sp>
        <p:nvSpPr>
          <p:cNvPr id="3" name="Content Placeholder 2"/>
          <p:cNvSpPr>
            <a:spLocks noGrp="1"/>
          </p:cNvSpPr>
          <p:nvPr>
            <p:ph idx="1"/>
          </p:nvPr>
        </p:nvSpPr>
        <p:spPr/>
        <p:txBody>
          <a:bodyPr/>
          <a:lstStyle/>
          <a:p>
            <a:r>
              <a:rPr lang="en-US" dirty="0" err="1"/>
              <a:t>Biểu</a:t>
            </a:r>
            <a:r>
              <a:rPr lang="en-US" dirty="0"/>
              <a:t> </a:t>
            </a:r>
            <a:r>
              <a:rPr lang="en-US" dirty="0" err="1"/>
              <a:t>diễn</a:t>
            </a:r>
            <a:r>
              <a:rPr lang="en-US" dirty="0"/>
              <a:t> </a:t>
            </a:r>
            <a:r>
              <a:rPr lang="en-US" dirty="0" err="1"/>
              <a:t>số</a:t>
            </a:r>
            <a:r>
              <a:rPr lang="en-US" dirty="0"/>
              <a:t> </a:t>
            </a:r>
            <a:r>
              <a:rPr lang="en-US" dirty="0" err="1"/>
              <a:t>hệ</a:t>
            </a:r>
            <a:r>
              <a:rPr lang="en-US" dirty="0"/>
              <a:t> 10 </a:t>
            </a:r>
            <a:r>
              <a:rPr lang="en-US" dirty="0" err="1"/>
              <a:t>bằng</a:t>
            </a:r>
            <a:r>
              <a:rPr lang="en-US" dirty="0"/>
              <a:t>  </a:t>
            </a:r>
            <a:r>
              <a:rPr lang="en-US" dirty="0" err="1"/>
              <a:t>chuỗi</a:t>
            </a:r>
            <a:r>
              <a:rPr lang="en-US" dirty="0"/>
              <a:t> </a:t>
            </a:r>
            <a:r>
              <a:rPr lang="en-US" dirty="0" err="1"/>
              <a:t>các</a:t>
            </a:r>
            <a:r>
              <a:rPr lang="en-US" dirty="0"/>
              <a:t> bit</a:t>
            </a:r>
          </a:p>
          <a:p>
            <a:r>
              <a:rPr lang="en-US" b="1" dirty="0" err="1"/>
              <a:t>Bằng</a:t>
            </a:r>
            <a:r>
              <a:rPr lang="en-US" b="1" dirty="0"/>
              <a:t> </a:t>
            </a:r>
            <a:r>
              <a:rPr lang="en-US" b="1" dirty="0" err="1"/>
              <a:t>cách</a:t>
            </a:r>
            <a:r>
              <a:rPr lang="en-US" dirty="0"/>
              <a:t>?: </a:t>
            </a:r>
          </a:p>
          <a:p>
            <a:pPr marL="0" indent="0">
              <a:buNone/>
            </a:pPr>
            <a:r>
              <a:rPr lang="en-US" dirty="0"/>
              <a:t>   </a:t>
            </a:r>
            <a:r>
              <a:rPr lang="en-US" dirty="0" err="1"/>
              <a:t>Thay</a:t>
            </a:r>
            <a:r>
              <a:rPr lang="en-US" dirty="0"/>
              <a:t> </a:t>
            </a:r>
            <a:r>
              <a:rPr lang="en-US" dirty="0" err="1"/>
              <a:t>thế</a:t>
            </a:r>
            <a:r>
              <a:rPr lang="en-US" dirty="0"/>
              <a:t> </a:t>
            </a:r>
            <a:r>
              <a:rPr lang="en-US" dirty="0" err="1"/>
              <a:t>tương</a:t>
            </a:r>
            <a:r>
              <a:rPr lang="en-US" dirty="0"/>
              <a:t> </a:t>
            </a:r>
            <a:r>
              <a:rPr lang="en-US" dirty="0" err="1"/>
              <a:t>đương</a:t>
            </a:r>
            <a:r>
              <a:rPr lang="en-US" dirty="0"/>
              <a:t> 1 </a:t>
            </a:r>
            <a:r>
              <a:rPr lang="en-US" dirty="0" err="1"/>
              <a:t>ký</a:t>
            </a:r>
            <a:r>
              <a:rPr lang="en-US" dirty="0"/>
              <a:t> </a:t>
            </a:r>
            <a:r>
              <a:rPr lang="en-US" dirty="0" err="1"/>
              <a:t>số</a:t>
            </a:r>
            <a:r>
              <a:rPr lang="en-US" dirty="0"/>
              <a:t> ở </a:t>
            </a:r>
            <a:r>
              <a:rPr lang="en-US" dirty="0" err="1"/>
              <a:t>hệ</a:t>
            </a:r>
            <a:r>
              <a:rPr lang="en-US" dirty="0"/>
              <a:t> 10</a:t>
            </a:r>
          </a:p>
          <a:p>
            <a:pPr marL="0" indent="0">
              <a:buNone/>
            </a:pPr>
            <a:r>
              <a:rPr lang="en-US" dirty="0"/>
              <a:t>   </a:t>
            </a:r>
            <a:r>
              <a:rPr lang="en-US" dirty="0" err="1"/>
              <a:t>bằng</a:t>
            </a:r>
            <a:r>
              <a:rPr lang="en-US" dirty="0"/>
              <a:t> </a:t>
            </a:r>
            <a:r>
              <a:rPr lang="en-US" dirty="0" err="1"/>
              <a:t>tổ</a:t>
            </a:r>
            <a:r>
              <a:rPr lang="en-US" dirty="0"/>
              <a:t> </a:t>
            </a:r>
            <a:r>
              <a:rPr lang="en-US" dirty="0" err="1"/>
              <a:t>hợp</a:t>
            </a:r>
            <a:r>
              <a:rPr lang="en-US" dirty="0"/>
              <a:t> 4 </a:t>
            </a:r>
            <a:r>
              <a:rPr lang="en-US" dirty="0" err="1"/>
              <a:t>bít</a:t>
            </a:r>
            <a:r>
              <a:rPr lang="en-US" dirty="0"/>
              <a:t> </a:t>
            </a:r>
            <a:r>
              <a:rPr lang="en-US" dirty="0" err="1"/>
              <a:t>tương</a:t>
            </a:r>
            <a:r>
              <a:rPr lang="en-US" dirty="0"/>
              <a:t> </a:t>
            </a:r>
            <a:r>
              <a:rPr lang="en-US" dirty="0" err="1"/>
              <a:t>ứng</a:t>
            </a:r>
            <a:endParaRPr lang="en-US" dirty="0"/>
          </a:p>
          <a:p>
            <a:r>
              <a:rPr lang="en-US" dirty="0" err="1"/>
              <a:t>Ví</a:t>
            </a:r>
            <a:r>
              <a:rPr lang="en-US" dirty="0"/>
              <a:t> </a:t>
            </a:r>
            <a:r>
              <a:rPr lang="en-US" dirty="0" err="1"/>
              <a:t>dụ</a:t>
            </a:r>
            <a:endParaRPr lang="en-US" dirty="0"/>
          </a:p>
          <a:p>
            <a:pPr marL="0" indent="0">
              <a:buNone/>
            </a:pPr>
            <a:r>
              <a:rPr lang="en-US" dirty="0"/>
              <a:t>    </a:t>
            </a:r>
            <a:r>
              <a:rPr lang="en-US" b="1" dirty="0"/>
              <a:t>92 =  1001 0010  (BCD)</a:t>
            </a:r>
            <a:r>
              <a:rPr lang="en-US" dirty="0"/>
              <a:t> </a:t>
            </a:r>
          </a:p>
        </p:txBody>
      </p:sp>
      <p:pic>
        <p:nvPicPr>
          <p:cNvPr id="3074" name="Picture 2" descr="Káº¿t quáº£ hÃ¬nh áº£nh cho bcd number"/>
          <p:cNvPicPr>
            <a:picLocks noChangeAspect="1" noChangeArrowheads="1"/>
          </p:cNvPicPr>
          <p:nvPr/>
        </p:nvPicPr>
        <p:blipFill rotWithShape="1">
          <a:blip r:embed="rId2">
            <a:extLst>
              <a:ext uri="{28A0092B-C50C-407E-A947-70E740481C1C}">
                <a14:useLocalDpi xmlns:a14="http://schemas.microsoft.com/office/drawing/2010/main" val="0"/>
              </a:ext>
            </a:extLst>
          </a:blip>
          <a:srcRect r="35323"/>
          <a:stretch/>
        </p:blipFill>
        <p:spPr bwMode="auto">
          <a:xfrm>
            <a:off x="5080863" y="2051093"/>
            <a:ext cx="3240860" cy="3336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C2D34F7-FA96-4A42-ADC8-1A37208A6BC5}"/>
              </a:ext>
            </a:extLst>
          </p:cNvPr>
          <p:cNvSpPr txBox="1"/>
          <p:nvPr/>
        </p:nvSpPr>
        <p:spPr>
          <a:xfrm>
            <a:off x="610265" y="861590"/>
            <a:ext cx="4570125" cy="323165"/>
          </a:xfrm>
          <a:prstGeom prst="rect">
            <a:avLst/>
          </a:prstGeom>
          <a:noFill/>
        </p:spPr>
        <p:txBody>
          <a:bodyPr wrap="square">
            <a:spAutoFit/>
          </a:bodyPr>
          <a:lstStyle/>
          <a:p>
            <a:r>
              <a:rPr lang="en-US" sz="1500">
                <a:latin typeface="Cambria" panose="02040503050406030204" pitchFamily="18" charset="0"/>
              </a:rPr>
              <a:t>2.3. Các hàm Vào/Ra cơ bản</a:t>
            </a:r>
            <a:endParaRPr lang="vi-VN" sz="1500">
              <a:latin typeface="Cambria" panose="02040503050406030204" pitchFamily="18" charset="0"/>
            </a:endParaRPr>
          </a:p>
        </p:txBody>
      </p:sp>
    </p:spTree>
    <p:extLst>
      <p:ext uri="{BB962C8B-B14F-4D97-AF65-F5344CB8AC3E}">
        <p14:creationId xmlns:p14="http://schemas.microsoft.com/office/powerpoint/2010/main" val="4104460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Hiện</a:t>
            </a:r>
            <a:r>
              <a:rPr lang="en-US" dirty="0"/>
              <a:t> 0-9 </a:t>
            </a:r>
            <a:r>
              <a:rPr lang="en-US" dirty="0" err="1"/>
              <a:t>bằng</a:t>
            </a:r>
            <a:r>
              <a:rPr lang="en-US" dirty="0"/>
              <a:t> </a:t>
            </a:r>
            <a:r>
              <a:rPr lang="en-US" err="1"/>
              <a:t>số</a:t>
            </a:r>
            <a:r>
              <a:rPr lang="en-US"/>
              <a:t> BCD  ..</a:t>
            </a:r>
            <a:endParaRPr lang="en-US" dirty="0"/>
          </a:p>
        </p:txBody>
      </p:sp>
      <p:pic>
        <p:nvPicPr>
          <p:cNvPr id="4098" name="Picture 2" descr="Káº¿t quáº£ hÃ¬nh áº£nh cho ic to control 7 segment display bc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75" y="2755656"/>
            <a:ext cx="4307034" cy="211418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4" name="Picture 2" descr="Káº¿t quáº£ hÃ¬nh áº£nh cho ic to control 7 segment display bc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821" y="2465058"/>
            <a:ext cx="3642408" cy="269538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161494C-8FE9-4200-AE69-CFF2BE20568A}"/>
              </a:ext>
            </a:extLst>
          </p:cNvPr>
          <p:cNvSpPr txBox="1"/>
          <p:nvPr/>
        </p:nvSpPr>
        <p:spPr>
          <a:xfrm>
            <a:off x="610265" y="861590"/>
            <a:ext cx="4570125" cy="323165"/>
          </a:xfrm>
          <a:prstGeom prst="rect">
            <a:avLst/>
          </a:prstGeom>
          <a:noFill/>
        </p:spPr>
        <p:txBody>
          <a:bodyPr wrap="square">
            <a:spAutoFit/>
          </a:bodyPr>
          <a:lstStyle/>
          <a:p>
            <a:r>
              <a:rPr lang="en-US" sz="1500">
                <a:latin typeface="Cambria" panose="02040503050406030204" pitchFamily="18" charset="0"/>
              </a:rPr>
              <a:t>2.3. Các hàm Vào/Ra cơ bản</a:t>
            </a:r>
            <a:endParaRPr lang="vi-VN" sz="1500">
              <a:latin typeface="Cambria" panose="02040503050406030204" pitchFamily="18" charset="0"/>
            </a:endParaRPr>
          </a:p>
        </p:txBody>
      </p:sp>
    </p:spTree>
    <p:extLst>
      <p:ext uri="{BB962C8B-B14F-4D97-AF65-F5344CB8AC3E}">
        <p14:creationId xmlns:p14="http://schemas.microsoft.com/office/powerpoint/2010/main" val="3869232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2787"/>
          <a:stretch/>
        </p:blipFill>
        <p:spPr>
          <a:xfrm>
            <a:off x="251803" y="1030869"/>
            <a:ext cx="4675213" cy="21472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1714" y="2142298"/>
            <a:ext cx="3679545" cy="3258005"/>
          </a:xfrm>
          <a:prstGeom prst="rect">
            <a:avLst/>
          </a:prstGeom>
          <a:ln>
            <a:solidFill>
              <a:schemeClr val="accent1"/>
            </a:solidFill>
          </a:ln>
        </p:spPr>
      </p:pic>
    </p:spTree>
    <p:extLst>
      <p:ext uri="{BB962C8B-B14F-4D97-AF65-F5344CB8AC3E}">
        <p14:creationId xmlns:p14="http://schemas.microsoft.com/office/powerpoint/2010/main" val="152055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196037"/>
            <a:ext cx="9144000" cy="574675"/>
          </a:xfrm>
          <a:prstGeom prst="rect">
            <a:avLst/>
          </a:prstGeom>
        </p:spPr>
        <p:txBody>
          <a:bodyPr vert="horz" wrap="square" lIns="0" tIns="12700" rIns="0" bIns="0" rtlCol="0">
            <a:spAutoFit/>
          </a:bodyPr>
          <a:lstStyle/>
          <a:p>
            <a:pPr marR="237490" algn="r">
              <a:lnSpc>
                <a:spcPct val="100000"/>
              </a:lnSpc>
              <a:spcBef>
                <a:spcPts val="100"/>
              </a:spcBef>
            </a:pPr>
            <a:r>
              <a:rPr sz="3600" b="1" spc="-10" dirty="0">
                <a:solidFill>
                  <a:srgbClr val="FFFFFF"/>
                </a:solidFill>
                <a:latin typeface="Cambria"/>
                <a:cs typeface="Cambria"/>
              </a:rPr>
              <a:t>Chương</a:t>
            </a:r>
            <a:r>
              <a:rPr sz="3600" b="1" spc="-35" dirty="0">
                <a:solidFill>
                  <a:srgbClr val="FFFFFF"/>
                </a:solidFill>
                <a:latin typeface="Cambria"/>
                <a:cs typeface="Cambria"/>
              </a:rPr>
              <a:t> </a:t>
            </a:r>
            <a:r>
              <a:rPr sz="3600" b="1" dirty="0">
                <a:solidFill>
                  <a:srgbClr val="FFFFFF"/>
                </a:solidFill>
                <a:latin typeface="Cambria"/>
                <a:cs typeface="Cambria"/>
              </a:rPr>
              <a:t>1</a:t>
            </a:r>
            <a:endParaRPr sz="3600">
              <a:latin typeface="Cambria"/>
              <a:cs typeface="Cambria"/>
            </a:endParaRPr>
          </a:p>
        </p:txBody>
      </p:sp>
      <p:sp>
        <p:nvSpPr>
          <p:cNvPr id="4" name="object 4"/>
          <p:cNvSpPr txBox="1"/>
          <p:nvPr/>
        </p:nvSpPr>
        <p:spPr>
          <a:xfrm>
            <a:off x="2117407" y="2498937"/>
            <a:ext cx="6188393" cy="1860125"/>
          </a:xfrm>
          <a:prstGeom prst="rect">
            <a:avLst/>
          </a:prstGeom>
        </p:spPr>
        <p:txBody>
          <a:bodyPr vert="horz" wrap="square" lIns="0" tIns="13335" rIns="0" bIns="0" rtlCol="0">
            <a:spAutoFit/>
          </a:bodyPr>
          <a:lstStyle/>
          <a:p>
            <a:pPr marL="12700" algn="ctr">
              <a:lnSpc>
                <a:spcPct val="100000"/>
              </a:lnSpc>
              <a:spcBef>
                <a:spcPts val="105"/>
              </a:spcBef>
            </a:pPr>
            <a:r>
              <a:rPr lang="en-US" sz="4000" b="1">
                <a:solidFill>
                  <a:srgbClr val="000066"/>
                </a:solidFill>
                <a:latin typeface="Cambria"/>
                <a:cs typeface="Cambria"/>
              </a:rPr>
              <a:t>LẬP TRÌNH</a:t>
            </a:r>
            <a:br>
              <a:rPr lang="en-US" sz="4000" b="1">
                <a:solidFill>
                  <a:srgbClr val="000066"/>
                </a:solidFill>
                <a:latin typeface="Cambria"/>
                <a:cs typeface="Cambria"/>
              </a:rPr>
            </a:br>
            <a:r>
              <a:rPr lang="en-US" sz="4000" b="1">
                <a:solidFill>
                  <a:srgbClr val="000066"/>
                </a:solidFill>
                <a:latin typeface="Cambria"/>
                <a:cs typeface="Cambria"/>
              </a:rPr>
              <a:t>HỆ THỐNG NHÚNG VỚI ARDUINO VÀ SENSOR</a:t>
            </a:r>
            <a:endParaRPr sz="4000">
              <a:latin typeface="Cambria"/>
              <a:cs typeface="Cambria"/>
            </a:endParaRPr>
          </a:p>
        </p:txBody>
      </p:sp>
      <p:sp>
        <p:nvSpPr>
          <p:cNvPr id="7" name="object 7"/>
          <p:cNvSpPr txBox="1"/>
          <p:nvPr/>
        </p:nvSpPr>
        <p:spPr>
          <a:xfrm>
            <a:off x="8915400" y="65985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000066"/>
                </a:solidFill>
                <a:latin typeface="Microsoft Sans Serif"/>
                <a:cs typeface="Microsoft Sans Serif"/>
              </a:rPr>
              <a:t>2</a:t>
            </a:fld>
            <a:endParaRPr sz="1400">
              <a:latin typeface="Microsoft Sans Serif"/>
              <a:cs typeface="Microsoft Sans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09364"/>
            <a:ext cx="7886700" cy="506228"/>
          </a:xfrm>
        </p:spPr>
        <p:txBody>
          <a:bodyPr>
            <a:normAutofit fontScale="90000"/>
          </a:bodyPr>
          <a:lstStyle/>
          <a:p>
            <a:r>
              <a:rPr lang="en-US"/>
              <a:t>Giới </a:t>
            </a:r>
            <a:r>
              <a:rPr lang="en-US" dirty="0" err="1"/>
              <a:t>thiệu</a:t>
            </a:r>
            <a:r>
              <a:rPr lang="en-US" dirty="0"/>
              <a:t> </a:t>
            </a:r>
            <a:r>
              <a:rPr lang="en-US" dirty="0" err="1"/>
              <a:t>về</a:t>
            </a:r>
            <a:r>
              <a:rPr lang="en-US" dirty="0"/>
              <a:t> IC 74HC595</a:t>
            </a:r>
          </a:p>
        </p:txBody>
      </p:sp>
      <p:sp>
        <p:nvSpPr>
          <p:cNvPr id="3" name="Content Placeholder 2"/>
          <p:cNvSpPr>
            <a:spLocks noGrp="1"/>
          </p:cNvSpPr>
          <p:nvPr>
            <p:ph idx="1"/>
          </p:nvPr>
        </p:nvSpPr>
        <p:spPr/>
        <p:txBody>
          <a:bodyPr/>
          <a:lstStyle/>
          <a:p>
            <a:r>
              <a:rPr lang="en-US" dirty="0"/>
              <a:t>8-bit serial input </a:t>
            </a:r>
          </a:p>
          <a:p>
            <a:r>
              <a:rPr lang="en-US" dirty="0"/>
              <a:t>8-bit serial or </a:t>
            </a:r>
            <a:r>
              <a:rPr lang="en-US"/>
              <a:t>parallel output</a:t>
            </a:r>
            <a:endParaRPr lang="en-US" dirty="0"/>
          </a:p>
        </p:txBody>
      </p:sp>
      <p:pic>
        <p:nvPicPr>
          <p:cNvPr id="1026" name="Picture 2" descr="ss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1" y="3074550"/>
            <a:ext cx="5898341" cy="25166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5683536" y="2320290"/>
            <a:ext cx="2831815" cy="2240280"/>
          </a:xfrm>
          <a:prstGeom prst="rect">
            <a:avLst/>
          </a:prstGeom>
        </p:spPr>
      </p:pic>
      <p:sp>
        <p:nvSpPr>
          <p:cNvPr id="7" name="TextBox 6">
            <a:extLst>
              <a:ext uri="{FF2B5EF4-FFF2-40B4-BE49-F238E27FC236}">
                <a16:creationId xmlns:a16="http://schemas.microsoft.com/office/drawing/2014/main" id="{DE59C053-7798-4530-8839-285C6E2654DE}"/>
              </a:ext>
            </a:extLst>
          </p:cNvPr>
          <p:cNvSpPr txBox="1"/>
          <p:nvPr/>
        </p:nvSpPr>
        <p:spPr>
          <a:xfrm>
            <a:off x="628650" y="857250"/>
            <a:ext cx="4570125" cy="369332"/>
          </a:xfrm>
          <a:prstGeom prst="rect">
            <a:avLst/>
          </a:prstGeom>
          <a:noFill/>
        </p:spPr>
        <p:txBody>
          <a:bodyPr wrap="square">
            <a:spAutoFit/>
          </a:bodyPr>
          <a:lstStyle/>
          <a:p>
            <a:r>
              <a:rPr lang="en-US">
                <a:latin typeface="Cambria" panose="02040503050406030204" pitchFamily="18" charset="0"/>
              </a:rPr>
              <a:t>2.4. Hàm vào ra nâng cao</a:t>
            </a:r>
            <a:endParaRPr lang="vi-VN">
              <a:latin typeface="Cambria" panose="02040503050406030204" pitchFamily="18" charset="0"/>
            </a:endParaRPr>
          </a:p>
        </p:txBody>
      </p:sp>
    </p:spTree>
    <p:extLst>
      <p:ext uri="{BB962C8B-B14F-4D97-AF65-F5344CB8AC3E}">
        <p14:creationId xmlns:p14="http://schemas.microsoft.com/office/powerpoint/2010/main" val="1412650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về</a:t>
            </a:r>
            <a:r>
              <a:rPr lang="en-US" dirty="0"/>
              <a:t> IC 74HC595 ..</a:t>
            </a:r>
          </a:p>
        </p:txBody>
      </p:sp>
      <p:sp>
        <p:nvSpPr>
          <p:cNvPr id="3" name="Content Placeholder 2"/>
          <p:cNvSpPr>
            <a:spLocks noGrp="1"/>
          </p:cNvSpPr>
          <p:nvPr>
            <p:ph idx="1"/>
          </p:nvPr>
        </p:nvSpPr>
        <p:spPr>
          <a:xfrm>
            <a:off x="3091218" y="2226468"/>
            <a:ext cx="5424132" cy="3523504"/>
          </a:xfrm>
        </p:spPr>
        <p:txBody>
          <a:bodyPr>
            <a:normAutofit fontScale="92500" lnSpcReduction="20000"/>
          </a:bodyPr>
          <a:lstStyle/>
          <a:p>
            <a:r>
              <a:rPr lang="vi-VN" dirty="0">
                <a:latin typeface="Cambria" panose="02040503050406030204" pitchFamily="18" charset="0"/>
              </a:rPr>
              <a:t>Ý nghĩa của các chân:</a:t>
            </a:r>
          </a:p>
          <a:p>
            <a:pPr lvl="1"/>
            <a:r>
              <a:rPr lang="vi-VN" b="1" dirty="0">
                <a:latin typeface="Cambria" panose="02040503050406030204" pitchFamily="18" charset="0"/>
              </a:rPr>
              <a:t>ENABLE</a:t>
            </a:r>
            <a:r>
              <a:rPr lang="en-US" b="1" dirty="0"/>
              <a:t> (13, |OE ):</a:t>
            </a:r>
            <a:r>
              <a:rPr lang="vi-VN" dirty="0">
                <a:latin typeface="Cambria" panose="02040503050406030204" pitchFamily="18" charset="0"/>
              </a:rPr>
              <a:t> là chân có cho phép IC chạy hay không, khi ở trạng thái LOW, IC được phép chạy</a:t>
            </a:r>
          </a:p>
          <a:p>
            <a:pPr lvl="1"/>
            <a:r>
              <a:rPr lang="vi-VN" b="1" dirty="0">
                <a:latin typeface="Cambria" panose="02040503050406030204" pitchFamily="18" charset="0"/>
              </a:rPr>
              <a:t>RESET </a:t>
            </a:r>
            <a:r>
              <a:rPr lang="vi-VN" dirty="0">
                <a:latin typeface="Cambria" panose="02040503050406030204" pitchFamily="18" charset="0"/>
              </a:rPr>
              <a:t>khi chân này ở trạng thái HIGH, toàn bộ bộ nhớ trong IC bị xóa sạch</a:t>
            </a:r>
          </a:p>
          <a:p>
            <a:r>
              <a:rPr lang="vi-VN" dirty="0">
                <a:solidFill>
                  <a:srgbClr val="FF0000"/>
                </a:solidFill>
                <a:latin typeface="Cambria" panose="02040503050406030204" pitchFamily="18" charset="0"/>
              </a:rPr>
              <a:t>Các chân mà ta quan tâm nhiều nhất:</a:t>
            </a:r>
          </a:p>
          <a:p>
            <a:pPr lvl="1"/>
            <a:r>
              <a:rPr lang="vi-VN" b="1" dirty="0">
                <a:latin typeface="Cambria" panose="02040503050406030204" pitchFamily="18" charset="0"/>
              </a:rPr>
              <a:t>Q0 -&gt; Q7</a:t>
            </a:r>
            <a:r>
              <a:rPr lang="vi-VN" dirty="0">
                <a:latin typeface="Cambria" panose="02040503050406030204" pitchFamily="18" charset="0"/>
              </a:rPr>
              <a:t> là các chân tượng trưng cho 8 bit trong vùng nhớ của IC</a:t>
            </a:r>
          </a:p>
          <a:p>
            <a:pPr lvl="1"/>
            <a:r>
              <a:rPr lang="vi-VN" b="1" dirty="0">
                <a:latin typeface="Cambria" panose="02040503050406030204" pitchFamily="18" charset="0"/>
              </a:rPr>
              <a:t>INPUT</a:t>
            </a:r>
            <a:r>
              <a:rPr lang="en-US" b="1" dirty="0"/>
              <a:t> (pin14, DS)</a:t>
            </a:r>
            <a:r>
              <a:rPr lang="vi-VN" b="1" dirty="0">
                <a:latin typeface="Cambria" panose="02040503050406030204" pitchFamily="18" charset="0"/>
              </a:rPr>
              <a:t> </a:t>
            </a:r>
            <a:r>
              <a:rPr lang="vi-VN" dirty="0">
                <a:latin typeface="Cambria" panose="02040503050406030204" pitchFamily="18" charset="0"/>
              </a:rPr>
              <a:t>là chân đưa dữ liệu vào IC</a:t>
            </a:r>
          </a:p>
          <a:p>
            <a:pPr lvl="1"/>
            <a:r>
              <a:rPr lang="vi-VN" b="1" dirty="0">
                <a:latin typeface="Cambria" panose="02040503050406030204" pitchFamily="18" charset="0"/>
              </a:rPr>
              <a:t>LATCH</a:t>
            </a:r>
            <a:r>
              <a:rPr lang="en-US" b="1" dirty="0"/>
              <a:t> (pin 12,STCP) – CHỐT CHẶN:</a:t>
            </a:r>
            <a:r>
              <a:rPr lang="vi-VN" dirty="0">
                <a:latin typeface="Cambria" panose="02040503050406030204" pitchFamily="18" charset="0"/>
              </a:rPr>
              <a:t> khi chân ở trạng thái từ LOW chuyển sang HIGH thì IC xuất dữ liệu từ ô nhớ ra các chân Q0 -&gt; Q7</a:t>
            </a:r>
          </a:p>
          <a:p>
            <a:pPr lvl="1"/>
            <a:r>
              <a:rPr lang="vi-VN" b="1" dirty="0">
                <a:latin typeface="Cambria" panose="02040503050406030204" pitchFamily="18" charset="0"/>
              </a:rPr>
              <a:t>CLOCK</a:t>
            </a:r>
            <a:r>
              <a:rPr lang="en-US" b="1" dirty="0"/>
              <a:t> (11, SHCP) </a:t>
            </a:r>
            <a:r>
              <a:rPr lang="vi-VN" b="1" dirty="0">
                <a:latin typeface="Cambria" panose="02040503050406030204" pitchFamily="18" charset="0"/>
              </a:rPr>
              <a:t> </a:t>
            </a:r>
            <a:r>
              <a:rPr lang="vi-VN" dirty="0">
                <a:latin typeface="Cambria" panose="02040503050406030204" pitchFamily="18" charset="0"/>
              </a:rPr>
              <a:t>khi có một xung clock thì dữ liệu được dịch vào một bit theo trạng thái hiện tại của chân INPUT</a:t>
            </a:r>
            <a:endParaRPr lang="en-US" dirty="0"/>
          </a:p>
        </p:txBody>
      </p:sp>
      <p:pic>
        <p:nvPicPr>
          <p:cNvPr id="4" name="Picture 2" descr="ss_02"/>
          <p:cNvPicPr>
            <a:picLocks noChangeAspect="1" noChangeArrowheads="1"/>
          </p:cNvPicPr>
          <p:nvPr/>
        </p:nvPicPr>
        <p:blipFill rotWithShape="1">
          <a:blip r:embed="rId2">
            <a:extLst>
              <a:ext uri="{28A0092B-C50C-407E-A947-70E740481C1C}">
                <a14:useLocalDpi xmlns:a14="http://schemas.microsoft.com/office/drawing/2010/main" val="0"/>
              </a:ext>
            </a:extLst>
          </a:blip>
          <a:srcRect r="51306"/>
          <a:stretch/>
        </p:blipFill>
        <p:spPr bwMode="auto">
          <a:xfrm>
            <a:off x="498492" y="2042224"/>
            <a:ext cx="1978577" cy="17336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498491" y="3858221"/>
            <a:ext cx="2500106" cy="2000084"/>
          </a:xfrm>
          <a:prstGeom prst="rect">
            <a:avLst/>
          </a:prstGeom>
        </p:spPr>
      </p:pic>
      <p:sp>
        <p:nvSpPr>
          <p:cNvPr id="7" name="TextBox 6">
            <a:extLst>
              <a:ext uri="{FF2B5EF4-FFF2-40B4-BE49-F238E27FC236}">
                <a16:creationId xmlns:a16="http://schemas.microsoft.com/office/drawing/2014/main" id="{FBD65E2B-57E4-4634-BAEB-A6A3697F4990}"/>
              </a:ext>
            </a:extLst>
          </p:cNvPr>
          <p:cNvSpPr txBox="1"/>
          <p:nvPr/>
        </p:nvSpPr>
        <p:spPr>
          <a:xfrm>
            <a:off x="628650" y="857250"/>
            <a:ext cx="4570125" cy="369332"/>
          </a:xfrm>
          <a:prstGeom prst="rect">
            <a:avLst/>
          </a:prstGeom>
          <a:noFill/>
        </p:spPr>
        <p:txBody>
          <a:bodyPr wrap="square">
            <a:spAutoFit/>
          </a:bodyPr>
          <a:lstStyle/>
          <a:p>
            <a:r>
              <a:rPr lang="en-US">
                <a:latin typeface="Cambria" panose="02040503050406030204" pitchFamily="18" charset="0"/>
              </a:rPr>
              <a:t>2.4. Hàm vào ra nâng cao</a:t>
            </a:r>
            <a:endParaRPr lang="vi-VN">
              <a:latin typeface="Cambria" panose="02040503050406030204" pitchFamily="18" charset="0"/>
            </a:endParaRPr>
          </a:p>
        </p:txBody>
      </p:sp>
    </p:spTree>
    <p:extLst>
      <p:ext uri="{BB962C8B-B14F-4D97-AF65-F5344CB8AC3E}">
        <p14:creationId xmlns:p14="http://schemas.microsoft.com/office/powerpoint/2010/main" val="2296923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IC 74HC595 ..</a:t>
            </a:r>
          </a:p>
        </p:txBody>
      </p:sp>
      <p:sp>
        <p:nvSpPr>
          <p:cNvPr id="3" name="Content Placeholder 2"/>
          <p:cNvSpPr>
            <a:spLocks noGrp="1"/>
          </p:cNvSpPr>
          <p:nvPr>
            <p:ph idx="1"/>
          </p:nvPr>
        </p:nvSpPr>
        <p:spPr/>
        <p:txBody>
          <a:bodyPr>
            <a:normAutofit/>
          </a:bodyPr>
          <a:lstStyle/>
          <a:p>
            <a:r>
              <a:rPr lang="vi-VN" dirty="0">
                <a:latin typeface="Cambria" panose="02040503050406030204" pitchFamily="18" charset="0"/>
              </a:rPr>
              <a:t>Ví dụ nếu ta muốn truyền vào IC 1 byte tương đương 8 bit có giá trị là 5 thì các chân từ Q0 -&gt; Q7 sẽ có giá trị như sau:</a:t>
            </a:r>
            <a:endParaRPr lang="en-US" dirty="0"/>
          </a:p>
          <a:p>
            <a:endParaRPr lang="en-US" dirty="0"/>
          </a:p>
          <a:p>
            <a:endParaRPr lang="en-US" dirty="0"/>
          </a:p>
          <a:p>
            <a:endParaRPr lang="en-US" dirty="0"/>
          </a:p>
          <a:p>
            <a:endParaRPr lang="en-US" dirty="0"/>
          </a:p>
          <a:p>
            <a:r>
              <a:rPr lang="vi-VN" dirty="0">
                <a:latin typeface="Cambria" panose="02040503050406030204" pitchFamily="18" charset="0"/>
              </a:rPr>
              <a:t>Dựa vào đặc tính này ta </a:t>
            </a:r>
            <a:r>
              <a:rPr lang="vi-VN" b="1" dirty="0">
                <a:latin typeface="Cambria" panose="02040503050406030204" pitchFamily="18" charset="0"/>
              </a:rPr>
              <a:t>dễ dàng mở rộng số lượng chân cho Arduino</a:t>
            </a:r>
            <a:r>
              <a:rPr lang="vi-VN" dirty="0">
                <a:latin typeface="Cambria" panose="02040503050406030204" pitchFamily="18" charset="0"/>
              </a:rPr>
              <a:t>.</a:t>
            </a:r>
          </a:p>
          <a:p>
            <a:r>
              <a:rPr lang="vi-VN" dirty="0">
                <a:latin typeface="Cambria" panose="02040503050406030204" pitchFamily="18" charset="0"/>
              </a:rPr>
              <a:t>Arduino cung cấp hàm </a:t>
            </a:r>
            <a:r>
              <a:rPr lang="vi-VN" b="1" dirty="0">
                <a:latin typeface="Cambria" panose="02040503050406030204" pitchFamily="18" charset="0"/>
              </a:rPr>
              <a:t>shiftOut()</a:t>
            </a:r>
            <a:r>
              <a:rPr lang="vi-VN" dirty="0">
                <a:latin typeface="Cambria" panose="02040503050406030204" pitchFamily="18" charset="0"/>
              </a:rPr>
              <a:t> để thực hiện thao tác này</a:t>
            </a:r>
          </a:p>
          <a:p>
            <a:endParaRPr lang="en-US" dirty="0"/>
          </a:p>
        </p:txBody>
      </p:sp>
      <p:pic>
        <p:nvPicPr>
          <p:cNvPr id="2054" name="Picture 6" descr="ss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187" y="2922602"/>
            <a:ext cx="4800951" cy="1128224"/>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ular Callout 5"/>
          <p:cNvSpPr/>
          <p:nvPr/>
        </p:nvSpPr>
        <p:spPr>
          <a:xfrm>
            <a:off x="7277669" y="2697413"/>
            <a:ext cx="1667586" cy="1353413"/>
          </a:xfrm>
          <a:prstGeom prst="wedgeRoundRectCallout">
            <a:avLst>
              <a:gd name="adj1" fmla="val -35564"/>
              <a:gd name="adj2" fmla="val 147962"/>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marL="257175" indent="-257175" algn="ctr">
              <a:buFont typeface="Arial" panose="020B0604020202020204" pitchFamily="34" charset="0"/>
              <a:buChar char="•"/>
            </a:pPr>
            <a:r>
              <a:rPr lang="en-US" dirty="0" err="1">
                <a:latin typeface="Cambria" panose="02040503050406030204" pitchFamily="18" charset="0"/>
              </a:rPr>
              <a:t>Chốt</a:t>
            </a:r>
            <a:r>
              <a:rPr lang="en-US" dirty="0">
                <a:latin typeface="Cambria" panose="02040503050406030204" pitchFamily="18" charset="0"/>
              </a:rPr>
              <a:t> </a:t>
            </a:r>
            <a:r>
              <a:rPr lang="en-US" dirty="0" err="1">
                <a:latin typeface="Cambria" panose="02040503050406030204" pitchFamily="18" charset="0"/>
              </a:rPr>
              <a:t>lại</a:t>
            </a:r>
            <a:endParaRPr lang="en-US" dirty="0">
              <a:latin typeface="Cambria" panose="02040503050406030204" pitchFamily="18" charset="0"/>
            </a:endParaRPr>
          </a:p>
          <a:p>
            <a:pPr marL="257175" indent="-257175" algn="ctr">
              <a:buFont typeface="Arial" panose="020B0604020202020204" pitchFamily="34" charset="0"/>
              <a:buChar char="•"/>
            </a:pPr>
            <a:r>
              <a:rPr lang="en-US" dirty="0" err="1">
                <a:latin typeface="Cambria" panose="02040503050406030204" pitchFamily="18" charset="0"/>
              </a:rPr>
              <a:t>ShiftOut</a:t>
            </a:r>
            <a:endParaRPr lang="en-US" dirty="0">
              <a:latin typeface="Cambria" panose="02040503050406030204" pitchFamily="18" charset="0"/>
            </a:endParaRPr>
          </a:p>
          <a:p>
            <a:pPr marL="257175" indent="-257175" algn="ctr">
              <a:buFont typeface="Arial" panose="020B0604020202020204" pitchFamily="34" charset="0"/>
              <a:buChar char="•"/>
            </a:pPr>
            <a:r>
              <a:rPr lang="en-US" dirty="0" err="1">
                <a:latin typeface="Cambria" panose="02040503050406030204" pitchFamily="18" charset="0"/>
              </a:rPr>
              <a:t>Mở</a:t>
            </a:r>
            <a:r>
              <a:rPr lang="en-US" dirty="0">
                <a:latin typeface="Cambria" panose="02040503050406030204" pitchFamily="18" charset="0"/>
              </a:rPr>
              <a:t> </a:t>
            </a:r>
            <a:r>
              <a:rPr lang="en-US" dirty="0" err="1">
                <a:latin typeface="Cambria" panose="02040503050406030204" pitchFamily="18" charset="0"/>
              </a:rPr>
              <a:t>chốt</a:t>
            </a:r>
            <a:endParaRPr lang="en-US" dirty="0">
              <a:latin typeface="Cambria" panose="02040503050406030204" pitchFamily="18" charset="0"/>
            </a:endParaRPr>
          </a:p>
        </p:txBody>
      </p:sp>
      <p:sp>
        <p:nvSpPr>
          <p:cNvPr id="7" name="TextBox 6">
            <a:extLst>
              <a:ext uri="{FF2B5EF4-FFF2-40B4-BE49-F238E27FC236}">
                <a16:creationId xmlns:a16="http://schemas.microsoft.com/office/drawing/2014/main" id="{A1F6D06D-2DB0-41FA-BA16-74CF307995C0}"/>
              </a:ext>
            </a:extLst>
          </p:cNvPr>
          <p:cNvSpPr txBox="1"/>
          <p:nvPr/>
        </p:nvSpPr>
        <p:spPr>
          <a:xfrm>
            <a:off x="628650" y="857250"/>
            <a:ext cx="4570125" cy="369332"/>
          </a:xfrm>
          <a:prstGeom prst="rect">
            <a:avLst/>
          </a:prstGeom>
          <a:noFill/>
        </p:spPr>
        <p:txBody>
          <a:bodyPr wrap="square">
            <a:spAutoFit/>
          </a:bodyPr>
          <a:lstStyle/>
          <a:p>
            <a:r>
              <a:rPr lang="en-US">
                <a:latin typeface="Cambria" panose="02040503050406030204" pitchFamily="18" charset="0"/>
              </a:rPr>
              <a:t>2.4. Hàm vào ra nâng cao</a:t>
            </a:r>
            <a:endParaRPr lang="vi-VN">
              <a:latin typeface="Cambria" panose="02040503050406030204" pitchFamily="18" charset="0"/>
            </a:endParaRPr>
          </a:p>
        </p:txBody>
      </p:sp>
    </p:spTree>
    <p:extLst>
      <p:ext uri="{BB962C8B-B14F-4D97-AF65-F5344CB8AC3E}">
        <p14:creationId xmlns:p14="http://schemas.microsoft.com/office/powerpoint/2010/main" val="1552984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về</a:t>
            </a:r>
            <a:r>
              <a:rPr lang="en-US" dirty="0"/>
              <a:t> IC 74HC595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28651" y="2226469"/>
            <a:ext cx="7508828" cy="3178969"/>
          </a:xfrm>
          <a:prstGeom prst="rect">
            <a:avLst/>
          </a:prstGeom>
        </p:spPr>
      </p:pic>
      <p:sp>
        <p:nvSpPr>
          <p:cNvPr id="5" name="TextBox 4">
            <a:extLst>
              <a:ext uri="{FF2B5EF4-FFF2-40B4-BE49-F238E27FC236}">
                <a16:creationId xmlns:a16="http://schemas.microsoft.com/office/drawing/2014/main" id="{0AE523FF-9A26-4453-AE50-19BE9CD8D083}"/>
              </a:ext>
            </a:extLst>
          </p:cNvPr>
          <p:cNvSpPr txBox="1"/>
          <p:nvPr/>
        </p:nvSpPr>
        <p:spPr>
          <a:xfrm>
            <a:off x="628650" y="857250"/>
            <a:ext cx="4570125" cy="369332"/>
          </a:xfrm>
          <a:prstGeom prst="rect">
            <a:avLst/>
          </a:prstGeom>
          <a:noFill/>
        </p:spPr>
        <p:txBody>
          <a:bodyPr wrap="square">
            <a:spAutoFit/>
          </a:bodyPr>
          <a:lstStyle/>
          <a:p>
            <a:r>
              <a:rPr lang="en-US">
                <a:latin typeface="Cambria" panose="02040503050406030204" pitchFamily="18" charset="0"/>
              </a:rPr>
              <a:t>2.4. Hàm vào ra nâng cao</a:t>
            </a:r>
            <a:endParaRPr lang="vi-VN">
              <a:latin typeface="Cambria" panose="02040503050406030204" pitchFamily="18" charset="0"/>
            </a:endParaRPr>
          </a:p>
        </p:txBody>
      </p:sp>
    </p:spTree>
    <p:extLst>
      <p:ext uri="{BB962C8B-B14F-4D97-AF65-F5344CB8AC3E}">
        <p14:creationId xmlns:p14="http://schemas.microsoft.com/office/powerpoint/2010/main" val="2434813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067" y="1051439"/>
            <a:ext cx="8387933" cy="811028"/>
          </a:xfrm>
        </p:spPr>
        <p:txBody>
          <a:bodyPr>
            <a:normAutofit fontScale="90000"/>
          </a:bodyPr>
          <a:lstStyle/>
          <a:p>
            <a:r>
              <a:rPr lang="en-US" dirty="0" err="1"/>
              <a:t>Ví</a:t>
            </a:r>
            <a:r>
              <a:rPr lang="en-US" dirty="0"/>
              <a:t> </a:t>
            </a:r>
            <a:r>
              <a:rPr lang="en-US" dirty="0" err="1"/>
              <a:t>dụ</a:t>
            </a:r>
            <a:r>
              <a:rPr lang="en-US" dirty="0"/>
              <a:t>: </a:t>
            </a:r>
            <a:r>
              <a:rPr lang="en-US" dirty="0" err="1"/>
              <a:t>Sáng</a:t>
            </a:r>
            <a:r>
              <a:rPr lang="en-US" dirty="0"/>
              <a:t> 8 led </a:t>
            </a:r>
            <a:r>
              <a:rPr lang="en-US" dirty="0" err="1"/>
              <a:t>theo</a:t>
            </a:r>
            <a:r>
              <a:rPr lang="en-US" dirty="0"/>
              <a:t> </a:t>
            </a:r>
            <a:r>
              <a:rPr lang="en-US" dirty="0" err="1"/>
              <a:t>một</a:t>
            </a:r>
            <a:r>
              <a:rPr lang="en-US" dirty="0"/>
              <a:t> </a:t>
            </a:r>
            <a:r>
              <a:rPr lang="en-US" err="1"/>
              <a:t>trình</a:t>
            </a:r>
            <a:r>
              <a:rPr lang="en-US"/>
              <a:t> tự, </a:t>
            </a:r>
            <a:r>
              <a:rPr lang="en-US" dirty="0" err="1"/>
              <a:t>sử</a:t>
            </a:r>
            <a:r>
              <a:rPr lang="en-US" dirty="0"/>
              <a:t> </a:t>
            </a:r>
            <a:r>
              <a:rPr lang="en-US" dirty="0" err="1"/>
              <a:t>dụng</a:t>
            </a:r>
            <a:r>
              <a:rPr lang="en-US" dirty="0"/>
              <a:t> IC 74HC545</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62061" y="1942122"/>
            <a:ext cx="7074773" cy="3343862"/>
          </a:xfrm>
          <a:prstGeom prst="rect">
            <a:avLst/>
          </a:prstGeom>
        </p:spPr>
      </p:pic>
      <p:sp>
        <p:nvSpPr>
          <p:cNvPr id="5" name="TextBox 4"/>
          <p:cNvSpPr txBox="1"/>
          <p:nvPr/>
        </p:nvSpPr>
        <p:spPr>
          <a:xfrm>
            <a:off x="628650" y="5293766"/>
            <a:ext cx="7886700" cy="461665"/>
          </a:xfrm>
          <a:prstGeom prst="rect">
            <a:avLst/>
          </a:prstGeom>
          <a:solidFill>
            <a:schemeClr val="bg1"/>
          </a:solidFill>
          <a:ln w="38100">
            <a:solidFill>
              <a:schemeClr val="accent6">
                <a:lumMod val="60000"/>
                <a:lumOff val="40000"/>
              </a:schemeClr>
            </a:solidFill>
          </a:ln>
        </p:spPr>
        <p:txBody>
          <a:bodyPr wrap="square" rtlCol="0">
            <a:spAutoFit/>
          </a:bodyPr>
          <a:lstStyle/>
          <a:p>
            <a:r>
              <a:rPr lang="en-US" sz="2400" dirty="0" err="1">
                <a:latin typeface="Cambria" panose="02040503050406030204" pitchFamily="18" charset="0"/>
              </a:rPr>
              <a:t>shiftOut</a:t>
            </a:r>
            <a:r>
              <a:rPr lang="en-US" sz="2400" dirty="0">
                <a:latin typeface="Cambria" panose="02040503050406030204" pitchFamily="18" charset="0"/>
              </a:rPr>
              <a:t>(</a:t>
            </a:r>
            <a:r>
              <a:rPr lang="en-US" sz="2400" dirty="0" err="1">
                <a:solidFill>
                  <a:srgbClr val="FF0000"/>
                </a:solidFill>
                <a:latin typeface="Cambria" panose="02040503050406030204" pitchFamily="18" charset="0"/>
              </a:rPr>
              <a:t>chân_xuất_data</a:t>
            </a:r>
            <a:r>
              <a:rPr lang="en-US" sz="2400" dirty="0">
                <a:latin typeface="Cambria" panose="02040503050406030204" pitchFamily="18" charset="0"/>
              </a:rPr>
              <a:t>, </a:t>
            </a:r>
            <a:r>
              <a:rPr lang="en-US" sz="2400" dirty="0" err="1">
                <a:solidFill>
                  <a:srgbClr val="92D050"/>
                </a:solidFill>
                <a:latin typeface="Cambria" panose="02040503050406030204" pitchFamily="18" charset="0"/>
              </a:rPr>
              <a:t>chân_clock</a:t>
            </a:r>
            <a:r>
              <a:rPr lang="en-US" sz="2400" dirty="0">
                <a:latin typeface="Cambria" panose="02040503050406030204" pitchFamily="18" charset="0"/>
              </a:rPr>
              <a:t>, LSBFIRST, </a:t>
            </a:r>
            <a:r>
              <a:rPr lang="en-US" sz="2400" dirty="0" err="1">
                <a:solidFill>
                  <a:srgbClr val="FFC000"/>
                </a:solidFill>
                <a:latin typeface="Cambria" panose="02040503050406030204" pitchFamily="18" charset="0"/>
              </a:rPr>
              <a:t>dữ_liệu</a:t>
            </a:r>
            <a:r>
              <a:rPr lang="en-US" sz="2400" dirty="0">
                <a:latin typeface="Cambria" panose="02040503050406030204" pitchFamily="18" charset="0"/>
              </a:rPr>
              <a:t>);</a:t>
            </a:r>
          </a:p>
        </p:txBody>
      </p:sp>
      <p:sp>
        <p:nvSpPr>
          <p:cNvPr id="6" name="Rounded Rectangular Callout 5"/>
          <p:cNvSpPr/>
          <p:nvPr/>
        </p:nvSpPr>
        <p:spPr>
          <a:xfrm>
            <a:off x="7369792" y="3753987"/>
            <a:ext cx="1774209" cy="1054290"/>
          </a:xfrm>
          <a:prstGeom prst="wedgeRoundRectCallout">
            <a:avLst>
              <a:gd name="adj1" fmla="val -128558"/>
              <a:gd name="adj2" fmla="val 10701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latin typeface="Cambria" panose="02040503050406030204" pitchFamily="18" charset="0"/>
              </a:rPr>
              <a:t>LSBFIRST (</a:t>
            </a:r>
            <a:r>
              <a:rPr lang="en-US" sz="1350" dirty="0" err="1">
                <a:latin typeface="Cambria" panose="02040503050406030204" pitchFamily="18" charset="0"/>
              </a:rPr>
              <a:t>bít</a:t>
            </a:r>
            <a:r>
              <a:rPr lang="en-US" sz="1350" dirty="0">
                <a:latin typeface="Cambria" panose="02040503050406030204" pitchFamily="18" charset="0"/>
              </a:rPr>
              <a:t> </a:t>
            </a:r>
            <a:r>
              <a:rPr lang="en-US" sz="1350" dirty="0" err="1">
                <a:latin typeface="Cambria" panose="02040503050406030204" pitchFamily="18" charset="0"/>
              </a:rPr>
              <a:t>thứ</a:t>
            </a:r>
            <a:r>
              <a:rPr lang="en-US" sz="1350" dirty="0">
                <a:latin typeface="Cambria" panose="02040503050406030204" pitchFamily="18" charset="0"/>
              </a:rPr>
              <a:t> </a:t>
            </a:r>
            <a:r>
              <a:rPr lang="en-US" sz="1350" dirty="0" err="1">
                <a:latin typeface="Cambria" panose="02040503050406030204" pitchFamily="18" charset="0"/>
              </a:rPr>
              <a:t>tự</a:t>
            </a:r>
            <a:r>
              <a:rPr lang="en-US" sz="1350" dirty="0">
                <a:latin typeface="Cambria" panose="02040503050406030204" pitchFamily="18" charset="0"/>
              </a:rPr>
              <a:t> </a:t>
            </a:r>
            <a:r>
              <a:rPr lang="en-US" sz="1350" dirty="0" err="1">
                <a:latin typeface="Cambria" panose="02040503050406030204" pitchFamily="18" charset="0"/>
              </a:rPr>
              <a:t>nhỏ</a:t>
            </a:r>
            <a:r>
              <a:rPr lang="en-US" sz="1350" dirty="0">
                <a:latin typeface="Cambria" panose="02040503050406030204" pitchFamily="18" charset="0"/>
              </a:rPr>
              <a:t> </a:t>
            </a:r>
            <a:r>
              <a:rPr lang="en-US" sz="1350" dirty="0" err="1">
                <a:latin typeface="Cambria" panose="02040503050406030204" pitchFamily="18" charset="0"/>
              </a:rPr>
              <a:t>trước</a:t>
            </a:r>
            <a:r>
              <a:rPr lang="en-US" sz="1350" dirty="0">
                <a:latin typeface="Cambria" panose="02040503050406030204" pitchFamily="18" charset="0"/>
              </a:rPr>
              <a:t>)</a:t>
            </a:r>
          </a:p>
          <a:p>
            <a:pPr algn="ctr"/>
            <a:r>
              <a:rPr lang="en-US" sz="1350" dirty="0">
                <a:latin typeface="Cambria" panose="02040503050406030204" pitchFamily="18" charset="0"/>
              </a:rPr>
              <a:t>MSBFIRST</a:t>
            </a:r>
          </a:p>
          <a:p>
            <a:pPr algn="ctr"/>
            <a:endParaRPr lang="en-US" sz="1350" dirty="0">
              <a:latin typeface="Cambria" panose="02040503050406030204" pitchFamily="18" charset="0"/>
            </a:endParaRPr>
          </a:p>
        </p:txBody>
      </p:sp>
      <p:sp>
        <p:nvSpPr>
          <p:cNvPr id="7" name="TextBox 6">
            <a:extLst>
              <a:ext uri="{FF2B5EF4-FFF2-40B4-BE49-F238E27FC236}">
                <a16:creationId xmlns:a16="http://schemas.microsoft.com/office/drawing/2014/main" id="{3CB4087A-EF52-489A-9A9D-091EE713CC7B}"/>
              </a:ext>
            </a:extLst>
          </p:cNvPr>
          <p:cNvSpPr txBox="1"/>
          <p:nvPr/>
        </p:nvSpPr>
        <p:spPr>
          <a:xfrm>
            <a:off x="628650" y="857250"/>
            <a:ext cx="4570125" cy="369332"/>
          </a:xfrm>
          <a:prstGeom prst="rect">
            <a:avLst/>
          </a:prstGeom>
          <a:noFill/>
        </p:spPr>
        <p:txBody>
          <a:bodyPr wrap="square">
            <a:spAutoFit/>
          </a:bodyPr>
          <a:lstStyle/>
          <a:p>
            <a:r>
              <a:rPr lang="en-US">
                <a:latin typeface="Cambria" panose="02040503050406030204" pitchFamily="18" charset="0"/>
              </a:rPr>
              <a:t>2.4. Hàm vào ra nâng cao</a:t>
            </a:r>
            <a:endParaRPr lang="vi-VN">
              <a:latin typeface="Cambria" panose="02040503050406030204" pitchFamily="18" charset="0"/>
            </a:endParaRPr>
          </a:p>
        </p:txBody>
      </p:sp>
    </p:spTree>
    <p:extLst>
      <p:ext uri="{BB962C8B-B14F-4D97-AF65-F5344CB8AC3E}">
        <p14:creationId xmlns:p14="http://schemas.microsoft.com/office/powerpoint/2010/main" val="1362530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a:t>Ví dụ</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t="5268"/>
          <a:stretch/>
        </p:blipFill>
        <p:spPr>
          <a:xfrm>
            <a:off x="742891" y="1784634"/>
            <a:ext cx="8265319" cy="4216116"/>
          </a:xfrm>
          <a:prstGeom prst="rect">
            <a:avLst/>
          </a:prstGeom>
        </p:spPr>
      </p:pic>
      <p:sp>
        <p:nvSpPr>
          <p:cNvPr id="6" name="TextBox 5">
            <a:extLst>
              <a:ext uri="{FF2B5EF4-FFF2-40B4-BE49-F238E27FC236}">
                <a16:creationId xmlns:a16="http://schemas.microsoft.com/office/drawing/2014/main" id="{33474C13-3DA9-45A9-98E2-B5767B685306}"/>
              </a:ext>
            </a:extLst>
          </p:cNvPr>
          <p:cNvSpPr txBox="1"/>
          <p:nvPr/>
        </p:nvSpPr>
        <p:spPr>
          <a:xfrm>
            <a:off x="628650" y="857250"/>
            <a:ext cx="4570125" cy="369332"/>
          </a:xfrm>
          <a:prstGeom prst="rect">
            <a:avLst/>
          </a:prstGeom>
          <a:noFill/>
        </p:spPr>
        <p:txBody>
          <a:bodyPr wrap="square">
            <a:spAutoFit/>
          </a:bodyPr>
          <a:lstStyle/>
          <a:p>
            <a:r>
              <a:rPr lang="en-US">
                <a:latin typeface="Cambria" panose="02040503050406030204" pitchFamily="18" charset="0"/>
              </a:rPr>
              <a:t>2.4. Hàm vào ra nâng cao</a:t>
            </a:r>
            <a:endParaRPr lang="vi-VN">
              <a:latin typeface="Cambria" panose="02040503050406030204" pitchFamily="18" charset="0"/>
            </a:endParaRPr>
          </a:p>
        </p:txBody>
      </p:sp>
    </p:spTree>
    <p:extLst>
      <p:ext uri="{BB962C8B-B14F-4D97-AF65-F5344CB8AC3E}">
        <p14:creationId xmlns:p14="http://schemas.microsoft.com/office/powerpoint/2010/main" val="3044596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Led Ma </a:t>
            </a:r>
            <a:r>
              <a:rPr lang="en-US" dirty="0" err="1"/>
              <a:t>trận</a:t>
            </a:r>
            <a:r>
              <a:rPr lang="en-US" dirty="0"/>
              <a:t> (Led Matrix)</a:t>
            </a:r>
          </a:p>
        </p:txBody>
      </p:sp>
      <p:pic>
        <p:nvPicPr>
          <p:cNvPr id="1026" name="Picture 2" descr="https://3.bp.blogspot.com/-zSV68fbjDko/VvyNteBjxwI/AAAAAAAAAzg/WXw_jwURAB0pkBaow1k1ae9rbHGelmF-g/s1600/m2.gif"/>
          <p:cNvPicPr>
            <a:picLocks noChangeAspect="1" noChangeArrowheads="1"/>
          </p:cNvPicPr>
          <p:nvPr/>
        </p:nvPicPr>
        <p:blipFill rotWithShape="1">
          <a:blip r:embed="rId2">
            <a:extLst>
              <a:ext uri="{28A0092B-C50C-407E-A947-70E740481C1C}">
                <a14:useLocalDpi xmlns:a14="http://schemas.microsoft.com/office/drawing/2010/main" val="0"/>
              </a:ext>
            </a:extLst>
          </a:blip>
          <a:srcRect t="17462"/>
          <a:stretch/>
        </p:blipFill>
        <p:spPr bwMode="auto">
          <a:xfrm>
            <a:off x="6286181" y="2981038"/>
            <a:ext cx="2550319" cy="17276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1.bp.blogspot.com/-3lZSoWXdomI/VvyNtUQRF8I/AAAAAAAAAzk/VCfv-E9SWEs5AxundgxfccS2DILzW_6yQ/s320/m3.gif"/>
          <p:cNvPicPr>
            <a:picLocks noChangeAspect="1" noChangeArrowheads="1"/>
          </p:cNvPicPr>
          <p:nvPr/>
        </p:nvPicPr>
        <p:blipFill rotWithShape="1">
          <a:blip r:embed="rId3">
            <a:extLst>
              <a:ext uri="{28A0092B-C50C-407E-A947-70E740481C1C}">
                <a14:useLocalDpi xmlns:a14="http://schemas.microsoft.com/office/drawing/2010/main" val="0"/>
              </a:ext>
            </a:extLst>
          </a:blip>
          <a:srcRect l="12554" t="11358" r="10465"/>
          <a:stretch/>
        </p:blipFill>
        <p:spPr bwMode="auto">
          <a:xfrm>
            <a:off x="628650" y="2571749"/>
            <a:ext cx="3002504" cy="2786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3.bp.blogspot.com/-eQYRjW_PnqI/VvyNuFkcdJI/AAAAAAAAAzs/924hZ1D5orYoJQ1pbFl-Q24xd7DkoatkA/s320/m4.gif"/>
          <p:cNvPicPr>
            <a:picLocks noChangeAspect="1" noChangeArrowheads="1"/>
          </p:cNvPicPr>
          <p:nvPr/>
        </p:nvPicPr>
        <p:blipFill rotWithShape="1">
          <a:blip r:embed="rId4">
            <a:extLst>
              <a:ext uri="{28A0092B-C50C-407E-A947-70E740481C1C}">
                <a14:useLocalDpi xmlns:a14="http://schemas.microsoft.com/office/drawing/2010/main" val="0"/>
              </a:ext>
            </a:extLst>
          </a:blip>
          <a:srcRect t="9003"/>
          <a:stretch/>
        </p:blipFill>
        <p:spPr bwMode="auto">
          <a:xfrm>
            <a:off x="3552470" y="2365948"/>
            <a:ext cx="2958104" cy="275199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16790ED-DC03-424D-AD53-187AE184565C}"/>
              </a:ext>
            </a:extLst>
          </p:cNvPr>
          <p:cNvSpPr txBox="1"/>
          <p:nvPr/>
        </p:nvSpPr>
        <p:spPr>
          <a:xfrm>
            <a:off x="628650" y="857250"/>
            <a:ext cx="4570125" cy="369332"/>
          </a:xfrm>
          <a:prstGeom prst="rect">
            <a:avLst/>
          </a:prstGeom>
          <a:noFill/>
        </p:spPr>
        <p:txBody>
          <a:bodyPr wrap="square">
            <a:spAutoFit/>
          </a:bodyPr>
          <a:lstStyle/>
          <a:p>
            <a:r>
              <a:rPr lang="en-US">
                <a:latin typeface="Cambria" panose="02040503050406030204" pitchFamily="18" charset="0"/>
              </a:rPr>
              <a:t>2.4. Hàm vào ra nâng cao</a:t>
            </a:r>
            <a:endParaRPr lang="vi-VN">
              <a:latin typeface="Cambria" panose="02040503050406030204" pitchFamily="18" charset="0"/>
            </a:endParaRPr>
          </a:p>
        </p:txBody>
      </p:sp>
    </p:spTree>
    <p:extLst>
      <p:ext uri="{BB962C8B-B14F-4D97-AF65-F5344CB8AC3E}">
        <p14:creationId xmlns:p14="http://schemas.microsoft.com/office/powerpoint/2010/main" val="3713278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 LED</a:t>
            </a:r>
          </a:p>
        </p:txBody>
      </p:sp>
      <p:sp>
        <p:nvSpPr>
          <p:cNvPr id="3" name="Content Placeholder 2"/>
          <p:cNvSpPr>
            <a:spLocks noGrp="1"/>
          </p:cNvSpPr>
          <p:nvPr>
            <p:ph idx="1"/>
          </p:nvPr>
        </p:nvSpPr>
        <p:spPr/>
        <p:txBody>
          <a:bodyPr/>
          <a:lstStyle/>
          <a:p>
            <a:endParaRPr lang="en-US"/>
          </a:p>
        </p:txBody>
      </p:sp>
      <p:pic>
        <p:nvPicPr>
          <p:cNvPr id="2050" name="Picture 2" descr="https://4.bp.blogspot.com/-5iQKbu2G9DA/VvyNtbhjt4I/AAAAAAAAAzo/XroT5gF1Y1YEx7aNRcVBqS0L3-USipjcw/s400/m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2226468"/>
            <a:ext cx="3290806" cy="24999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1.bp.blogspot.com/-msdRIS5L-KQ/VvyNwcVH60I/AAAAAAAAAz0/pMjQ-oNIauAEO4KbEba8T8Kms_gHVvDSg/s1600/m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5672" y="1879920"/>
            <a:ext cx="3860141" cy="37670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84F9DB8-3136-4875-AEDD-CE20F445B9F0}"/>
              </a:ext>
            </a:extLst>
          </p:cNvPr>
          <p:cNvSpPr txBox="1"/>
          <p:nvPr/>
        </p:nvSpPr>
        <p:spPr>
          <a:xfrm>
            <a:off x="628650" y="857250"/>
            <a:ext cx="4570125" cy="369332"/>
          </a:xfrm>
          <a:prstGeom prst="rect">
            <a:avLst/>
          </a:prstGeom>
          <a:noFill/>
        </p:spPr>
        <p:txBody>
          <a:bodyPr wrap="square">
            <a:spAutoFit/>
          </a:bodyPr>
          <a:lstStyle/>
          <a:p>
            <a:r>
              <a:rPr lang="en-US">
                <a:latin typeface="Cambria" panose="02040503050406030204" pitchFamily="18" charset="0"/>
              </a:rPr>
              <a:t>2.4. Hàm vào ra nâng cao</a:t>
            </a:r>
            <a:endParaRPr lang="vi-VN">
              <a:latin typeface="Cambria" panose="02040503050406030204" pitchFamily="18" charset="0"/>
            </a:endParaRPr>
          </a:p>
        </p:txBody>
      </p:sp>
    </p:spTree>
    <p:extLst>
      <p:ext uri="{BB962C8B-B14F-4D97-AF65-F5344CB8AC3E}">
        <p14:creationId xmlns:p14="http://schemas.microsoft.com/office/powerpoint/2010/main" val="3092076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Lập</a:t>
            </a:r>
            <a:r>
              <a:rPr lang="en-US" dirty="0"/>
              <a:t> </a:t>
            </a:r>
            <a:r>
              <a:rPr lang="en-US" dirty="0" err="1"/>
              <a:t>trình</a:t>
            </a:r>
            <a:r>
              <a:rPr lang="en-US" dirty="0"/>
              <a:t> Led ma </a:t>
            </a:r>
            <a:r>
              <a:rPr lang="en-US" dirty="0" err="1"/>
              <a:t>trận</a:t>
            </a:r>
            <a:r>
              <a:rPr lang="en-US" dirty="0"/>
              <a:t> </a:t>
            </a:r>
            <a:r>
              <a:rPr lang="en-US" dirty="0" err="1"/>
              <a:t>với</a:t>
            </a:r>
            <a:r>
              <a:rPr lang="en-US" dirty="0"/>
              <a:t> IC74CH595</a:t>
            </a:r>
          </a:p>
        </p:txBody>
      </p:sp>
      <p:sp>
        <p:nvSpPr>
          <p:cNvPr id="3" name="Content Placeholder 2"/>
          <p:cNvSpPr>
            <a:spLocks noGrp="1"/>
          </p:cNvSpPr>
          <p:nvPr>
            <p:ph idx="1"/>
          </p:nvPr>
        </p:nvSpPr>
        <p:spPr/>
        <p:txBody>
          <a:bodyPr>
            <a:normAutofit/>
          </a:bodyPr>
          <a:lstStyle/>
          <a:p>
            <a:r>
              <a:rPr lang="en-US" b="1" dirty="0" err="1"/>
              <a:t>Ví</a:t>
            </a:r>
            <a:r>
              <a:rPr lang="en-US" b="1" dirty="0"/>
              <a:t> </a:t>
            </a:r>
            <a:r>
              <a:rPr lang="en-US" b="1" dirty="0" err="1"/>
              <a:t>dụ</a:t>
            </a:r>
            <a:r>
              <a:rPr lang="en-US" b="1" dirty="0"/>
              <a:t>: </a:t>
            </a:r>
            <a:r>
              <a:rPr lang="en-US" b="1" dirty="0" err="1"/>
              <a:t>để</a:t>
            </a:r>
            <a:r>
              <a:rPr lang="en-US" b="1" dirty="0"/>
              <a:t> </a:t>
            </a:r>
            <a:r>
              <a:rPr lang="en-US" b="1" dirty="0" err="1"/>
              <a:t>hiện</a:t>
            </a:r>
            <a:r>
              <a:rPr lang="en-US" b="1" dirty="0"/>
              <a:t> </a:t>
            </a:r>
            <a:r>
              <a:rPr lang="en-US" b="1" dirty="0" err="1"/>
              <a:t>chữ</a:t>
            </a:r>
            <a:r>
              <a:rPr lang="en-US" b="1" dirty="0"/>
              <a:t> A</a:t>
            </a:r>
          </a:p>
          <a:p>
            <a:r>
              <a:rPr lang="en-US" dirty="0" err="1"/>
              <a:t>Thuật</a:t>
            </a:r>
            <a:r>
              <a:rPr lang="en-US" dirty="0"/>
              <a:t> </a:t>
            </a:r>
            <a:r>
              <a:rPr lang="en-US" dirty="0" err="1"/>
              <a:t>toán</a:t>
            </a:r>
            <a:r>
              <a:rPr lang="en-US" dirty="0"/>
              <a:t> (</a:t>
            </a:r>
            <a:r>
              <a:rPr lang="en-US" dirty="0" err="1"/>
              <a:t>quét</a:t>
            </a:r>
            <a:r>
              <a:rPr lang="en-US" dirty="0"/>
              <a:t> </a:t>
            </a:r>
            <a:r>
              <a:rPr lang="en-US" dirty="0" err="1"/>
              <a:t>dòng</a:t>
            </a:r>
            <a:r>
              <a:rPr lang="en-US" dirty="0"/>
              <a:t>)</a:t>
            </a:r>
          </a:p>
          <a:p>
            <a:pPr lvl="1"/>
            <a:r>
              <a:rPr lang="en-US" dirty="0" err="1"/>
              <a:t>Lần</a:t>
            </a:r>
            <a:r>
              <a:rPr lang="en-US" dirty="0"/>
              <a:t> </a:t>
            </a:r>
            <a:r>
              <a:rPr lang="en-US" dirty="0" err="1"/>
              <a:t>lượt</a:t>
            </a:r>
            <a:r>
              <a:rPr lang="en-US" dirty="0"/>
              <a:t> </a:t>
            </a:r>
            <a:r>
              <a:rPr lang="en-US" dirty="0" err="1"/>
              <a:t>sáng</a:t>
            </a:r>
            <a:r>
              <a:rPr lang="en-US" dirty="0"/>
              <a:t> </a:t>
            </a:r>
            <a:r>
              <a:rPr lang="en-US" dirty="0" err="1"/>
              <a:t>từng</a:t>
            </a:r>
            <a:r>
              <a:rPr lang="en-US" dirty="0"/>
              <a:t> </a:t>
            </a:r>
            <a:r>
              <a:rPr lang="en-US" dirty="0" err="1"/>
              <a:t>dòng</a:t>
            </a:r>
            <a:endParaRPr lang="en-US" dirty="0"/>
          </a:p>
          <a:p>
            <a:pPr lvl="2"/>
            <a:r>
              <a:rPr lang="en-US" dirty="0" err="1"/>
              <a:t>Lần</a:t>
            </a:r>
            <a:r>
              <a:rPr lang="en-US" dirty="0"/>
              <a:t> 1, sang </a:t>
            </a:r>
            <a:r>
              <a:rPr lang="en-US" dirty="0" err="1"/>
              <a:t>dòng</a:t>
            </a:r>
            <a:r>
              <a:rPr lang="en-US" dirty="0"/>
              <a:t> 1</a:t>
            </a:r>
          </a:p>
          <a:p>
            <a:pPr lvl="2"/>
            <a:r>
              <a:rPr lang="en-US" dirty="0" err="1"/>
              <a:t>Lần</a:t>
            </a:r>
            <a:r>
              <a:rPr lang="en-US" dirty="0"/>
              <a:t> 2, sang </a:t>
            </a:r>
            <a:r>
              <a:rPr lang="en-US" dirty="0" err="1"/>
              <a:t>dòng</a:t>
            </a:r>
            <a:r>
              <a:rPr lang="en-US" dirty="0"/>
              <a:t> 2</a:t>
            </a:r>
          </a:p>
          <a:p>
            <a:pPr lvl="2"/>
            <a:r>
              <a:rPr lang="en-US" dirty="0"/>
              <a:t>..</a:t>
            </a:r>
          </a:p>
          <a:p>
            <a:pPr lvl="2"/>
            <a:r>
              <a:rPr lang="en-US" dirty="0" err="1"/>
              <a:t>Lần</a:t>
            </a:r>
            <a:r>
              <a:rPr lang="en-US" dirty="0"/>
              <a:t> 8, sang </a:t>
            </a:r>
            <a:r>
              <a:rPr lang="en-US" dirty="0" err="1"/>
              <a:t>dòng</a:t>
            </a:r>
            <a:r>
              <a:rPr lang="en-US" dirty="0"/>
              <a:t> 8</a:t>
            </a:r>
          </a:p>
          <a:p>
            <a:pPr lvl="2"/>
            <a:endParaRPr lang="en-US" dirty="0"/>
          </a:p>
          <a:p>
            <a:pPr lvl="2"/>
            <a:r>
              <a:rPr lang="en-US" dirty="0" err="1"/>
              <a:t>Tổng</a:t>
            </a:r>
            <a:r>
              <a:rPr lang="en-US" dirty="0"/>
              <a:t> </a:t>
            </a:r>
            <a:r>
              <a:rPr lang="en-US" dirty="0" err="1"/>
              <a:t>quát</a:t>
            </a:r>
            <a:endParaRPr lang="en-US" dirty="0"/>
          </a:p>
          <a:p>
            <a:pPr marL="685800" lvl="2" indent="0">
              <a:buNone/>
            </a:pPr>
            <a:r>
              <a:rPr lang="en-US" b="1" dirty="0" err="1"/>
              <a:t>Sáng</a:t>
            </a:r>
            <a:r>
              <a:rPr lang="en-US" b="1" dirty="0"/>
              <a:t> </a:t>
            </a:r>
            <a:r>
              <a:rPr lang="en-US" b="1" dirty="0" err="1"/>
              <a:t>dòng</a:t>
            </a:r>
            <a:r>
              <a:rPr lang="en-US" b="1" dirty="0"/>
              <a:t> I</a:t>
            </a:r>
          </a:p>
          <a:p>
            <a:pPr marL="685800" lvl="2" indent="0">
              <a:buNone/>
            </a:pPr>
            <a:r>
              <a:rPr lang="en-US" b="1" dirty="0">
                <a:solidFill>
                  <a:schemeClr val="accent1">
                    <a:lumMod val="60000"/>
                    <a:lumOff val="40000"/>
                  </a:schemeClr>
                </a:solidFill>
              </a:rPr>
              <a:t>     </a:t>
            </a:r>
            <a:r>
              <a:rPr lang="en-US" b="1" dirty="0" err="1">
                <a:solidFill>
                  <a:schemeClr val="accent1">
                    <a:lumMod val="60000"/>
                    <a:lumOff val="40000"/>
                  </a:schemeClr>
                </a:solidFill>
              </a:rPr>
              <a:t>shiftOut</a:t>
            </a:r>
            <a:r>
              <a:rPr lang="en-US" b="1" dirty="0">
                <a:solidFill>
                  <a:schemeClr val="accent1">
                    <a:lumMod val="60000"/>
                    <a:lumOff val="40000"/>
                  </a:schemeClr>
                </a:solidFill>
              </a:rPr>
              <a:t> </a:t>
            </a:r>
            <a:r>
              <a:rPr lang="en-US" b="1" dirty="0" err="1">
                <a:solidFill>
                  <a:schemeClr val="accent1">
                    <a:lumMod val="60000"/>
                    <a:lumOff val="40000"/>
                  </a:schemeClr>
                </a:solidFill>
              </a:rPr>
              <a:t>dữ</a:t>
            </a:r>
            <a:r>
              <a:rPr lang="en-US" b="1" dirty="0">
                <a:solidFill>
                  <a:schemeClr val="accent1">
                    <a:lumMod val="60000"/>
                    <a:lumOff val="40000"/>
                  </a:schemeClr>
                </a:solidFill>
              </a:rPr>
              <a:t> </a:t>
            </a:r>
            <a:r>
              <a:rPr lang="en-US" b="1" dirty="0" err="1">
                <a:solidFill>
                  <a:schemeClr val="accent1">
                    <a:lumMod val="60000"/>
                    <a:lumOff val="40000"/>
                  </a:schemeClr>
                </a:solidFill>
              </a:rPr>
              <a:t>liệu</a:t>
            </a:r>
            <a:r>
              <a:rPr lang="en-US" b="1" dirty="0">
                <a:solidFill>
                  <a:schemeClr val="accent1">
                    <a:lumMod val="60000"/>
                    <a:lumOff val="40000"/>
                  </a:schemeClr>
                </a:solidFill>
              </a:rPr>
              <a:t> </a:t>
            </a:r>
            <a:r>
              <a:rPr lang="en-US" b="1" dirty="0" err="1">
                <a:solidFill>
                  <a:schemeClr val="accent1">
                    <a:lumMod val="60000"/>
                    <a:lumOff val="40000"/>
                  </a:schemeClr>
                </a:solidFill>
              </a:rPr>
              <a:t>dòng</a:t>
            </a:r>
            <a:endParaRPr lang="en-US" b="1" dirty="0">
              <a:solidFill>
                <a:schemeClr val="accent1">
                  <a:lumMod val="60000"/>
                  <a:lumOff val="40000"/>
                </a:schemeClr>
              </a:solidFill>
            </a:endParaRPr>
          </a:p>
          <a:p>
            <a:pPr marL="685800" lvl="2" indent="0">
              <a:buNone/>
            </a:pPr>
            <a:r>
              <a:rPr lang="en-US" b="1" dirty="0">
                <a:solidFill>
                  <a:schemeClr val="accent1">
                    <a:lumMod val="60000"/>
                    <a:lumOff val="40000"/>
                  </a:schemeClr>
                </a:solidFill>
              </a:rPr>
              <a:t>     </a:t>
            </a:r>
            <a:r>
              <a:rPr lang="en-US" b="1" dirty="0" err="1">
                <a:solidFill>
                  <a:schemeClr val="accent1">
                    <a:lumMod val="60000"/>
                    <a:lumOff val="40000"/>
                  </a:schemeClr>
                </a:solidFill>
              </a:rPr>
              <a:t>chọn</a:t>
            </a:r>
            <a:r>
              <a:rPr lang="en-US" b="1" dirty="0">
                <a:solidFill>
                  <a:schemeClr val="accent1">
                    <a:lumMod val="60000"/>
                    <a:lumOff val="40000"/>
                  </a:schemeClr>
                </a:solidFill>
              </a:rPr>
              <a:t> </a:t>
            </a:r>
            <a:r>
              <a:rPr lang="en-US" b="1" dirty="0" err="1">
                <a:solidFill>
                  <a:schemeClr val="accent1">
                    <a:lumMod val="60000"/>
                    <a:lumOff val="40000"/>
                  </a:schemeClr>
                </a:solidFill>
              </a:rPr>
              <a:t>dòng</a:t>
            </a:r>
            <a:r>
              <a:rPr lang="en-US" b="1" dirty="0">
                <a:solidFill>
                  <a:schemeClr val="accent1">
                    <a:lumMod val="60000"/>
                    <a:lumOff val="40000"/>
                  </a:schemeClr>
                </a:solidFill>
              </a:rPr>
              <a:t> </a:t>
            </a:r>
            <a:r>
              <a:rPr lang="en-US" b="1" dirty="0" err="1">
                <a:solidFill>
                  <a:schemeClr val="accent1">
                    <a:lumMod val="60000"/>
                    <a:lumOff val="40000"/>
                  </a:schemeClr>
                </a:solidFill>
              </a:rPr>
              <a:t>sáng</a:t>
            </a:r>
            <a:endParaRPr lang="en-US" b="1" dirty="0">
              <a:solidFill>
                <a:schemeClr val="accent1">
                  <a:lumMod val="60000"/>
                  <a:lumOff val="40000"/>
                </a:schemeClr>
              </a:solidFill>
            </a:endParaRPr>
          </a:p>
          <a:p>
            <a:pPr marL="685800" lvl="2" indent="0">
              <a:buNone/>
            </a:pPr>
            <a:r>
              <a:rPr lang="en-US" b="1" dirty="0">
                <a:solidFill>
                  <a:schemeClr val="accent1">
                    <a:lumMod val="60000"/>
                    <a:lumOff val="40000"/>
                  </a:schemeClr>
                </a:solidFill>
              </a:rPr>
              <a:t>     delay</a:t>
            </a:r>
          </a:p>
        </p:txBody>
      </p:sp>
      <p:pic>
        <p:nvPicPr>
          <p:cNvPr id="4" name="Picture 6" descr="https://3.bp.blogspot.com/-eQYRjW_PnqI/VvyNuFkcdJI/AAAAAAAAAzs/924hZ1D5orYoJQ1pbFl-Q24xd7DkoatkA/s320/m4.gif"/>
          <p:cNvPicPr>
            <a:picLocks noChangeAspect="1" noChangeArrowheads="1"/>
          </p:cNvPicPr>
          <p:nvPr/>
        </p:nvPicPr>
        <p:blipFill rotWithShape="1">
          <a:blip r:embed="rId2">
            <a:extLst>
              <a:ext uri="{28A0092B-C50C-407E-A947-70E740481C1C}">
                <a14:useLocalDpi xmlns:a14="http://schemas.microsoft.com/office/drawing/2010/main" val="0"/>
              </a:ext>
            </a:extLst>
          </a:blip>
          <a:srcRect t="9003"/>
          <a:stretch/>
        </p:blipFill>
        <p:spPr bwMode="auto">
          <a:xfrm>
            <a:off x="3807726" y="2372416"/>
            <a:ext cx="3194168" cy="29716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ular Callout 4"/>
          <p:cNvSpPr/>
          <p:nvPr/>
        </p:nvSpPr>
        <p:spPr>
          <a:xfrm>
            <a:off x="7072953" y="1819417"/>
            <a:ext cx="1821976" cy="1617260"/>
          </a:xfrm>
          <a:prstGeom prst="wedgeRectCallout">
            <a:avLst>
              <a:gd name="adj1" fmla="val -59597"/>
              <a:gd name="adj2" fmla="val -1268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err="1">
                <a:latin typeface="Cambria" panose="02040503050406030204" pitchFamily="18" charset="0"/>
              </a:rPr>
              <a:t>Sáng</a:t>
            </a:r>
            <a:r>
              <a:rPr lang="en-US" sz="1350" dirty="0">
                <a:latin typeface="Cambria" panose="02040503050406030204" pitchFamily="18" charset="0"/>
              </a:rPr>
              <a:t> </a:t>
            </a:r>
            <a:r>
              <a:rPr lang="en-US" sz="1350" dirty="0" err="1">
                <a:latin typeface="Cambria" panose="02040503050406030204" pitchFamily="18" charset="0"/>
              </a:rPr>
              <a:t>dòng</a:t>
            </a:r>
            <a:r>
              <a:rPr lang="en-US" sz="1350" dirty="0">
                <a:latin typeface="Cambria" panose="02040503050406030204" pitchFamily="18" charset="0"/>
              </a:rPr>
              <a:t> 0, </a:t>
            </a:r>
            <a:r>
              <a:rPr lang="en-US" sz="1350" dirty="0" err="1">
                <a:latin typeface="Cambria" panose="02040503050406030204" pitchFamily="18" charset="0"/>
              </a:rPr>
              <a:t>cần</a:t>
            </a:r>
            <a:endParaRPr lang="en-US" sz="1350" dirty="0">
              <a:latin typeface="Cambria" panose="02040503050406030204" pitchFamily="18" charset="0"/>
            </a:endParaRPr>
          </a:p>
          <a:p>
            <a:pPr marL="214313" indent="-214313">
              <a:buFont typeface="Arial" panose="020B0604020202020204" pitchFamily="34" charset="0"/>
              <a:buChar char="•"/>
            </a:pPr>
            <a:r>
              <a:rPr lang="en-US" sz="1350" dirty="0" err="1">
                <a:latin typeface="Cambria" panose="02040503050406030204" pitchFamily="18" charset="0"/>
              </a:rPr>
              <a:t>Ghi</a:t>
            </a:r>
            <a:r>
              <a:rPr lang="en-US" sz="1350" dirty="0">
                <a:latin typeface="Cambria" panose="02040503050406030204" pitchFamily="18" charset="0"/>
              </a:rPr>
              <a:t> </a:t>
            </a:r>
            <a:r>
              <a:rPr lang="en-US" sz="1350" dirty="0" err="1">
                <a:latin typeface="Cambria" panose="02040503050406030204" pitchFamily="18" charset="0"/>
              </a:rPr>
              <a:t>mức</a:t>
            </a:r>
            <a:r>
              <a:rPr lang="en-US" sz="1350" dirty="0">
                <a:latin typeface="Cambria" panose="02040503050406030204" pitchFamily="18" charset="0"/>
              </a:rPr>
              <a:t> </a:t>
            </a:r>
            <a:r>
              <a:rPr lang="en-US" sz="1350" b="1" dirty="0">
                <a:latin typeface="Cambria" panose="02040503050406030204" pitchFamily="18" charset="0"/>
              </a:rPr>
              <a:t>Cao </a:t>
            </a:r>
            <a:r>
              <a:rPr lang="en-US" sz="1350" dirty="0" err="1">
                <a:latin typeface="Cambria" panose="02040503050406030204" pitchFamily="18" charset="0"/>
              </a:rPr>
              <a:t>vào</a:t>
            </a:r>
            <a:r>
              <a:rPr lang="en-US" sz="1350" dirty="0">
                <a:latin typeface="Cambria" panose="02040503050406030204" pitchFamily="18" charset="0"/>
              </a:rPr>
              <a:t> </a:t>
            </a:r>
            <a:r>
              <a:rPr lang="en-US" sz="1350" dirty="0" err="1">
                <a:latin typeface="Cambria" panose="02040503050406030204" pitchFamily="18" charset="0"/>
              </a:rPr>
              <a:t>các</a:t>
            </a:r>
            <a:r>
              <a:rPr lang="en-US" sz="1350" dirty="0">
                <a:latin typeface="Cambria" panose="02040503050406030204" pitchFamily="18" charset="0"/>
              </a:rPr>
              <a:t> </a:t>
            </a:r>
            <a:r>
              <a:rPr lang="en-US" sz="1350" dirty="0" err="1">
                <a:latin typeface="Cambria" panose="02040503050406030204" pitchFamily="18" charset="0"/>
              </a:rPr>
              <a:t>chân</a:t>
            </a:r>
            <a:r>
              <a:rPr lang="en-US" sz="1350" dirty="0">
                <a:latin typeface="Cambria" panose="02040503050406030204" pitchFamily="18" charset="0"/>
              </a:rPr>
              <a:t> (</a:t>
            </a:r>
            <a:r>
              <a:rPr lang="en-US" sz="1350" dirty="0" err="1">
                <a:latin typeface="Cambria" panose="02040503050406030204" pitchFamily="18" charset="0"/>
              </a:rPr>
              <a:t>cột</a:t>
            </a:r>
            <a:r>
              <a:rPr lang="en-US" sz="1350" dirty="0">
                <a:latin typeface="Cambria" panose="02040503050406030204" pitchFamily="18" charset="0"/>
              </a:rPr>
              <a:t>) 2,3,4,5; </a:t>
            </a:r>
            <a:r>
              <a:rPr lang="en-US" sz="1350" dirty="0" err="1">
                <a:latin typeface="Cambria" panose="02040503050406030204" pitchFamily="18" charset="0"/>
              </a:rPr>
              <a:t>mức</a:t>
            </a:r>
            <a:r>
              <a:rPr lang="en-US" sz="1350" dirty="0">
                <a:latin typeface="Cambria" panose="02040503050406030204" pitchFamily="18" charset="0"/>
              </a:rPr>
              <a:t> </a:t>
            </a:r>
            <a:r>
              <a:rPr lang="en-US" sz="1350" b="1" dirty="0" err="1">
                <a:latin typeface="Cambria" panose="02040503050406030204" pitchFamily="18" charset="0"/>
              </a:rPr>
              <a:t>Thấp</a:t>
            </a:r>
            <a:r>
              <a:rPr lang="en-US" sz="1350" b="1" dirty="0">
                <a:latin typeface="Cambria" panose="02040503050406030204" pitchFamily="18" charset="0"/>
              </a:rPr>
              <a:t> </a:t>
            </a:r>
            <a:r>
              <a:rPr lang="en-US" sz="1350" dirty="0" err="1">
                <a:latin typeface="Cambria" panose="02040503050406030204" pitchFamily="18" charset="0"/>
              </a:rPr>
              <a:t>vào</a:t>
            </a:r>
            <a:r>
              <a:rPr lang="en-US" sz="1350" dirty="0">
                <a:latin typeface="Cambria" panose="02040503050406030204" pitchFamily="18" charset="0"/>
              </a:rPr>
              <a:t> </a:t>
            </a:r>
            <a:r>
              <a:rPr lang="en-US" sz="1350" dirty="0" err="1">
                <a:latin typeface="Cambria" panose="02040503050406030204" pitchFamily="18" charset="0"/>
              </a:rPr>
              <a:t>các</a:t>
            </a:r>
            <a:r>
              <a:rPr lang="en-US" sz="1350" dirty="0">
                <a:latin typeface="Cambria" panose="02040503050406030204" pitchFamily="18" charset="0"/>
              </a:rPr>
              <a:t> </a:t>
            </a:r>
            <a:r>
              <a:rPr lang="en-US" sz="1350" dirty="0" err="1">
                <a:latin typeface="Cambria" panose="02040503050406030204" pitchFamily="18" charset="0"/>
              </a:rPr>
              <a:t>cột</a:t>
            </a:r>
            <a:r>
              <a:rPr lang="en-US" sz="1350" dirty="0">
                <a:latin typeface="Cambria" panose="02040503050406030204" pitchFamily="18" charset="0"/>
              </a:rPr>
              <a:t>  0,1,6,7</a:t>
            </a:r>
          </a:p>
          <a:p>
            <a:pPr marL="214313" indent="-214313">
              <a:buFont typeface="Arial" panose="020B0604020202020204" pitchFamily="34" charset="0"/>
              <a:buChar char="•"/>
            </a:pPr>
            <a:r>
              <a:rPr lang="en-US" sz="1350" dirty="0" err="1">
                <a:latin typeface="Cambria" panose="02040503050406030204" pitchFamily="18" charset="0"/>
              </a:rPr>
              <a:t>Ghi</a:t>
            </a:r>
            <a:r>
              <a:rPr lang="en-US" sz="1350" dirty="0">
                <a:latin typeface="Cambria" panose="02040503050406030204" pitchFamily="18" charset="0"/>
              </a:rPr>
              <a:t> </a:t>
            </a:r>
            <a:r>
              <a:rPr lang="en-US" sz="1350" dirty="0" err="1">
                <a:latin typeface="Cambria" panose="02040503050406030204" pitchFamily="18" charset="0"/>
              </a:rPr>
              <a:t>mức</a:t>
            </a:r>
            <a:r>
              <a:rPr lang="en-US" sz="1350" dirty="0">
                <a:latin typeface="Cambria" panose="02040503050406030204" pitchFamily="18" charset="0"/>
              </a:rPr>
              <a:t> </a:t>
            </a:r>
            <a:r>
              <a:rPr lang="en-US" sz="1350" b="1" dirty="0" err="1">
                <a:latin typeface="Cambria" panose="02040503050406030204" pitchFamily="18" charset="0"/>
              </a:rPr>
              <a:t>Thấp</a:t>
            </a:r>
            <a:r>
              <a:rPr lang="en-US" sz="1350" dirty="0">
                <a:latin typeface="Cambria" panose="02040503050406030204" pitchFamily="18" charset="0"/>
              </a:rPr>
              <a:t> </a:t>
            </a:r>
            <a:r>
              <a:rPr lang="en-US" sz="1350" dirty="0" err="1">
                <a:latin typeface="Cambria" panose="02040503050406030204" pitchFamily="18" charset="0"/>
              </a:rPr>
              <a:t>vào</a:t>
            </a:r>
            <a:r>
              <a:rPr lang="en-US" sz="1350" dirty="0">
                <a:latin typeface="Cambria" panose="02040503050406030204" pitchFamily="18" charset="0"/>
              </a:rPr>
              <a:t> hang 0, </a:t>
            </a:r>
            <a:r>
              <a:rPr lang="en-US" sz="1350" dirty="0" err="1">
                <a:latin typeface="Cambria" panose="02040503050406030204" pitchFamily="18" charset="0"/>
              </a:rPr>
              <a:t>mức</a:t>
            </a:r>
            <a:r>
              <a:rPr lang="en-US" sz="1350" dirty="0">
                <a:latin typeface="Cambria" panose="02040503050406030204" pitchFamily="18" charset="0"/>
              </a:rPr>
              <a:t> </a:t>
            </a:r>
            <a:r>
              <a:rPr lang="en-US" sz="1350" b="1" dirty="0">
                <a:latin typeface="Cambria" panose="02040503050406030204" pitchFamily="18" charset="0"/>
              </a:rPr>
              <a:t>Cao</a:t>
            </a:r>
            <a:r>
              <a:rPr lang="en-US" sz="1350" dirty="0">
                <a:latin typeface="Cambria" panose="02040503050406030204" pitchFamily="18" charset="0"/>
              </a:rPr>
              <a:t> </a:t>
            </a:r>
            <a:r>
              <a:rPr lang="en-US" sz="1350" dirty="0" err="1">
                <a:latin typeface="Cambria" panose="02040503050406030204" pitchFamily="18" charset="0"/>
              </a:rPr>
              <a:t>vào</a:t>
            </a:r>
            <a:r>
              <a:rPr lang="en-US" sz="1350" dirty="0">
                <a:latin typeface="Cambria" panose="02040503050406030204" pitchFamily="18" charset="0"/>
              </a:rPr>
              <a:t> </a:t>
            </a:r>
            <a:r>
              <a:rPr lang="en-US" sz="1350" dirty="0" err="1">
                <a:latin typeface="Cambria" panose="02040503050406030204" pitchFamily="18" charset="0"/>
              </a:rPr>
              <a:t>các</a:t>
            </a:r>
            <a:r>
              <a:rPr lang="en-US" sz="1350" dirty="0">
                <a:latin typeface="Cambria" panose="02040503050406030204" pitchFamily="18" charset="0"/>
              </a:rPr>
              <a:t> hang </a:t>
            </a:r>
            <a:r>
              <a:rPr lang="en-US" sz="1350" dirty="0" err="1">
                <a:latin typeface="Cambria" panose="02040503050406030204" pitchFamily="18" charset="0"/>
              </a:rPr>
              <a:t>còn</a:t>
            </a:r>
            <a:r>
              <a:rPr lang="en-US" sz="1350" dirty="0">
                <a:latin typeface="Cambria" panose="02040503050406030204" pitchFamily="18" charset="0"/>
              </a:rPr>
              <a:t> </a:t>
            </a:r>
            <a:r>
              <a:rPr lang="en-US" sz="1350" dirty="0" err="1">
                <a:latin typeface="Cambria" panose="02040503050406030204" pitchFamily="18" charset="0"/>
              </a:rPr>
              <a:t>lại</a:t>
            </a:r>
            <a:r>
              <a:rPr lang="en-US" sz="1350" dirty="0">
                <a:latin typeface="Cambria" panose="02040503050406030204" pitchFamily="18" charset="0"/>
              </a:rPr>
              <a:t> </a:t>
            </a:r>
          </a:p>
        </p:txBody>
      </p:sp>
      <p:sp>
        <p:nvSpPr>
          <p:cNvPr id="6" name="TextBox 5"/>
          <p:cNvSpPr txBox="1"/>
          <p:nvPr/>
        </p:nvSpPr>
        <p:spPr>
          <a:xfrm>
            <a:off x="4073266" y="2083954"/>
            <a:ext cx="2999687" cy="300082"/>
          </a:xfrm>
          <a:prstGeom prst="rect">
            <a:avLst/>
          </a:prstGeom>
          <a:noFill/>
        </p:spPr>
        <p:txBody>
          <a:bodyPr wrap="square" rtlCol="0">
            <a:spAutoFit/>
          </a:bodyPr>
          <a:lstStyle/>
          <a:p>
            <a:r>
              <a:rPr lang="en-US" sz="1350" b="1" dirty="0">
                <a:latin typeface="Cambria" panose="02040503050406030204" pitchFamily="18" charset="0"/>
              </a:rPr>
              <a:t>0        1        2       3        4        5      6       7 </a:t>
            </a:r>
          </a:p>
        </p:txBody>
      </p:sp>
      <p:sp>
        <p:nvSpPr>
          <p:cNvPr id="7" name="TextBox 6"/>
          <p:cNvSpPr txBox="1"/>
          <p:nvPr/>
        </p:nvSpPr>
        <p:spPr>
          <a:xfrm>
            <a:off x="3631027" y="2506900"/>
            <a:ext cx="439549" cy="2908617"/>
          </a:xfrm>
          <a:prstGeom prst="rect">
            <a:avLst/>
          </a:prstGeom>
          <a:noFill/>
        </p:spPr>
        <p:txBody>
          <a:bodyPr wrap="square" rtlCol="0">
            <a:spAutoFit/>
          </a:bodyPr>
          <a:lstStyle/>
          <a:p>
            <a:r>
              <a:rPr lang="en-US" sz="1500" dirty="0">
                <a:latin typeface="Cambria" panose="02040503050406030204" pitchFamily="18" charset="0"/>
              </a:rPr>
              <a:t>0</a:t>
            </a:r>
          </a:p>
          <a:p>
            <a:endParaRPr lang="en-US" sz="788" dirty="0">
              <a:latin typeface="Cambria" panose="02040503050406030204" pitchFamily="18" charset="0"/>
            </a:endParaRPr>
          </a:p>
          <a:p>
            <a:r>
              <a:rPr lang="en-US" sz="1500" dirty="0">
                <a:latin typeface="Cambria" panose="02040503050406030204" pitchFamily="18" charset="0"/>
              </a:rPr>
              <a:t>1</a:t>
            </a:r>
          </a:p>
          <a:p>
            <a:endParaRPr lang="en-US" sz="900" dirty="0">
              <a:latin typeface="Cambria" panose="02040503050406030204" pitchFamily="18" charset="0"/>
            </a:endParaRPr>
          </a:p>
          <a:p>
            <a:r>
              <a:rPr lang="en-US" sz="1500" dirty="0">
                <a:latin typeface="Cambria" panose="02040503050406030204" pitchFamily="18" charset="0"/>
              </a:rPr>
              <a:t>2</a:t>
            </a:r>
          </a:p>
          <a:p>
            <a:endParaRPr lang="en-US" sz="1050" dirty="0">
              <a:latin typeface="Cambria" panose="02040503050406030204" pitchFamily="18" charset="0"/>
            </a:endParaRPr>
          </a:p>
          <a:p>
            <a:r>
              <a:rPr lang="en-US" sz="1500" dirty="0">
                <a:latin typeface="Cambria" panose="02040503050406030204" pitchFamily="18" charset="0"/>
              </a:rPr>
              <a:t>3</a:t>
            </a:r>
          </a:p>
          <a:p>
            <a:endParaRPr lang="en-US" sz="825" dirty="0">
              <a:latin typeface="Cambria" panose="02040503050406030204" pitchFamily="18" charset="0"/>
            </a:endParaRPr>
          </a:p>
          <a:p>
            <a:r>
              <a:rPr lang="en-US" sz="1500" dirty="0">
                <a:latin typeface="Cambria" panose="02040503050406030204" pitchFamily="18" charset="0"/>
              </a:rPr>
              <a:t>4</a:t>
            </a:r>
          </a:p>
          <a:p>
            <a:endParaRPr lang="en-US" sz="1050" dirty="0">
              <a:latin typeface="Cambria" panose="02040503050406030204" pitchFamily="18" charset="0"/>
            </a:endParaRPr>
          </a:p>
          <a:p>
            <a:r>
              <a:rPr lang="en-US" sz="1500" dirty="0">
                <a:latin typeface="Cambria" panose="02040503050406030204" pitchFamily="18" charset="0"/>
              </a:rPr>
              <a:t>5</a:t>
            </a:r>
          </a:p>
          <a:p>
            <a:endParaRPr lang="en-US" sz="788" dirty="0">
              <a:latin typeface="Cambria" panose="02040503050406030204" pitchFamily="18" charset="0"/>
            </a:endParaRPr>
          </a:p>
          <a:p>
            <a:r>
              <a:rPr lang="en-US" sz="1500" dirty="0">
                <a:latin typeface="Cambria" panose="02040503050406030204" pitchFamily="18" charset="0"/>
              </a:rPr>
              <a:t>6</a:t>
            </a:r>
          </a:p>
          <a:p>
            <a:endParaRPr lang="en-US" sz="900" dirty="0">
              <a:latin typeface="Cambria" panose="02040503050406030204" pitchFamily="18" charset="0"/>
            </a:endParaRPr>
          </a:p>
          <a:p>
            <a:r>
              <a:rPr lang="en-US" sz="1500" dirty="0">
                <a:latin typeface="Cambria" panose="02040503050406030204" pitchFamily="18" charset="0"/>
              </a:rPr>
              <a:t>7</a:t>
            </a:r>
          </a:p>
        </p:txBody>
      </p:sp>
      <p:sp>
        <p:nvSpPr>
          <p:cNvPr id="8" name="Explosion 1 7"/>
          <p:cNvSpPr/>
          <p:nvPr/>
        </p:nvSpPr>
        <p:spPr>
          <a:xfrm>
            <a:off x="7072953" y="3858220"/>
            <a:ext cx="1821976" cy="1830338"/>
          </a:xfrm>
          <a:custGeom>
            <a:avLst/>
            <a:gdLst>
              <a:gd name="connsiteX0" fmla="*/ 10800 w 21600"/>
              <a:gd name="connsiteY0" fmla="*/ 5800 h 21600"/>
              <a:gd name="connsiteX1" fmla="*/ 14522 w 21600"/>
              <a:gd name="connsiteY1" fmla="*/ 0 h 21600"/>
              <a:gd name="connsiteX2" fmla="*/ 14155 w 21600"/>
              <a:gd name="connsiteY2" fmla="*/ 5325 h 21600"/>
              <a:gd name="connsiteX3" fmla="*/ 18380 w 21600"/>
              <a:gd name="connsiteY3" fmla="*/ 4457 h 21600"/>
              <a:gd name="connsiteX4" fmla="*/ 16702 w 21600"/>
              <a:gd name="connsiteY4" fmla="*/ 7315 h 21600"/>
              <a:gd name="connsiteX5" fmla="*/ 21097 w 21600"/>
              <a:gd name="connsiteY5" fmla="*/ 8137 h 21600"/>
              <a:gd name="connsiteX6" fmla="*/ 17607 w 21600"/>
              <a:gd name="connsiteY6" fmla="*/ 10475 h 21600"/>
              <a:gd name="connsiteX7" fmla="*/ 21600 w 21600"/>
              <a:gd name="connsiteY7" fmla="*/ 13290 h 21600"/>
              <a:gd name="connsiteX8" fmla="*/ 16837 w 21600"/>
              <a:gd name="connsiteY8" fmla="*/ 12942 h 21600"/>
              <a:gd name="connsiteX9" fmla="*/ 18145 w 21600"/>
              <a:gd name="connsiteY9" fmla="*/ 18095 h 21600"/>
              <a:gd name="connsiteX10" fmla="*/ 14020 w 21600"/>
              <a:gd name="connsiteY10" fmla="*/ 14457 h 21600"/>
              <a:gd name="connsiteX11" fmla="*/ 13247 w 21600"/>
              <a:gd name="connsiteY11" fmla="*/ 19737 h 21600"/>
              <a:gd name="connsiteX12" fmla="*/ 10532 w 21600"/>
              <a:gd name="connsiteY12" fmla="*/ 14935 h 21600"/>
              <a:gd name="connsiteX13" fmla="*/ 8485 w 21600"/>
              <a:gd name="connsiteY13" fmla="*/ 21600 h 21600"/>
              <a:gd name="connsiteX14" fmla="*/ 7715 w 21600"/>
              <a:gd name="connsiteY14" fmla="*/ 15627 h 21600"/>
              <a:gd name="connsiteX15" fmla="*/ 4762 w 21600"/>
              <a:gd name="connsiteY15" fmla="*/ 17617 h 21600"/>
              <a:gd name="connsiteX16" fmla="*/ 5667 w 21600"/>
              <a:gd name="connsiteY16" fmla="*/ 13937 h 21600"/>
              <a:gd name="connsiteX17" fmla="*/ 135 w 21600"/>
              <a:gd name="connsiteY17" fmla="*/ 14587 h 21600"/>
              <a:gd name="connsiteX18" fmla="*/ 3722 w 21600"/>
              <a:gd name="connsiteY18" fmla="*/ 11775 h 21600"/>
              <a:gd name="connsiteX19" fmla="*/ 0 w 21600"/>
              <a:gd name="connsiteY19" fmla="*/ 8615 h 21600"/>
              <a:gd name="connsiteX20" fmla="*/ 4627 w 21600"/>
              <a:gd name="connsiteY20" fmla="*/ 7617 h 21600"/>
              <a:gd name="connsiteX21" fmla="*/ 370 w 21600"/>
              <a:gd name="connsiteY21" fmla="*/ 2295 h 21600"/>
              <a:gd name="connsiteX22" fmla="*/ 7312 w 21600"/>
              <a:gd name="connsiteY22" fmla="*/ 6320 h 21600"/>
              <a:gd name="connsiteX23" fmla="*/ 8352 w 21600"/>
              <a:gd name="connsiteY23" fmla="*/ 2295 h 21600"/>
              <a:gd name="connsiteX24" fmla="*/ 10800 w 21600"/>
              <a:gd name="connsiteY24" fmla="*/ 5800 h 21600"/>
              <a:gd name="connsiteX0" fmla="*/ 10800 w 21600"/>
              <a:gd name="connsiteY0" fmla="*/ 5800 h 21600"/>
              <a:gd name="connsiteX1" fmla="*/ 14522 w 21600"/>
              <a:gd name="connsiteY1" fmla="*/ 0 h 21600"/>
              <a:gd name="connsiteX2" fmla="*/ 14155 w 21600"/>
              <a:gd name="connsiteY2" fmla="*/ 5325 h 21600"/>
              <a:gd name="connsiteX3" fmla="*/ 18380 w 21600"/>
              <a:gd name="connsiteY3" fmla="*/ 4457 h 21600"/>
              <a:gd name="connsiteX4" fmla="*/ 16702 w 21600"/>
              <a:gd name="connsiteY4" fmla="*/ 7315 h 21600"/>
              <a:gd name="connsiteX5" fmla="*/ 21097 w 21600"/>
              <a:gd name="connsiteY5" fmla="*/ 8137 h 21600"/>
              <a:gd name="connsiteX6" fmla="*/ 17607 w 21600"/>
              <a:gd name="connsiteY6" fmla="*/ 10475 h 21600"/>
              <a:gd name="connsiteX7" fmla="*/ 21600 w 21600"/>
              <a:gd name="connsiteY7" fmla="*/ 13290 h 21600"/>
              <a:gd name="connsiteX8" fmla="*/ 16837 w 21600"/>
              <a:gd name="connsiteY8" fmla="*/ 12942 h 21600"/>
              <a:gd name="connsiteX9" fmla="*/ 18145 w 21600"/>
              <a:gd name="connsiteY9" fmla="*/ 18095 h 21600"/>
              <a:gd name="connsiteX10" fmla="*/ 14020 w 21600"/>
              <a:gd name="connsiteY10" fmla="*/ 14457 h 21600"/>
              <a:gd name="connsiteX11" fmla="*/ 13247 w 21600"/>
              <a:gd name="connsiteY11" fmla="*/ 19737 h 21600"/>
              <a:gd name="connsiteX12" fmla="*/ 10532 w 21600"/>
              <a:gd name="connsiteY12" fmla="*/ 14935 h 21600"/>
              <a:gd name="connsiteX13" fmla="*/ 8485 w 21600"/>
              <a:gd name="connsiteY13" fmla="*/ 21600 h 21600"/>
              <a:gd name="connsiteX14" fmla="*/ 7715 w 21600"/>
              <a:gd name="connsiteY14" fmla="*/ 15627 h 21600"/>
              <a:gd name="connsiteX15" fmla="*/ 4762 w 21600"/>
              <a:gd name="connsiteY15" fmla="*/ 17617 h 21600"/>
              <a:gd name="connsiteX16" fmla="*/ 5667 w 21600"/>
              <a:gd name="connsiteY16" fmla="*/ 13937 h 21600"/>
              <a:gd name="connsiteX17" fmla="*/ 135 w 21600"/>
              <a:gd name="connsiteY17" fmla="*/ 14587 h 21600"/>
              <a:gd name="connsiteX18" fmla="*/ 3722 w 21600"/>
              <a:gd name="connsiteY18" fmla="*/ 11775 h 21600"/>
              <a:gd name="connsiteX19" fmla="*/ 0 w 21600"/>
              <a:gd name="connsiteY19" fmla="*/ 8615 h 21600"/>
              <a:gd name="connsiteX20" fmla="*/ 2685 w 21600"/>
              <a:gd name="connsiteY20" fmla="*/ 7013 h 21600"/>
              <a:gd name="connsiteX21" fmla="*/ 370 w 21600"/>
              <a:gd name="connsiteY21" fmla="*/ 2295 h 21600"/>
              <a:gd name="connsiteX22" fmla="*/ 7312 w 21600"/>
              <a:gd name="connsiteY22" fmla="*/ 6320 h 21600"/>
              <a:gd name="connsiteX23" fmla="*/ 8352 w 21600"/>
              <a:gd name="connsiteY23" fmla="*/ 2295 h 21600"/>
              <a:gd name="connsiteX24" fmla="*/ 10800 w 21600"/>
              <a:gd name="connsiteY24" fmla="*/ 5800 h 21600"/>
              <a:gd name="connsiteX0" fmla="*/ 10800 w 21600"/>
              <a:gd name="connsiteY0" fmla="*/ 5800 h 21600"/>
              <a:gd name="connsiteX1" fmla="*/ 14522 w 21600"/>
              <a:gd name="connsiteY1" fmla="*/ 0 h 21600"/>
              <a:gd name="connsiteX2" fmla="*/ 14155 w 21600"/>
              <a:gd name="connsiteY2" fmla="*/ 5325 h 21600"/>
              <a:gd name="connsiteX3" fmla="*/ 18380 w 21600"/>
              <a:gd name="connsiteY3" fmla="*/ 4457 h 21600"/>
              <a:gd name="connsiteX4" fmla="*/ 16702 w 21600"/>
              <a:gd name="connsiteY4" fmla="*/ 7315 h 21600"/>
              <a:gd name="connsiteX5" fmla="*/ 21097 w 21600"/>
              <a:gd name="connsiteY5" fmla="*/ 8137 h 21600"/>
              <a:gd name="connsiteX6" fmla="*/ 17607 w 21600"/>
              <a:gd name="connsiteY6" fmla="*/ 10475 h 21600"/>
              <a:gd name="connsiteX7" fmla="*/ 21600 w 21600"/>
              <a:gd name="connsiteY7" fmla="*/ 13290 h 21600"/>
              <a:gd name="connsiteX8" fmla="*/ 16837 w 21600"/>
              <a:gd name="connsiteY8" fmla="*/ 12942 h 21600"/>
              <a:gd name="connsiteX9" fmla="*/ 18145 w 21600"/>
              <a:gd name="connsiteY9" fmla="*/ 18095 h 21600"/>
              <a:gd name="connsiteX10" fmla="*/ 14020 w 21600"/>
              <a:gd name="connsiteY10" fmla="*/ 14457 h 21600"/>
              <a:gd name="connsiteX11" fmla="*/ 13247 w 21600"/>
              <a:gd name="connsiteY11" fmla="*/ 19737 h 21600"/>
              <a:gd name="connsiteX12" fmla="*/ 10532 w 21600"/>
              <a:gd name="connsiteY12" fmla="*/ 14935 h 21600"/>
              <a:gd name="connsiteX13" fmla="*/ 8485 w 21600"/>
              <a:gd name="connsiteY13" fmla="*/ 21600 h 21600"/>
              <a:gd name="connsiteX14" fmla="*/ 7715 w 21600"/>
              <a:gd name="connsiteY14" fmla="*/ 15627 h 21600"/>
              <a:gd name="connsiteX15" fmla="*/ 4762 w 21600"/>
              <a:gd name="connsiteY15" fmla="*/ 17617 h 21600"/>
              <a:gd name="connsiteX16" fmla="*/ 5667 w 21600"/>
              <a:gd name="connsiteY16" fmla="*/ 13937 h 21600"/>
              <a:gd name="connsiteX17" fmla="*/ 135 w 21600"/>
              <a:gd name="connsiteY17" fmla="*/ 14587 h 21600"/>
              <a:gd name="connsiteX18" fmla="*/ 3722 w 21600"/>
              <a:gd name="connsiteY18" fmla="*/ 11775 h 21600"/>
              <a:gd name="connsiteX19" fmla="*/ 0 w 21600"/>
              <a:gd name="connsiteY19" fmla="*/ 8615 h 21600"/>
              <a:gd name="connsiteX20" fmla="*/ 2685 w 21600"/>
              <a:gd name="connsiteY20" fmla="*/ 7013 h 21600"/>
              <a:gd name="connsiteX21" fmla="*/ 370 w 21600"/>
              <a:gd name="connsiteY21" fmla="*/ 2295 h 21600"/>
              <a:gd name="connsiteX22" fmla="*/ 6948 w 21600"/>
              <a:gd name="connsiteY22" fmla="*/ 4508 h 21600"/>
              <a:gd name="connsiteX23" fmla="*/ 8352 w 21600"/>
              <a:gd name="connsiteY23" fmla="*/ 2295 h 21600"/>
              <a:gd name="connsiteX24" fmla="*/ 10800 w 21600"/>
              <a:gd name="connsiteY24" fmla="*/ 5800 h 21600"/>
              <a:gd name="connsiteX0" fmla="*/ 10800 w 21600"/>
              <a:gd name="connsiteY0" fmla="*/ 5800 h 21600"/>
              <a:gd name="connsiteX1" fmla="*/ 14522 w 21600"/>
              <a:gd name="connsiteY1" fmla="*/ 0 h 21600"/>
              <a:gd name="connsiteX2" fmla="*/ 14155 w 21600"/>
              <a:gd name="connsiteY2" fmla="*/ 5325 h 21600"/>
              <a:gd name="connsiteX3" fmla="*/ 18380 w 21600"/>
              <a:gd name="connsiteY3" fmla="*/ 4457 h 21600"/>
              <a:gd name="connsiteX4" fmla="*/ 16702 w 21600"/>
              <a:gd name="connsiteY4" fmla="*/ 7315 h 21600"/>
              <a:gd name="connsiteX5" fmla="*/ 21097 w 21600"/>
              <a:gd name="connsiteY5" fmla="*/ 8137 h 21600"/>
              <a:gd name="connsiteX6" fmla="*/ 17607 w 21600"/>
              <a:gd name="connsiteY6" fmla="*/ 10475 h 21600"/>
              <a:gd name="connsiteX7" fmla="*/ 21600 w 21600"/>
              <a:gd name="connsiteY7" fmla="*/ 13290 h 21600"/>
              <a:gd name="connsiteX8" fmla="*/ 16837 w 21600"/>
              <a:gd name="connsiteY8" fmla="*/ 12942 h 21600"/>
              <a:gd name="connsiteX9" fmla="*/ 18145 w 21600"/>
              <a:gd name="connsiteY9" fmla="*/ 18095 h 21600"/>
              <a:gd name="connsiteX10" fmla="*/ 14020 w 21600"/>
              <a:gd name="connsiteY10" fmla="*/ 14457 h 21600"/>
              <a:gd name="connsiteX11" fmla="*/ 13247 w 21600"/>
              <a:gd name="connsiteY11" fmla="*/ 19737 h 21600"/>
              <a:gd name="connsiteX12" fmla="*/ 10532 w 21600"/>
              <a:gd name="connsiteY12" fmla="*/ 14935 h 21600"/>
              <a:gd name="connsiteX13" fmla="*/ 8485 w 21600"/>
              <a:gd name="connsiteY13" fmla="*/ 21600 h 21600"/>
              <a:gd name="connsiteX14" fmla="*/ 7715 w 21600"/>
              <a:gd name="connsiteY14" fmla="*/ 15627 h 21600"/>
              <a:gd name="connsiteX15" fmla="*/ 4762 w 21600"/>
              <a:gd name="connsiteY15" fmla="*/ 17617 h 21600"/>
              <a:gd name="connsiteX16" fmla="*/ 5667 w 21600"/>
              <a:gd name="connsiteY16" fmla="*/ 13937 h 21600"/>
              <a:gd name="connsiteX17" fmla="*/ 135 w 21600"/>
              <a:gd name="connsiteY17" fmla="*/ 14587 h 21600"/>
              <a:gd name="connsiteX18" fmla="*/ 2630 w 21600"/>
              <a:gd name="connsiteY18" fmla="*/ 11775 h 21600"/>
              <a:gd name="connsiteX19" fmla="*/ 0 w 21600"/>
              <a:gd name="connsiteY19" fmla="*/ 8615 h 21600"/>
              <a:gd name="connsiteX20" fmla="*/ 2685 w 21600"/>
              <a:gd name="connsiteY20" fmla="*/ 7013 h 21600"/>
              <a:gd name="connsiteX21" fmla="*/ 370 w 21600"/>
              <a:gd name="connsiteY21" fmla="*/ 2295 h 21600"/>
              <a:gd name="connsiteX22" fmla="*/ 6948 w 21600"/>
              <a:gd name="connsiteY22" fmla="*/ 4508 h 21600"/>
              <a:gd name="connsiteX23" fmla="*/ 8352 w 21600"/>
              <a:gd name="connsiteY23" fmla="*/ 2295 h 21600"/>
              <a:gd name="connsiteX24" fmla="*/ 10800 w 21600"/>
              <a:gd name="connsiteY24" fmla="*/ 5800 h 21600"/>
              <a:gd name="connsiteX0" fmla="*/ 10800 w 21600"/>
              <a:gd name="connsiteY0" fmla="*/ 5800 h 21600"/>
              <a:gd name="connsiteX1" fmla="*/ 14522 w 21600"/>
              <a:gd name="connsiteY1" fmla="*/ 0 h 21600"/>
              <a:gd name="connsiteX2" fmla="*/ 14155 w 21600"/>
              <a:gd name="connsiteY2" fmla="*/ 5325 h 21600"/>
              <a:gd name="connsiteX3" fmla="*/ 18380 w 21600"/>
              <a:gd name="connsiteY3" fmla="*/ 4457 h 21600"/>
              <a:gd name="connsiteX4" fmla="*/ 16702 w 21600"/>
              <a:gd name="connsiteY4" fmla="*/ 7315 h 21600"/>
              <a:gd name="connsiteX5" fmla="*/ 21097 w 21600"/>
              <a:gd name="connsiteY5" fmla="*/ 8137 h 21600"/>
              <a:gd name="connsiteX6" fmla="*/ 19913 w 21600"/>
              <a:gd name="connsiteY6" fmla="*/ 10475 h 21600"/>
              <a:gd name="connsiteX7" fmla="*/ 21600 w 21600"/>
              <a:gd name="connsiteY7" fmla="*/ 13290 h 21600"/>
              <a:gd name="connsiteX8" fmla="*/ 16837 w 21600"/>
              <a:gd name="connsiteY8" fmla="*/ 12942 h 21600"/>
              <a:gd name="connsiteX9" fmla="*/ 18145 w 21600"/>
              <a:gd name="connsiteY9" fmla="*/ 18095 h 21600"/>
              <a:gd name="connsiteX10" fmla="*/ 14020 w 21600"/>
              <a:gd name="connsiteY10" fmla="*/ 14457 h 21600"/>
              <a:gd name="connsiteX11" fmla="*/ 13247 w 21600"/>
              <a:gd name="connsiteY11" fmla="*/ 19737 h 21600"/>
              <a:gd name="connsiteX12" fmla="*/ 10532 w 21600"/>
              <a:gd name="connsiteY12" fmla="*/ 14935 h 21600"/>
              <a:gd name="connsiteX13" fmla="*/ 8485 w 21600"/>
              <a:gd name="connsiteY13" fmla="*/ 21600 h 21600"/>
              <a:gd name="connsiteX14" fmla="*/ 7715 w 21600"/>
              <a:gd name="connsiteY14" fmla="*/ 15627 h 21600"/>
              <a:gd name="connsiteX15" fmla="*/ 4762 w 21600"/>
              <a:gd name="connsiteY15" fmla="*/ 17617 h 21600"/>
              <a:gd name="connsiteX16" fmla="*/ 5667 w 21600"/>
              <a:gd name="connsiteY16" fmla="*/ 13937 h 21600"/>
              <a:gd name="connsiteX17" fmla="*/ 135 w 21600"/>
              <a:gd name="connsiteY17" fmla="*/ 14587 h 21600"/>
              <a:gd name="connsiteX18" fmla="*/ 2630 w 21600"/>
              <a:gd name="connsiteY18" fmla="*/ 11775 h 21600"/>
              <a:gd name="connsiteX19" fmla="*/ 0 w 21600"/>
              <a:gd name="connsiteY19" fmla="*/ 8615 h 21600"/>
              <a:gd name="connsiteX20" fmla="*/ 2685 w 21600"/>
              <a:gd name="connsiteY20" fmla="*/ 7013 h 21600"/>
              <a:gd name="connsiteX21" fmla="*/ 370 w 21600"/>
              <a:gd name="connsiteY21" fmla="*/ 2295 h 21600"/>
              <a:gd name="connsiteX22" fmla="*/ 6948 w 21600"/>
              <a:gd name="connsiteY22" fmla="*/ 4508 h 21600"/>
              <a:gd name="connsiteX23" fmla="*/ 8352 w 21600"/>
              <a:gd name="connsiteY23" fmla="*/ 2295 h 21600"/>
              <a:gd name="connsiteX24" fmla="*/ 10800 w 21600"/>
              <a:gd name="connsiteY24" fmla="*/ 5800 h 21600"/>
              <a:gd name="connsiteX0" fmla="*/ 10800 w 21600"/>
              <a:gd name="connsiteY0" fmla="*/ 4230 h 20030"/>
              <a:gd name="connsiteX1" fmla="*/ 14037 w 21600"/>
              <a:gd name="connsiteY1" fmla="*/ 0 h 20030"/>
              <a:gd name="connsiteX2" fmla="*/ 14155 w 21600"/>
              <a:gd name="connsiteY2" fmla="*/ 3755 h 20030"/>
              <a:gd name="connsiteX3" fmla="*/ 18380 w 21600"/>
              <a:gd name="connsiteY3" fmla="*/ 2887 h 20030"/>
              <a:gd name="connsiteX4" fmla="*/ 16702 w 21600"/>
              <a:gd name="connsiteY4" fmla="*/ 5745 h 20030"/>
              <a:gd name="connsiteX5" fmla="*/ 21097 w 21600"/>
              <a:gd name="connsiteY5" fmla="*/ 6567 h 20030"/>
              <a:gd name="connsiteX6" fmla="*/ 19913 w 21600"/>
              <a:gd name="connsiteY6" fmla="*/ 8905 h 20030"/>
              <a:gd name="connsiteX7" fmla="*/ 21600 w 21600"/>
              <a:gd name="connsiteY7" fmla="*/ 11720 h 20030"/>
              <a:gd name="connsiteX8" fmla="*/ 16837 w 21600"/>
              <a:gd name="connsiteY8" fmla="*/ 11372 h 20030"/>
              <a:gd name="connsiteX9" fmla="*/ 18145 w 21600"/>
              <a:gd name="connsiteY9" fmla="*/ 16525 h 20030"/>
              <a:gd name="connsiteX10" fmla="*/ 14020 w 21600"/>
              <a:gd name="connsiteY10" fmla="*/ 12887 h 20030"/>
              <a:gd name="connsiteX11" fmla="*/ 13247 w 21600"/>
              <a:gd name="connsiteY11" fmla="*/ 18167 h 20030"/>
              <a:gd name="connsiteX12" fmla="*/ 10532 w 21600"/>
              <a:gd name="connsiteY12" fmla="*/ 13365 h 20030"/>
              <a:gd name="connsiteX13" fmla="*/ 8485 w 21600"/>
              <a:gd name="connsiteY13" fmla="*/ 20030 h 20030"/>
              <a:gd name="connsiteX14" fmla="*/ 7715 w 21600"/>
              <a:gd name="connsiteY14" fmla="*/ 14057 h 20030"/>
              <a:gd name="connsiteX15" fmla="*/ 4762 w 21600"/>
              <a:gd name="connsiteY15" fmla="*/ 16047 h 20030"/>
              <a:gd name="connsiteX16" fmla="*/ 5667 w 21600"/>
              <a:gd name="connsiteY16" fmla="*/ 12367 h 20030"/>
              <a:gd name="connsiteX17" fmla="*/ 135 w 21600"/>
              <a:gd name="connsiteY17" fmla="*/ 13017 h 20030"/>
              <a:gd name="connsiteX18" fmla="*/ 2630 w 21600"/>
              <a:gd name="connsiteY18" fmla="*/ 10205 h 20030"/>
              <a:gd name="connsiteX19" fmla="*/ 0 w 21600"/>
              <a:gd name="connsiteY19" fmla="*/ 7045 h 20030"/>
              <a:gd name="connsiteX20" fmla="*/ 2685 w 21600"/>
              <a:gd name="connsiteY20" fmla="*/ 5443 h 20030"/>
              <a:gd name="connsiteX21" fmla="*/ 370 w 21600"/>
              <a:gd name="connsiteY21" fmla="*/ 725 h 20030"/>
              <a:gd name="connsiteX22" fmla="*/ 6948 w 21600"/>
              <a:gd name="connsiteY22" fmla="*/ 2938 h 20030"/>
              <a:gd name="connsiteX23" fmla="*/ 8352 w 21600"/>
              <a:gd name="connsiteY23" fmla="*/ 725 h 20030"/>
              <a:gd name="connsiteX24" fmla="*/ 10800 w 21600"/>
              <a:gd name="connsiteY24" fmla="*/ 4230 h 20030"/>
              <a:gd name="connsiteX0" fmla="*/ 10800 w 21600"/>
              <a:gd name="connsiteY0" fmla="*/ 5800 h 21600"/>
              <a:gd name="connsiteX1" fmla="*/ 14037 w 21600"/>
              <a:gd name="connsiteY1" fmla="*/ 1570 h 21600"/>
              <a:gd name="connsiteX2" fmla="*/ 14155 w 21600"/>
              <a:gd name="connsiteY2" fmla="*/ 5325 h 21600"/>
              <a:gd name="connsiteX3" fmla="*/ 18380 w 21600"/>
              <a:gd name="connsiteY3" fmla="*/ 4457 h 21600"/>
              <a:gd name="connsiteX4" fmla="*/ 16702 w 21600"/>
              <a:gd name="connsiteY4" fmla="*/ 7315 h 21600"/>
              <a:gd name="connsiteX5" fmla="*/ 21097 w 21600"/>
              <a:gd name="connsiteY5" fmla="*/ 8137 h 21600"/>
              <a:gd name="connsiteX6" fmla="*/ 19913 w 21600"/>
              <a:gd name="connsiteY6" fmla="*/ 10475 h 21600"/>
              <a:gd name="connsiteX7" fmla="*/ 21600 w 21600"/>
              <a:gd name="connsiteY7" fmla="*/ 13290 h 21600"/>
              <a:gd name="connsiteX8" fmla="*/ 16837 w 21600"/>
              <a:gd name="connsiteY8" fmla="*/ 12942 h 21600"/>
              <a:gd name="connsiteX9" fmla="*/ 18145 w 21600"/>
              <a:gd name="connsiteY9" fmla="*/ 18095 h 21600"/>
              <a:gd name="connsiteX10" fmla="*/ 14020 w 21600"/>
              <a:gd name="connsiteY10" fmla="*/ 14457 h 21600"/>
              <a:gd name="connsiteX11" fmla="*/ 13247 w 21600"/>
              <a:gd name="connsiteY11" fmla="*/ 19737 h 21600"/>
              <a:gd name="connsiteX12" fmla="*/ 10532 w 21600"/>
              <a:gd name="connsiteY12" fmla="*/ 14935 h 21600"/>
              <a:gd name="connsiteX13" fmla="*/ 8485 w 21600"/>
              <a:gd name="connsiteY13" fmla="*/ 21600 h 21600"/>
              <a:gd name="connsiteX14" fmla="*/ 7715 w 21600"/>
              <a:gd name="connsiteY14" fmla="*/ 15627 h 21600"/>
              <a:gd name="connsiteX15" fmla="*/ 4762 w 21600"/>
              <a:gd name="connsiteY15" fmla="*/ 17617 h 21600"/>
              <a:gd name="connsiteX16" fmla="*/ 5667 w 21600"/>
              <a:gd name="connsiteY16" fmla="*/ 13937 h 21600"/>
              <a:gd name="connsiteX17" fmla="*/ 135 w 21600"/>
              <a:gd name="connsiteY17" fmla="*/ 14587 h 21600"/>
              <a:gd name="connsiteX18" fmla="*/ 2630 w 21600"/>
              <a:gd name="connsiteY18" fmla="*/ 11775 h 21600"/>
              <a:gd name="connsiteX19" fmla="*/ 0 w 21600"/>
              <a:gd name="connsiteY19" fmla="*/ 8615 h 21600"/>
              <a:gd name="connsiteX20" fmla="*/ 2685 w 21600"/>
              <a:gd name="connsiteY20" fmla="*/ 7013 h 21600"/>
              <a:gd name="connsiteX21" fmla="*/ 3525 w 21600"/>
              <a:gd name="connsiteY21" fmla="*/ 0 h 21600"/>
              <a:gd name="connsiteX22" fmla="*/ 6948 w 21600"/>
              <a:gd name="connsiteY22" fmla="*/ 4508 h 21600"/>
              <a:gd name="connsiteX23" fmla="*/ 8352 w 21600"/>
              <a:gd name="connsiteY23" fmla="*/ 2295 h 21600"/>
              <a:gd name="connsiteX24" fmla="*/ 10800 w 21600"/>
              <a:gd name="connsiteY24" fmla="*/ 580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00" h="21600">
                <a:moveTo>
                  <a:pt x="10800" y="5800"/>
                </a:moveTo>
                <a:lnTo>
                  <a:pt x="14037" y="1570"/>
                </a:lnTo>
                <a:cubicBezTo>
                  <a:pt x="13915" y="3345"/>
                  <a:pt x="14277" y="3550"/>
                  <a:pt x="14155" y="5325"/>
                </a:cubicBezTo>
                <a:lnTo>
                  <a:pt x="18380" y="4457"/>
                </a:lnTo>
                <a:lnTo>
                  <a:pt x="16702" y="7315"/>
                </a:lnTo>
                <a:lnTo>
                  <a:pt x="21097" y="8137"/>
                </a:lnTo>
                <a:lnTo>
                  <a:pt x="19913" y="10475"/>
                </a:lnTo>
                <a:lnTo>
                  <a:pt x="21600" y="13290"/>
                </a:lnTo>
                <a:lnTo>
                  <a:pt x="16837" y="12942"/>
                </a:lnTo>
                <a:lnTo>
                  <a:pt x="18145" y="18095"/>
                </a:lnTo>
                <a:lnTo>
                  <a:pt x="14020" y="14457"/>
                </a:lnTo>
                <a:lnTo>
                  <a:pt x="13247" y="19737"/>
                </a:lnTo>
                <a:lnTo>
                  <a:pt x="10532" y="14935"/>
                </a:lnTo>
                <a:lnTo>
                  <a:pt x="8485" y="21600"/>
                </a:lnTo>
                <a:cubicBezTo>
                  <a:pt x="8228" y="19609"/>
                  <a:pt x="7972" y="17618"/>
                  <a:pt x="7715" y="15627"/>
                </a:cubicBezTo>
                <a:lnTo>
                  <a:pt x="4762" y="17617"/>
                </a:lnTo>
                <a:lnTo>
                  <a:pt x="5667" y="13937"/>
                </a:lnTo>
                <a:lnTo>
                  <a:pt x="135" y="14587"/>
                </a:lnTo>
                <a:lnTo>
                  <a:pt x="2630" y="11775"/>
                </a:lnTo>
                <a:lnTo>
                  <a:pt x="0" y="8615"/>
                </a:lnTo>
                <a:lnTo>
                  <a:pt x="2685" y="7013"/>
                </a:lnTo>
                <a:lnTo>
                  <a:pt x="3525" y="0"/>
                </a:lnTo>
                <a:lnTo>
                  <a:pt x="6948" y="4508"/>
                </a:lnTo>
                <a:lnTo>
                  <a:pt x="8352" y="2295"/>
                </a:lnTo>
                <a:lnTo>
                  <a:pt x="10800" y="5800"/>
                </a:lnTo>
                <a:close/>
              </a:path>
            </a:pathLst>
          </a:cu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err="1">
                <a:latin typeface="Cambria" panose="02040503050406030204" pitchFamily="18" charset="0"/>
              </a:rPr>
              <a:t>Cần</a:t>
            </a:r>
            <a:r>
              <a:rPr lang="en-US" sz="1050" dirty="0">
                <a:latin typeface="Cambria" panose="02040503050406030204" pitchFamily="18" charset="0"/>
              </a:rPr>
              <a:t> </a:t>
            </a:r>
            <a:r>
              <a:rPr lang="en-US" sz="1050" dirty="0" err="1">
                <a:latin typeface="Cambria" panose="02040503050406030204" pitchFamily="18" charset="0"/>
              </a:rPr>
              <a:t>chú</a:t>
            </a:r>
            <a:r>
              <a:rPr lang="en-US" sz="1050" dirty="0">
                <a:latin typeface="Cambria" panose="02040503050406030204" pitchFamily="18" charset="0"/>
              </a:rPr>
              <a:t> ý </a:t>
            </a:r>
            <a:r>
              <a:rPr lang="en-US" sz="1050" dirty="0" err="1">
                <a:latin typeface="Cambria" panose="02040503050406030204" pitchFamily="18" charset="0"/>
              </a:rPr>
              <a:t>cách</a:t>
            </a:r>
            <a:r>
              <a:rPr lang="en-US" sz="1050" dirty="0">
                <a:latin typeface="Cambria" panose="02040503050406030204" pitchFamily="18" charset="0"/>
              </a:rPr>
              <a:t> </a:t>
            </a:r>
            <a:r>
              <a:rPr lang="en-US" sz="1050" dirty="0" err="1">
                <a:latin typeface="Cambria" panose="02040503050406030204" pitchFamily="18" charset="0"/>
              </a:rPr>
              <a:t>đấu</a:t>
            </a:r>
            <a:r>
              <a:rPr lang="en-US" sz="1050" dirty="0">
                <a:latin typeface="Cambria" panose="02040503050406030204" pitchFamily="18" charset="0"/>
              </a:rPr>
              <a:t> LED </a:t>
            </a:r>
            <a:r>
              <a:rPr lang="en-US" sz="1050" dirty="0" err="1">
                <a:latin typeface="Cambria" panose="02040503050406030204" pitchFamily="18" charset="0"/>
              </a:rPr>
              <a:t>để</a:t>
            </a:r>
            <a:r>
              <a:rPr lang="en-US" sz="1050" dirty="0">
                <a:latin typeface="Cambria" panose="02040503050406030204" pitchFamily="18" charset="0"/>
              </a:rPr>
              <a:t> </a:t>
            </a:r>
            <a:r>
              <a:rPr lang="en-US" sz="1050" dirty="0" err="1">
                <a:latin typeface="Cambria" panose="02040503050406030204" pitchFamily="18" charset="0"/>
              </a:rPr>
              <a:t>biết</a:t>
            </a:r>
            <a:r>
              <a:rPr lang="en-US" sz="1050" dirty="0">
                <a:latin typeface="Cambria" panose="02040503050406030204" pitchFamily="18" charset="0"/>
              </a:rPr>
              <a:t> </a:t>
            </a:r>
            <a:r>
              <a:rPr lang="en-US" sz="1050" dirty="0" err="1">
                <a:latin typeface="Cambria" panose="02040503050406030204" pitchFamily="18" charset="0"/>
              </a:rPr>
              <a:t>nên</a:t>
            </a:r>
            <a:r>
              <a:rPr lang="en-US" sz="1050" dirty="0">
                <a:latin typeface="Cambria" panose="02040503050406030204" pitchFamily="18" charset="0"/>
              </a:rPr>
              <a:t> </a:t>
            </a:r>
            <a:r>
              <a:rPr lang="en-US" sz="1050" dirty="0" err="1">
                <a:latin typeface="Cambria" panose="02040503050406030204" pitchFamily="18" charset="0"/>
              </a:rPr>
              <a:t>ghi</a:t>
            </a:r>
            <a:r>
              <a:rPr lang="en-US" sz="1050" dirty="0">
                <a:latin typeface="Cambria" panose="02040503050406030204" pitchFamily="18" charset="0"/>
              </a:rPr>
              <a:t> </a:t>
            </a:r>
            <a:r>
              <a:rPr lang="en-US" sz="1050" dirty="0" err="1">
                <a:latin typeface="Cambria" panose="02040503050406030204" pitchFamily="18" charset="0"/>
              </a:rPr>
              <a:t>Thấp</a:t>
            </a:r>
            <a:r>
              <a:rPr lang="en-US" sz="1050" dirty="0">
                <a:latin typeface="Cambria" panose="02040503050406030204" pitchFamily="18" charset="0"/>
              </a:rPr>
              <a:t> hay Cao</a:t>
            </a:r>
          </a:p>
        </p:txBody>
      </p:sp>
      <p:sp>
        <p:nvSpPr>
          <p:cNvPr id="9" name="TextBox 8"/>
          <p:cNvSpPr txBox="1"/>
          <p:nvPr/>
        </p:nvSpPr>
        <p:spPr>
          <a:xfrm>
            <a:off x="7382716" y="3537880"/>
            <a:ext cx="1512212" cy="300082"/>
          </a:xfrm>
          <a:prstGeom prst="rect">
            <a:avLst/>
          </a:prstGeom>
          <a:noFill/>
        </p:spPr>
        <p:txBody>
          <a:bodyPr wrap="square" rtlCol="0">
            <a:spAutoFit/>
          </a:bodyPr>
          <a:lstStyle/>
          <a:p>
            <a:r>
              <a:rPr lang="en-US" sz="1350" dirty="0" err="1">
                <a:solidFill>
                  <a:srgbClr val="FF0000"/>
                </a:solidFill>
                <a:latin typeface="Cambria" panose="02040503050406030204" pitchFamily="18" charset="0"/>
              </a:rPr>
              <a:t>Hoặc</a:t>
            </a:r>
            <a:r>
              <a:rPr lang="en-US" sz="1350" dirty="0">
                <a:solidFill>
                  <a:srgbClr val="FF0000"/>
                </a:solidFill>
                <a:latin typeface="Cambria" panose="02040503050406030204" pitchFamily="18" charset="0"/>
              </a:rPr>
              <a:t> </a:t>
            </a:r>
            <a:r>
              <a:rPr lang="en-US" sz="1350" dirty="0" err="1">
                <a:solidFill>
                  <a:srgbClr val="FF0000"/>
                </a:solidFill>
                <a:latin typeface="Cambria" panose="02040503050406030204" pitchFamily="18" charset="0"/>
              </a:rPr>
              <a:t>Ngược</a:t>
            </a:r>
            <a:r>
              <a:rPr lang="en-US" sz="1350" dirty="0">
                <a:solidFill>
                  <a:srgbClr val="FF0000"/>
                </a:solidFill>
                <a:latin typeface="Cambria" panose="02040503050406030204" pitchFamily="18" charset="0"/>
              </a:rPr>
              <a:t> </a:t>
            </a:r>
            <a:r>
              <a:rPr lang="en-US" sz="1350" dirty="0" err="1">
                <a:solidFill>
                  <a:srgbClr val="FF0000"/>
                </a:solidFill>
                <a:latin typeface="Cambria" panose="02040503050406030204" pitchFamily="18" charset="0"/>
              </a:rPr>
              <a:t>lại</a:t>
            </a:r>
            <a:endParaRPr lang="en-US" sz="1350" dirty="0">
              <a:solidFill>
                <a:srgbClr val="FF0000"/>
              </a:solidFill>
              <a:latin typeface="Cambria" panose="02040503050406030204" pitchFamily="18" charset="0"/>
            </a:endParaRPr>
          </a:p>
        </p:txBody>
      </p:sp>
      <p:sp>
        <p:nvSpPr>
          <p:cNvPr id="10" name="TextBox 9">
            <a:extLst>
              <a:ext uri="{FF2B5EF4-FFF2-40B4-BE49-F238E27FC236}">
                <a16:creationId xmlns:a16="http://schemas.microsoft.com/office/drawing/2014/main" id="{8E6B18CA-0E70-48ED-9FB7-1B72CC11258D}"/>
              </a:ext>
            </a:extLst>
          </p:cNvPr>
          <p:cNvSpPr txBox="1"/>
          <p:nvPr/>
        </p:nvSpPr>
        <p:spPr>
          <a:xfrm>
            <a:off x="628650" y="857250"/>
            <a:ext cx="4570125" cy="369332"/>
          </a:xfrm>
          <a:prstGeom prst="rect">
            <a:avLst/>
          </a:prstGeom>
          <a:noFill/>
        </p:spPr>
        <p:txBody>
          <a:bodyPr wrap="square">
            <a:spAutoFit/>
          </a:bodyPr>
          <a:lstStyle/>
          <a:p>
            <a:r>
              <a:rPr lang="en-US">
                <a:latin typeface="Cambria" panose="02040503050406030204" pitchFamily="18" charset="0"/>
              </a:rPr>
              <a:t>2.4. Hàm vào ra nâng cao</a:t>
            </a:r>
            <a:endParaRPr lang="vi-VN">
              <a:latin typeface="Cambria" panose="02040503050406030204" pitchFamily="18" charset="0"/>
            </a:endParaRPr>
          </a:p>
        </p:txBody>
      </p:sp>
    </p:spTree>
    <p:extLst>
      <p:ext uri="{BB962C8B-B14F-4D97-AF65-F5344CB8AC3E}">
        <p14:creationId xmlns:p14="http://schemas.microsoft.com/office/powerpoint/2010/main" val="617588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28651" y="2226469"/>
            <a:ext cx="4407374" cy="3263504"/>
          </a:xfrm>
        </p:spPr>
        <p:txBody>
          <a:bodyPr>
            <a:normAutofit/>
          </a:bodyPr>
          <a:lstStyle/>
          <a:p>
            <a:r>
              <a:rPr lang="en-US" dirty="0" err="1"/>
              <a:t>Dữ</a:t>
            </a:r>
            <a:r>
              <a:rPr lang="en-US" dirty="0"/>
              <a:t> </a:t>
            </a:r>
            <a:r>
              <a:rPr lang="en-US" dirty="0" err="1"/>
              <a:t>liệu</a:t>
            </a:r>
            <a:r>
              <a:rPr lang="en-US" dirty="0"/>
              <a:t> </a:t>
            </a:r>
            <a:r>
              <a:rPr lang="en-US" dirty="0" err="1"/>
              <a:t>dòng</a:t>
            </a:r>
            <a:r>
              <a:rPr lang="en-US" dirty="0"/>
              <a:t> </a:t>
            </a:r>
            <a:r>
              <a:rPr lang="en-US" b="1" dirty="0">
                <a:solidFill>
                  <a:schemeClr val="accent1">
                    <a:lumMod val="60000"/>
                    <a:lumOff val="40000"/>
                  </a:schemeClr>
                </a:solidFill>
              </a:rPr>
              <a:t>0</a:t>
            </a:r>
          </a:p>
          <a:p>
            <a:pPr marL="0" indent="0">
              <a:buNone/>
            </a:pPr>
            <a:r>
              <a:rPr lang="en-US" dirty="0"/>
              <a:t>	</a:t>
            </a:r>
            <a:r>
              <a:rPr lang="en-US" b="1" dirty="0"/>
              <a:t>B</a:t>
            </a:r>
            <a:r>
              <a:rPr lang="en-US" dirty="0"/>
              <a:t>0011 1100 &lt;-&gt; </a:t>
            </a:r>
            <a:r>
              <a:rPr lang="en-US" b="1" dirty="0"/>
              <a:t>0x</a:t>
            </a:r>
            <a:r>
              <a:rPr lang="en-US" dirty="0"/>
              <a:t>18 </a:t>
            </a:r>
          </a:p>
          <a:p>
            <a:r>
              <a:rPr lang="en-US" dirty="0" err="1"/>
              <a:t>Dữ</a:t>
            </a:r>
            <a:r>
              <a:rPr lang="en-US" dirty="0"/>
              <a:t> </a:t>
            </a:r>
            <a:r>
              <a:rPr lang="en-US" dirty="0" err="1"/>
              <a:t>liệu</a:t>
            </a:r>
            <a:r>
              <a:rPr lang="en-US" dirty="0"/>
              <a:t> </a:t>
            </a:r>
            <a:r>
              <a:rPr lang="en-US" dirty="0" err="1"/>
              <a:t>dòng</a:t>
            </a:r>
            <a:r>
              <a:rPr lang="en-US" dirty="0"/>
              <a:t> </a:t>
            </a:r>
            <a:r>
              <a:rPr lang="en-US" b="1" dirty="0">
                <a:solidFill>
                  <a:schemeClr val="accent1">
                    <a:lumMod val="60000"/>
                    <a:lumOff val="40000"/>
                  </a:schemeClr>
                </a:solidFill>
              </a:rPr>
              <a:t>1,2, 4,5,6,7</a:t>
            </a:r>
          </a:p>
          <a:p>
            <a:pPr marL="0" indent="0">
              <a:buNone/>
            </a:pPr>
            <a:r>
              <a:rPr lang="en-US" dirty="0"/>
              <a:t>	</a:t>
            </a:r>
            <a:r>
              <a:rPr lang="en-US" b="1" dirty="0"/>
              <a:t>B</a:t>
            </a:r>
            <a:r>
              <a:rPr lang="en-US" dirty="0"/>
              <a:t>0110 0110 &lt;-&gt; </a:t>
            </a:r>
            <a:r>
              <a:rPr lang="en-US" b="1" dirty="0"/>
              <a:t>0x</a:t>
            </a:r>
            <a:r>
              <a:rPr lang="en-US" dirty="0"/>
              <a:t>66</a:t>
            </a:r>
          </a:p>
          <a:p>
            <a:r>
              <a:rPr lang="en-US" dirty="0" err="1"/>
              <a:t>Dữ</a:t>
            </a:r>
            <a:r>
              <a:rPr lang="en-US" dirty="0"/>
              <a:t> </a:t>
            </a:r>
            <a:r>
              <a:rPr lang="en-US" dirty="0" err="1"/>
              <a:t>liệu</a:t>
            </a:r>
            <a:r>
              <a:rPr lang="en-US" dirty="0"/>
              <a:t> </a:t>
            </a:r>
            <a:r>
              <a:rPr lang="en-US" dirty="0" err="1"/>
              <a:t>dòng</a:t>
            </a:r>
            <a:r>
              <a:rPr lang="en-US" dirty="0"/>
              <a:t> </a:t>
            </a:r>
            <a:r>
              <a:rPr lang="en-US" b="1" dirty="0">
                <a:solidFill>
                  <a:schemeClr val="accent1">
                    <a:lumMod val="60000"/>
                    <a:lumOff val="40000"/>
                  </a:schemeClr>
                </a:solidFill>
              </a:rPr>
              <a:t>3</a:t>
            </a:r>
          </a:p>
          <a:p>
            <a:pPr marL="0" indent="0">
              <a:buNone/>
            </a:pPr>
            <a:r>
              <a:rPr lang="en-US" dirty="0"/>
              <a:t>	</a:t>
            </a:r>
            <a:r>
              <a:rPr lang="en-US" b="1" dirty="0"/>
              <a:t>B</a:t>
            </a:r>
            <a:r>
              <a:rPr lang="en-US" dirty="0"/>
              <a:t>0111 1110 &lt;-&gt; </a:t>
            </a:r>
            <a:r>
              <a:rPr lang="en-US" b="1" dirty="0"/>
              <a:t>0x</a:t>
            </a:r>
            <a:r>
              <a:rPr lang="en-US" dirty="0"/>
              <a:t>7E</a:t>
            </a:r>
          </a:p>
        </p:txBody>
      </p:sp>
      <p:pic>
        <p:nvPicPr>
          <p:cNvPr id="4" name="Picture 6" descr="https://3.bp.blogspot.com/-eQYRjW_PnqI/VvyNuFkcdJI/AAAAAAAAAzs/924hZ1D5orYoJQ1pbFl-Q24xd7DkoatkA/s320/m4.gif"/>
          <p:cNvPicPr>
            <a:picLocks noChangeAspect="1" noChangeArrowheads="1"/>
          </p:cNvPicPr>
          <p:nvPr/>
        </p:nvPicPr>
        <p:blipFill rotWithShape="1">
          <a:blip r:embed="rId2">
            <a:extLst>
              <a:ext uri="{28A0092B-C50C-407E-A947-70E740481C1C}">
                <a14:useLocalDpi xmlns:a14="http://schemas.microsoft.com/office/drawing/2010/main" val="0"/>
              </a:ext>
            </a:extLst>
          </a:blip>
          <a:srcRect t="9003"/>
          <a:stretch/>
        </p:blipFill>
        <p:spPr bwMode="auto">
          <a:xfrm>
            <a:off x="5158854" y="2482223"/>
            <a:ext cx="3194168" cy="29716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6293FD3-DFFB-4DB6-95A4-C015123138E3}"/>
              </a:ext>
            </a:extLst>
          </p:cNvPr>
          <p:cNvSpPr txBox="1"/>
          <p:nvPr/>
        </p:nvSpPr>
        <p:spPr>
          <a:xfrm>
            <a:off x="628650" y="857250"/>
            <a:ext cx="4570125" cy="369332"/>
          </a:xfrm>
          <a:prstGeom prst="rect">
            <a:avLst/>
          </a:prstGeom>
          <a:noFill/>
        </p:spPr>
        <p:txBody>
          <a:bodyPr wrap="square">
            <a:spAutoFit/>
          </a:bodyPr>
          <a:lstStyle/>
          <a:p>
            <a:r>
              <a:rPr lang="en-US">
                <a:latin typeface="Cambria" panose="02040503050406030204" pitchFamily="18" charset="0"/>
              </a:rPr>
              <a:t>2.4. Hàm vào ra nâng cao</a:t>
            </a:r>
            <a:endParaRPr lang="vi-VN">
              <a:latin typeface="Cambria" panose="02040503050406030204" pitchFamily="18" charset="0"/>
            </a:endParaRPr>
          </a:p>
        </p:txBody>
      </p:sp>
    </p:spTree>
    <p:extLst>
      <p:ext uri="{BB962C8B-B14F-4D97-AF65-F5344CB8AC3E}">
        <p14:creationId xmlns:p14="http://schemas.microsoft.com/office/powerpoint/2010/main" val="227307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447800" y="1447800"/>
            <a:ext cx="7797800" cy="1326003"/>
          </a:xfrm>
          <a:prstGeom prst="rect">
            <a:avLst/>
          </a:prstGeom>
        </p:spPr>
        <p:txBody>
          <a:bodyPr vert="horz" wrap="square" lIns="0" tIns="104139" rIns="0" bIns="0" rtlCol="0">
            <a:spAutoFit/>
          </a:bodyPr>
          <a:lstStyle/>
          <a:p>
            <a:pPr marL="673735" lvl="1" indent="-661670">
              <a:lnSpc>
                <a:spcPct val="100000"/>
              </a:lnSpc>
              <a:spcBef>
                <a:spcPts val="819"/>
              </a:spcBef>
              <a:buAutoNum type="arabicPeriod"/>
              <a:tabLst>
                <a:tab pos="674370" algn="l"/>
              </a:tabLst>
            </a:pPr>
            <a:r>
              <a:rPr lang="en-US" sz="2200" b="0" i="0">
                <a:solidFill>
                  <a:srgbClr val="374151"/>
                </a:solidFill>
                <a:effectLst/>
                <a:latin typeface="Cambria" panose="02040503050406030204" pitchFamily="18" charset="0"/>
                <a:ea typeface="Cambria" panose="02040503050406030204" pitchFamily="18" charset="0"/>
              </a:rPr>
              <a:t>Giới thiệu Arduino Board</a:t>
            </a:r>
          </a:p>
          <a:p>
            <a:pPr marL="673735" lvl="1" indent="-661670">
              <a:lnSpc>
                <a:spcPct val="100000"/>
              </a:lnSpc>
              <a:spcBef>
                <a:spcPts val="819"/>
              </a:spcBef>
              <a:buAutoNum type="arabicPeriod"/>
              <a:tabLst>
                <a:tab pos="674370" algn="l"/>
              </a:tabLst>
            </a:pPr>
            <a:r>
              <a:rPr lang="en-US" sz="2200">
                <a:solidFill>
                  <a:srgbClr val="374151"/>
                </a:solidFill>
                <a:latin typeface="Cambria" panose="02040503050406030204" pitchFamily="18" charset="0"/>
                <a:ea typeface="Cambria" panose="02040503050406030204" pitchFamily="18" charset="0"/>
              </a:rPr>
              <a:t>Arduino UNO R3</a:t>
            </a:r>
          </a:p>
          <a:p>
            <a:pPr marL="673735" lvl="1" indent="-661670">
              <a:lnSpc>
                <a:spcPct val="100000"/>
              </a:lnSpc>
              <a:spcBef>
                <a:spcPts val="819"/>
              </a:spcBef>
              <a:buAutoNum type="arabicPeriod"/>
              <a:tabLst>
                <a:tab pos="674370" algn="l"/>
              </a:tabLst>
            </a:pPr>
            <a:r>
              <a:rPr lang="en-US" sz="2200" b="0" i="0">
                <a:solidFill>
                  <a:srgbClr val="374151"/>
                </a:solidFill>
                <a:effectLst/>
                <a:latin typeface="Cambria" panose="02040503050406030204" pitchFamily="18" charset="0"/>
                <a:ea typeface="Cambria" panose="02040503050406030204" pitchFamily="18" charset="0"/>
              </a:rPr>
              <a:t>Lập trình Arduino</a:t>
            </a:r>
          </a:p>
        </p:txBody>
      </p:sp>
      <p:sp>
        <p:nvSpPr>
          <p:cNvPr id="6" name="object 6"/>
          <p:cNvSpPr txBox="1"/>
          <p:nvPr/>
        </p:nvSpPr>
        <p:spPr>
          <a:xfrm>
            <a:off x="8915400" y="65985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000066"/>
                </a:solidFill>
                <a:latin typeface="Microsoft Sans Serif"/>
                <a:cs typeface="Microsoft Sans Serif"/>
              </a:rPr>
              <a:t>3</a:t>
            </a:fld>
            <a:endParaRPr sz="1400">
              <a:latin typeface="Microsoft Sans Serif"/>
              <a:cs typeface="Microsoft Sans Serif"/>
            </a:endParaRPr>
          </a:p>
        </p:txBody>
      </p:sp>
      <p:sp>
        <p:nvSpPr>
          <p:cNvPr id="8" name="object 4">
            <a:extLst>
              <a:ext uri="{FF2B5EF4-FFF2-40B4-BE49-F238E27FC236}">
                <a16:creationId xmlns:a16="http://schemas.microsoft.com/office/drawing/2014/main" id="{6736B0BE-8755-DF7D-2398-470B48CD30EC}"/>
              </a:ext>
            </a:extLst>
          </p:cNvPr>
          <p:cNvSpPr txBox="1"/>
          <p:nvPr/>
        </p:nvSpPr>
        <p:spPr>
          <a:xfrm>
            <a:off x="-152400" y="914400"/>
            <a:ext cx="4909185" cy="382797"/>
          </a:xfrm>
          <a:prstGeom prst="rect">
            <a:avLst/>
          </a:prstGeom>
        </p:spPr>
        <p:txBody>
          <a:bodyPr vert="horz" wrap="square" lIns="0" tIns="13335" rIns="0" bIns="0" rtlCol="0">
            <a:spAutoFit/>
          </a:bodyPr>
          <a:lstStyle/>
          <a:p>
            <a:pPr marL="12700" algn="ctr">
              <a:lnSpc>
                <a:spcPct val="100000"/>
              </a:lnSpc>
              <a:spcBef>
                <a:spcPts val="105"/>
              </a:spcBef>
            </a:pPr>
            <a:r>
              <a:rPr lang="en-US" sz="2400" b="1">
                <a:latin typeface="Cambria"/>
                <a:cs typeface="Cambria"/>
              </a:rPr>
              <a:t>Nội dung chương</a:t>
            </a:r>
            <a:endParaRPr sz="2400" b="1">
              <a:latin typeface="Cambria"/>
              <a:cs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Sơ</a:t>
            </a:r>
            <a:r>
              <a:rPr lang="en-US" dirty="0"/>
              <a:t> </a:t>
            </a:r>
            <a:r>
              <a:rPr lang="en-US" dirty="0" err="1"/>
              <a:t>đồ</a:t>
            </a:r>
            <a:r>
              <a:rPr lang="en-US" dirty="0"/>
              <a:t> </a:t>
            </a:r>
            <a:r>
              <a:rPr lang="en-US" dirty="0" err="1"/>
              <a:t>kết</a:t>
            </a:r>
            <a:r>
              <a:rPr lang="en-US" dirty="0"/>
              <a:t> </a:t>
            </a:r>
            <a:r>
              <a:rPr lang="en-US" dirty="0" err="1"/>
              <a:t>nối</a:t>
            </a:r>
            <a:r>
              <a:rPr lang="en-US" dirty="0"/>
              <a:t>  </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875749" y="2355652"/>
            <a:ext cx="6750455" cy="3124796"/>
          </a:xfrm>
          <a:prstGeom prst="rect">
            <a:avLst/>
          </a:prstGeom>
        </p:spPr>
      </p:pic>
      <p:sp>
        <p:nvSpPr>
          <p:cNvPr id="6" name="TextBox 5">
            <a:extLst>
              <a:ext uri="{FF2B5EF4-FFF2-40B4-BE49-F238E27FC236}">
                <a16:creationId xmlns:a16="http://schemas.microsoft.com/office/drawing/2014/main" id="{A37ABCC2-C384-497B-9325-859E36322A20}"/>
              </a:ext>
            </a:extLst>
          </p:cNvPr>
          <p:cNvSpPr txBox="1"/>
          <p:nvPr/>
        </p:nvSpPr>
        <p:spPr>
          <a:xfrm>
            <a:off x="628650" y="857250"/>
            <a:ext cx="4570125" cy="369332"/>
          </a:xfrm>
          <a:prstGeom prst="rect">
            <a:avLst/>
          </a:prstGeom>
          <a:noFill/>
        </p:spPr>
        <p:txBody>
          <a:bodyPr wrap="square">
            <a:spAutoFit/>
          </a:bodyPr>
          <a:lstStyle/>
          <a:p>
            <a:r>
              <a:rPr lang="en-US">
                <a:latin typeface="Cambria" panose="02040503050406030204" pitchFamily="18" charset="0"/>
              </a:rPr>
              <a:t>2.4. Hàm vào ra nâng cao</a:t>
            </a:r>
            <a:endParaRPr lang="vi-VN">
              <a:latin typeface="Cambria" panose="02040503050406030204" pitchFamily="18" charset="0"/>
            </a:endParaRPr>
          </a:p>
        </p:txBody>
      </p:sp>
    </p:spTree>
    <p:extLst>
      <p:ext uri="{BB962C8B-B14F-4D97-AF65-F5344CB8AC3E}">
        <p14:creationId xmlns:p14="http://schemas.microsoft.com/office/powerpoint/2010/main" val="1686508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Điều</a:t>
            </a:r>
            <a:r>
              <a:rPr lang="en-US" dirty="0"/>
              <a:t> </a:t>
            </a:r>
            <a:r>
              <a:rPr lang="en-US" dirty="0" err="1"/>
              <a:t>khiển</a:t>
            </a:r>
            <a:r>
              <a:rPr lang="en-US" dirty="0"/>
              <a:t> </a:t>
            </a:r>
            <a:r>
              <a:rPr lang="en-US" dirty="0" err="1"/>
              <a:t>động</a:t>
            </a:r>
            <a:r>
              <a:rPr lang="en-US" dirty="0"/>
              <a:t> </a:t>
            </a:r>
            <a:r>
              <a:rPr lang="en-US" dirty="0" err="1"/>
              <a:t>cơ</a:t>
            </a:r>
            <a:endParaRPr lang="en-US" dirty="0"/>
          </a:p>
        </p:txBody>
      </p:sp>
      <p:sp>
        <p:nvSpPr>
          <p:cNvPr id="3" name="Content Placeholder 2"/>
          <p:cNvSpPr>
            <a:spLocks noGrp="1"/>
          </p:cNvSpPr>
          <p:nvPr>
            <p:ph idx="1"/>
          </p:nvPr>
        </p:nvSpPr>
        <p:spPr>
          <a:xfrm>
            <a:off x="628650" y="2226469"/>
            <a:ext cx="7886700" cy="3263504"/>
          </a:xfrm>
        </p:spPr>
        <p:txBody>
          <a:bodyPr>
            <a:normAutofit/>
          </a:bodyPr>
          <a:lstStyle/>
          <a:p>
            <a:r>
              <a:rPr lang="en-US" dirty="0">
                <a:hlinkClick r:id="rId2"/>
              </a:rPr>
              <a:t>http://arduino.vn/bai-viet/209-dieu-khien-toc-do-motor-dc</a:t>
            </a:r>
            <a:endParaRPr lang="en-US" dirty="0"/>
          </a:p>
          <a:p>
            <a:r>
              <a:rPr lang="en-US" dirty="0">
                <a:hlinkClick r:id="rId3"/>
              </a:rPr>
              <a:t>http://arduino.vn/bai-viet/281-mach-cau-h-va-dieu-khien-dong-co-voi-sn754410</a:t>
            </a:r>
            <a:endParaRPr lang="en-US" dirty="0"/>
          </a:p>
          <a:p>
            <a:r>
              <a:rPr lang="en-US" dirty="0">
                <a:hlinkClick r:id="rId4"/>
              </a:rPr>
              <a:t>http://arduino.vn/bai-viet/893-cach-dung-module-dieu-khien-dong-co-l298n-cau-h-de-dieu-khien-dong-co-dc</a:t>
            </a:r>
            <a:endParaRPr lang="en-US" dirty="0"/>
          </a:p>
          <a:p>
            <a:endParaRPr lang="en-US" dirty="0"/>
          </a:p>
          <a:p>
            <a:r>
              <a:rPr lang="en-US" dirty="0" err="1"/>
              <a:t>Phức</a:t>
            </a:r>
            <a:r>
              <a:rPr lang="en-US" dirty="0"/>
              <a:t> </a:t>
            </a:r>
            <a:r>
              <a:rPr lang="en-US" dirty="0" err="1"/>
              <a:t>tạp</a:t>
            </a:r>
            <a:r>
              <a:rPr lang="en-US" dirty="0"/>
              <a:t>, </a:t>
            </a:r>
            <a:r>
              <a:rPr lang="en-US" dirty="0" err="1"/>
              <a:t>phổ</a:t>
            </a:r>
            <a:r>
              <a:rPr lang="en-US" dirty="0"/>
              <a:t> </a:t>
            </a:r>
            <a:r>
              <a:rPr lang="en-US" dirty="0" err="1"/>
              <a:t>biến</a:t>
            </a:r>
            <a:r>
              <a:rPr lang="en-US" dirty="0"/>
              <a:t> </a:t>
            </a:r>
            <a:r>
              <a:rPr lang="en-US" dirty="0" err="1"/>
              <a:t>dùng</a:t>
            </a:r>
            <a:r>
              <a:rPr lang="en-US" dirty="0"/>
              <a:t> </a:t>
            </a:r>
            <a:r>
              <a:rPr lang="en-US" b="1" dirty="0"/>
              <a:t>L293D Motor Driver IC</a:t>
            </a:r>
          </a:p>
          <a:p>
            <a:endParaRPr lang="en-US" dirty="0"/>
          </a:p>
        </p:txBody>
      </p:sp>
      <p:sp>
        <p:nvSpPr>
          <p:cNvPr id="6" name="Rectangle 5"/>
          <p:cNvSpPr/>
          <p:nvPr/>
        </p:nvSpPr>
        <p:spPr>
          <a:xfrm>
            <a:off x="812895" y="4774392"/>
            <a:ext cx="7886700" cy="738664"/>
          </a:xfrm>
          <a:prstGeom prst="rect">
            <a:avLst/>
          </a:prstGeom>
        </p:spPr>
        <p:txBody>
          <a:bodyPr wrap="square">
            <a:spAutoFit/>
          </a:bodyPr>
          <a:lstStyle/>
          <a:p>
            <a:r>
              <a:rPr lang="en-US" sz="2100" dirty="0">
                <a:latin typeface="Cambria" panose="02040503050406030204" pitchFamily="18" charset="0"/>
                <a:hlinkClick r:id="rId5"/>
              </a:rPr>
              <a:t>https://lastminuteengineers.com/l293d-dc-motor-arduino-tutorial</a:t>
            </a:r>
            <a:endParaRPr lang="en-US" sz="2100" dirty="0">
              <a:latin typeface="Cambria" panose="02040503050406030204" pitchFamily="18" charset="0"/>
            </a:endParaRPr>
          </a:p>
          <a:p>
            <a:endParaRPr lang="en-US" sz="2100" dirty="0">
              <a:latin typeface="Cambria" panose="02040503050406030204" pitchFamily="18" charset="0"/>
            </a:endParaRPr>
          </a:p>
        </p:txBody>
      </p:sp>
    </p:spTree>
    <p:extLst>
      <p:ext uri="{BB962C8B-B14F-4D97-AF65-F5344CB8AC3E}">
        <p14:creationId xmlns:p14="http://schemas.microsoft.com/office/powerpoint/2010/main" val="382607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Điều</a:t>
            </a:r>
            <a:r>
              <a:rPr lang="en-US" dirty="0"/>
              <a:t> </a:t>
            </a:r>
            <a:r>
              <a:rPr lang="en-US" dirty="0" err="1"/>
              <a:t>khiển</a:t>
            </a:r>
            <a:r>
              <a:rPr lang="en-US" dirty="0"/>
              <a:t> </a:t>
            </a:r>
            <a:r>
              <a:rPr lang="en-US" dirty="0" err="1"/>
              <a:t>động</a:t>
            </a:r>
            <a:r>
              <a:rPr lang="en-US" dirty="0"/>
              <a:t> </a:t>
            </a:r>
            <a:r>
              <a:rPr lang="en-US" dirty="0" err="1"/>
              <a:t>cơ</a:t>
            </a:r>
            <a:endParaRPr lang="en-US" dirty="0"/>
          </a:p>
        </p:txBody>
      </p:sp>
      <p:sp>
        <p:nvSpPr>
          <p:cNvPr id="3" name="Content Placeholder 2"/>
          <p:cNvSpPr>
            <a:spLocks noGrp="1"/>
          </p:cNvSpPr>
          <p:nvPr>
            <p:ph idx="1"/>
          </p:nvPr>
        </p:nvSpPr>
        <p:spPr>
          <a:xfrm>
            <a:off x="628651" y="2226469"/>
            <a:ext cx="3005066" cy="3421145"/>
          </a:xfrm>
        </p:spPr>
        <p:txBody>
          <a:bodyPr>
            <a:normAutofit/>
          </a:bodyPr>
          <a:lstStyle/>
          <a:p>
            <a:r>
              <a:rPr lang="en-US" sz="1800" b="1" dirty="0"/>
              <a:t> Controlling a DC Motor</a:t>
            </a:r>
          </a:p>
          <a:p>
            <a:pPr marL="0" indent="0">
              <a:buNone/>
            </a:pPr>
            <a:r>
              <a:rPr lang="en-US" sz="1800" dirty="0"/>
              <a:t>In order to have a complete control over DC motor, we have to control its speed and rotation direction. This can be achieved by combining these two techniques.</a:t>
            </a:r>
          </a:p>
          <a:p>
            <a:pPr lvl="1"/>
            <a:r>
              <a:rPr lang="en-US" b="1" dirty="0"/>
              <a:t>PWM</a:t>
            </a:r>
            <a:r>
              <a:rPr lang="en-US" dirty="0"/>
              <a:t> – For controlling speed</a:t>
            </a:r>
          </a:p>
          <a:p>
            <a:pPr lvl="1"/>
            <a:r>
              <a:rPr lang="en-US" b="1" dirty="0"/>
              <a:t>H-Bridge</a:t>
            </a:r>
            <a:r>
              <a:rPr lang="en-US" dirty="0"/>
              <a:t> – For controlling rotation direction</a:t>
            </a:r>
            <a:endParaRPr lang="en-US" sz="1500" dirty="0"/>
          </a:p>
          <a:p>
            <a:endParaRPr lang="en-US" sz="1800" dirty="0"/>
          </a:p>
          <a:p>
            <a:endParaRPr lang="en-US" sz="1800" dirty="0"/>
          </a:p>
        </p:txBody>
      </p:sp>
      <p:pic>
        <p:nvPicPr>
          <p:cNvPr id="5122" name="Picture 2" descr="Kết quả hình ảnh cho L293D Motor Driver 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3716" y="2226468"/>
            <a:ext cx="5097439" cy="3530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953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PWM– For controlling speed</a:t>
            </a:r>
          </a:p>
        </p:txBody>
      </p:sp>
      <p:sp>
        <p:nvSpPr>
          <p:cNvPr id="3" name="Content Placeholder 2"/>
          <p:cNvSpPr>
            <a:spLocks noGrp="1"/>
          </p:cNvSpPr>
          <p:nvPr>
            <p:ph idx="1"/>
          </p:nvPr>
        </p:nvSpPr>
        <p:spPr>
          <a:xfrm>
            <a:off x="628650" y="2226469"/>
            <a:ext cx="4376666" cy="3410909"/>
          </a:xfrm>
        </p:spPr>
        <p:txBody>
          <a:bodyPr>
            <a:normAutofit fontScale="92500" lnSpcReduction="10000"/>
          </a:bodyPr>
          <a:lstStyle/>
          <a:p>
            <a:r>
              <a:rPr lang="en-US" sz="1800" dirty="0"/>
              <a:t>The speed of a DC motor can be controlled by varying its input voltage. A common technique for doing this is to use PWM (Pulse Width Modulation)</a:t>
            </a:r>
          </a:p>
          <a:p>
            <a:r>
              <a:rPr lang="en-US" sz="1800" dirty="0"/>
              <a:t>PWM is a technique where </a:t>
            </a:r>
            <a:r>
              <a:rPr lang="en-US" sz="1800" dirty="0">
                <a:solidFill>
                  <a:srgbClr val="00B050"/>
                </a:solidFill>
              </a:rPr>
              <a:t>average value of the input voltage is adjusted by sending a series of ON-OFF pulses.</a:t>
            </a:r>
          </a:p>
          <a:p>
            <a:r>
              <a:rPr lang="en-US" sz="1800" dirty="0"/>
              <a:t>The average voltage is proportional to the width of the pulses known as </a:t>
            </a:r>
            <a:r>
              <a:rPr lang="en-US" sz="1800" b="1" dirty="0"/>
              <a:t>Duty Cycle</a:t>
            </a:r>
            <a:r>
              <a:rPr lang="en-US" sz="1800" dirty="0"/>
              <a:t>.</a:t>
            </a:r>
          </a:p>
          <a:p>
            <a:r>
              <a:rPr lang="en-US" sz="1800" dirty="0"/>
              <a:t>The higher the duty cycle, the greater the average voltage being applied to the dc motor(High Speed) and the lower the duty cycle, the less the average voltage being applied to the dc motor(Low Speed).</a:t>
            </a:r>
          </a:p>
          <a:p>
            <a:endParaRPr lang="en-US" sz="1800" dirty="0"/>
          </a:p>
          <a:p>
            <a:endParaRPr lang="en-US" sz="1800" dirty="0"/>
          </a:p>
        </p:txBody>
      </p:sp>
      <p:pic>
        <p:nvPicPr>
          <p:cNvPr id="4" name="Picture 2" descr="Pulse Width Modulation PWM Technique with Duty Cyc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505" y="2226469"/>
            <a:ext cx="3284846" cy="3495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567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H-Bridge – For controlling rotation direction</a:t>
            </a:r>
          </a:p>
        </p:txBody>
      </p:sp>
      <p:sp>
        <p:nvSpPr>
          <p:cNvPr id="3" name="Content Placeholder 2"/>
          <p:cNvSpPr>
            <a:spLocks noGrp="1"/>
          </p:cNvSpPr>
          <p:nvPr>
            <p:ph idx="1"/>
          </p:nvPr>
        </p:nvSpPr>
        <p:spPr>
          <a:xfrm>
            <a:off x="628650" y="2226469"/>
            <a:ext cx="5512843" cy="3195957"/>
          </a:xfrm>
        </p:spPr>
        <p:txBody>
          <a:bodyPr>
            <a:normAutofit lnSpcReduction="10000"/>
          </a:bodyPr>
          <a:lstStyle/>
          <a:p>
            <a:r>
              <a:rPr lang="en-US" dirty="0"/>
              <a:t>The DC motor’s spinning direction can be controlled by changing polarity of its input voltage. A common technique for doing this is to use an H-Bridge.</a:t>
            </a:r>
          </a:p>
          <a:p>
            <a:r>
              <a:rPr lang="en-US" dirty="0"/>
              <a:t>An H-Bridge circuit contains four switches with the motor at the center forming an H-like arrangement.</a:t>
            </a:r>
          </a:p>
          <a:p>
            <a:r>
              <a:rPr lang="en-US" dirty="0"/>
              <a:t>Closing two particular switches at the same time reverses the polarity of the voltage applied to the motor. This causes change in spinning direction of the motor.</a:t>
            </a:r>
          </a:p>
          <a:p>
            <a:endParaRPr lang="en-US" dirty="0"/>
          </a:p>
        </p:txBody>
      </p:sp>
      <p:pic>
        <p:nvPicPr>
          <p:cNvPr id="5" name="Picture 2" descr="H-Bridge Working Motor Direction Control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307684" y="2125266"/>
            <a:ext cx="2391911" cy="3533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420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L293D Motor Driver IC</a:t>
            </a:r>
          </a:p>
        </p:txBody>
      </p:sp>
      <p:sp>
        <p:nvSpPr>
          <p:cNvPr id="3" name="Content Placeholder 2"/>
          <p:cNvSpPr>
            <a:spLocks noGrp="1"/>
          </p:cNvSpPr>
          <p:nvPr>
            <p:ph idx="1"/>
          </p:nvPr>
        </p:nvSpPr>
        <p:spPr>
          <a:xfrm>
            <a:off x="628650" y="2226469"/>
            <a:ext cx="4053208" cy="3263504"/>
          </a:xfrm>
        </p:spPr>
        <p:txBody>
          <a:bodyPr/>
          <a:lstStyle/>
          <a:p>
            <a:r>
              <a:rPr lang="en-US" dirty="0"/>
              <a:t>The L293D is a dual-channel H-Bridge motor driver capable of driving a pair of DC motors or one stepper motor.</a:t>
            </a:r>
          </a:p>
          <a:p>
            <a:r>
              <a:rPr lang="en-US" dirty="0"/>
              <a:t>That means it can individually drive up to two motors making it ideal for building two-wheel robot platforms.</a:t>
            </a:r>
          </a:p>
          <a:p>
            <a:r>
              <a:rPr lang="en-US" dirty="0"/>
              <a:t>For more details please refer below datasheet.</a:t>
            </a:r>
          </a:p>
          <a:p>
            <a:endParaRPr lang="en-US" dirty="0"/>
          </a:p>
        </p:txBody>
      </p:sp>
      <p:pic>
        <p:nvPicPr>
          <p:cNvPr id="3076" name="Picture 4" descr="L293D Dual H-Bridge Motor Driver IC Pin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858" y="2450804"/>
            <a:ext cx="3988200" cy="303916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713120" y="2807190"/>
              <a:ext cx="4014360" cy="1553310"/>
            </p14:xfrm>
          </p:contentPart>
        </mc:Choice>
        <mc:Fallback xmlns="">
          <p:pic>
            <p:nvPicPr>
              <p:cNvPr id="4" name="Ink 3"/>
              <p:cNvPicPr/>
              <p:nvPr/>
            </p:nvPicPr>
            <p:blipFill>
              <a:blip r:embed="rId4"/>
              <a:stretch>
                <a:fillRect/>
              </a:stretch>
            </p:blipFill>
            <p:spPr>
              <a:xfrm>
                <a:off x="4703760" y="2797831"/>
                <a:ext cx="4033080" cy="1572029"/>
              </a:xfrm>
              <a:prstGeom prst="rect">
                <a:avLst/>
              </a:prstGeom>
            </p:spPr>
          </p:pic>
        </mc:Fallback>
      </mc:AlternateContent>
    </p:spTree>
    <p:extLst>
      <p:ext uri="{BB962C8B-B14F-4D97-AF65-F5344CB8AC3E}">
        <p14:creationId xmlns:p14="http://schemas.microsoft.com/office/powerpoint/2010/main" val="1193152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4152" y="1478112"/>
            <a:ext cx="6756142" cy="4271861"/>
          </a:xfrm>
          <a:prstGeom prst="rect">
            <a:avLst/>
          </a:prstGeom>
        </p:spPr>
      </p:pic>
    </p:spTree>
    <p:extLst>
      <p:ext uri="{BB962C8B-B14F-4D97-AF65-F5344CB8AC3E}">
        <p14:creationId xmlns:p14="http://schemas.microsoft.com/office/powerpoint/2010/main" val="3439371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4956" y="1170626"/>
            <a:ext cx="6980259" cy="3925755"/>
          </a:xfrm>
          <a:prstGeom prst="rect">
            <a:avLst/>
          </a:prstGeom>
        </p:spPr>
      </p:pic>
      <p:sp>
        <p:nvSpPr>
          <p:cNvPr id="3" name="Rectangle 2"/>
          <p:cNvSpPr/>
          <p:nvPr/>
        </p:nvSpPr>
        <p:spPr>
          <a:xfrm>
            <a:off x="624956" y="5188504"/>
            <a:ext cx="6980259" cy="507831"/>
          </a:xfrm>
          <a:prstGeom prst="rect">
            <a:avLst/>
          </a:prstGeom>
        </p:spPr>
        <p:txBody>
          <a:bodyPr wrap="square">
            <a:spAutoFit/>
          </a:bodyPr>
          <a:lstStyle/>
          <a:p>
            <a:r>
              <a:rPr lang="en-US" sz="1350" dirty="0">
                <a:solidFill>
                  <a:srgbClr val="43414E"/>
                </a:solidFill>
                <a:latin typeface="Roboto"/>
              </a:rPr>
              <a:t>Each channel on the IC can deliver up to 600mA to the DC motor. However, the amount of current supplied to the motor depends on system’s power supply.</a:t>
            </a:r>
            <a:endParaRPr lang="en-US" sz="1350" dirty="0">
              <a:latin typeface="Cambria" panose="02040503050406030204" pitchFamily="18" charset="0"/>
            </a:endParaRPr>
          </a:p>
        </p:txBody>
      </p:sp>
    </p:spTree>
    <p:extLst>
      <p:ext uri="{BB962C8B-B14F-4D97-AF65-F5344CB8AC3E}">
        <p14:creationId xmlns:p14="http://schemas.microsoft.com/office/powerpoint/2010/main" val="20885050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9531" y="1163346"/>
            <a:ext cx="5940269" cy="4576390"/>
          </a:xfrm>
          <a:prstGeom prst="rect">
            <a:avLst/>
          </a:prstGeom>
        </p:spPr>
      </p:pic>
      <p:pic>
        <p:nvPicPr>
          <p:cNvPr id="3" name="Picture 2"/>
          <p:cNvPicPr>
            <a:picLocks noChangeAspect="1"/>
          </p:cNvPicPr>
          <p:nvPr/>
        </p:nvPicPr>
        <p:blipFill>
          <a:blip r:embed="rId3"/>
          <a:stretch>
            <a:fillRect/>
          </a:stretch>
        </p:blipFill>
        <p:spPr>
          <a:xfrm>
            <a:off x="4883260" y="2372151"/>
            <a:ext cx="4260740" cy="1998595"/>
          </a:xfrm>
          <a:prstGeom prst="rect">
            <a:avLst/>
          </a:prstGeom>
        </p:spPr>
      </p:pic>
    </p:spTree>
    <p:extLst>
      <p:ext uri="{BB962C8B-B14F-4D97-AF65-F5344CB8AC3E}">
        <p14:creationId xmlns:p14="http://schemas.microsoft.com/office/powerpoint/2010/main" val="28639057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4496" y="1176779"/>
            <a:ext cx="8036084" cy="4552722"/>
          </a:xfrm>
          <a:prstGeom prst="rect">
            <a:avLst/>
          </a:prstGeom>
        </p:spPr>
      </p:pic>
    </p:spTree>
    <p:extLst>
      <p:ext uri="{BB962C8B-B14F-4D97-AF65-F5344CB8AC3E}">
        <p14:creationId xmlns:p14="http://schemas.microsoft.com/office/powerpoint/2010/main" val="330150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1: Project </a:t>
            </a:r>
            <a:r>
              <a:rPr lang="en-US">
                <a:solidFill>
                  <a:srgbClr val="FF0000"/>
                </a:solidFill>
              </a:rPr>
              <a:t>Bật/Tắt đèn Led</a:t>
            </a:r>
          </a:p>
        </p:txBody>
      </p:sp>
      <p:sp>
        <p:nvSpPr>
          <p:cNvPr id="3" name="Content Placeholder 2"/>
          <p:cNvSpPr>
            <a:spLocks noGrp="1"/>
          </p:cNvSpPr>
          <p:nvPr>
            <p:ph idx="1"/>
          </p:nvPr>
        </p:nvSpPr>
        <p:spPr>
          <a:xfrm>
            <a:off x="610265" y="2012859"/>
            <a:ext cx="7886700" cy="3263504"/>
          </a:xfrm>
        </p:spPr>
        <p:txBody>
          <a:bodyPr>
            <a:normAutofit/>
          </a:bodyPr>
          <a:lstStyle/>
          <a:p>
            <a:r>
              <a:rPr lang="en-US" sz="1800" b="1"/>
              <a:t>Mô tả: </a:t>
            </a:r>
            <a:r>
              <a:rPr lang="en-US" sz="1800"/>
              <a:t>Hệ thống được thiết kế để thực hiện Bật/ Tắt đèn Led, Đèn được nối vào Arduino ở cổng số 12, khoảng thời gian là 300ms</a:t>
            </a:r>
          </a:p>
          <a:p>
            <a:r>
              <a:rPr lang="en-US" sz="1800" b="1"/>
              <a:t>Thiết bị</a:t>
            </a:r>
          </a:p>
          <a:p>
            <a:pPr lvl="1"/>
            <a:r>
              <a:rPr lang="en-US" sz="1500"/>
              <a:t>Arduino Uno board</a:t>
            </a:r>
          </a:p>
          <a:p>
            <a:pPr lvl="1"/>
            <a:r>
              <a:rPr lang="en-US" sz="1500"/>
              <a:t>Điện trở: 100</a:t>
            </a:r>
            <a:r>
              <a:rPr lang="en-US" sz="1500">
                <a:sym typeface="Symbol" panose="05050102010706020507" pitchFamily="18" charset="2"/>
              </a:rPr>
              <a:t>;  </a:t>
            </a:r>
            <a:r>
              <a:rPr lang="en-US" sz="1500"/>
              <a:t>Đèn Led</a:t>
            </a:r>
          </a:p>
          <a:p>
            <a:r>
              <a:rPr lang="en-US" sz="1800" b="1"/>
              <a:t>Sơ đồ thiết kế</a:t>
            </a:r>
          </a:p>
          <a:p>
            <a:r>
              <a:rPr lang="en-US" sz="1800" b="1"/>
              <a:t>Mã lệnh </a:t>
            </a:r>
          </a:p>
        </p:txBody>
      </p:sp>
      <p:pic>
        <p:nvPicPr>
          <p:cNvPr id="4" name="Picture 3"/>
          <p:cNvPicPr>
            <a:picLocks noChangeAspect="1"/>
          </p:cNvPicPr>
          <p:nvPr/>
        </p:nvPicPr>
        <p:blipFill rotWithShape="1">
          <a:blip r:embed="rId2"/>
          <a:srcRect l="9597" t="1199" b="2073"/>
          <a:stretch/>
        </p:blipFill>
        <p:spPr>
          <a:xfrm>
            <a:off x="4721902" y="2784517"/>
            <a:ext cx="3775064" cy="2360840"/>
          </a:xfrm>
          <a:prstGeom prst="rect">
            <a:avLst/>
          </a:prstGeom>
        </p:spPr>
      </p:pic>
      <p:pic>
        <p:nvPicPr>
          <p:cNvPr id="5" name="Picture 4"/>
          <p:cNvPicPr>
            <a:picLocks noChangeAspect="1"/>
          </p:cNvPicPr>
          <p:nvPr/>
        </p:nvPicPr>
        <p:blipFill rotWithShape="1">
          <a:blip r:embed="rId3"/>
          <a:srcRect t="15722" r="63337" b="10721"/>
          <a:stretch/>
        </p:blipFill>
        <p:spPr>
          <a:xfrm>
            <a:off x="2061490" y="4101956"/>
            <a:ext cx="2360609" cy="18944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21494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Wiring L293D motor driver IC with </a:t>
            </a:r>
            <a:r>
              <a:rPr lang="en-US" dirty="0" err="1"/>
              <a:t>Arduino</a:t>
            </a:r>
            <a:r>
              <a:rPr lang="en-US" dirty="0"/>
              <a:t> UNO</a:t>
            </a:r>
          </a:p>
        </p:txBody>
      </p:sp>
      <p:sp>
        <p:nvSpPr>
          <p:cNvPr id="3" name="Content Placeholder 2"/>
          <p:cNvSpPr>
            <a:spLocks noGrp="1"/>
          </p:cNvSpPr>
          <p:nvPr>
            <p:ph idx="1"/>
          </p:nvPr>
        </p:nvSpPr>
        <p:spPr/>
        <p:txBody>
          <a:bodyPr>
            <a:normAutofit/>
          </a:bodyPr>
          <a:lstStyle/>
          <a:p>
            <a:pPr marL="385763" indent="-385763">
              <a:buFont typeface="+mj-lt"/>
              <a:buAutoNum type="arabicParenR"/>
            </a:pPr>
            <a:r>
              <a:rPr lang="en-US" sz="1800" b="1" dirty="0"/>
              <a:t>Start</a:t>
            </a:r>
            <a:r>
              <a:rPr lang="en-US" sz="1800" dirty="0"/>
              <a:t> by </a:t>
            </a:r>
            <a:r>
              <a:rPr lang="en-US" sz="1800" dirty="0">
                <a:solidFill>
                  <a:srgbClr val="00B050"/>
                </a:solidFill>
              </a:rPr>
              <a:t>connecting power supply to the motors</a:t>
            </a:r>
            <a:r>
              <a:rPr lang="en-US" sz="1800" dirty="0"/>
              <a:t>. In our experiment we are using DC Gearbox Motors(also known as ‘TT’ motors) that are usually found in two-wheel-drive robots. They are rated for 3 to 9V. So, we will connect external </a:t>
            </a:r>
            <a:r>
              <a:rPr lang="en-US" sz="1800" dirty="0">
                <a:solidFill>
                  <a:srgbClr val="00B050"/>
                </a:solidFill>
              </a:rPr>
              <a:t>9V power supply to the Vcc2 pin.</a:t>
            </a:r>
          </a:p>
          <a:p>
            <a:pPr marL="385763" indent="-385763">
              <a:buFont typeface="+mj-lt"/>
              <a:buAutoNum type="arabicParenR"/>
            </a:pPr>
            <a:r>
              <a:rPr lang="en-US" sz="1800" b="1" dirty="0"/>
              <a:t>Next</a:t>
            </a:r>
            <a:r>
              <a:rPr lang="en-US" sz="1800" dirty="0"/>
              <a:t>, we need to supply 5 Volts for the L293D’s logic circuitry. Connect </a:t>
            </a:r>
            <a:r>
              <a:rPr lang="en-US" sz="1800" dirty="0">
                <a:solidFill>
                  <a:srgbClr val="FF0000"/>
                </a:solidFill>
              </a:rPr>
              <a:t>Vcc1 pin to 5V output on </a:t>
            </a:r>
            <a:r>
              <a:rPr lang="en-US" sz="1800" dirty="0" err="1">
                <a:solidFill>
                  <a:srgbClr val="FF0000"/>
                </a:solidFill>
              </a:rPr>
              <a:t>Arduino</a:t>
            </a:r>
            <a:r>
              <a:rPr lang="en-US" sz="1800" dirty="0"/>
              <a:t>. Make sure you common all the grounds in the circuit.</a:t>
            </a:r>
          </a:p>
          <a:p>
            <a:pPr marL="385763" indent="-385763">
              <a:buFont typeface="+mj-lt"/>
              <a:buAutoNum type="arabicParenR"/>
            </a:pPr>
            <a:r>
              <a:rPr lang="en-US" sz="1800" dirty="0"/>
              <a:t>Now, the input and enable pins(ENA, IN1, IN2, IN3, IN4 and ENB) of the L293D IC are connected to six </a:t>
            </a:r>
            <a:r>
              <a:rPr lang="en-US" sz="1800" dirty="0" err="1"/>
              <a:t>Arduino</a:t>
            </a:r>
            <a:r>
              <a:rPr lang="en-US" sz="1800" dirty="0"/>
              <a:t> digital output pins(9, 8, 7, 5, 4 and 3). Note that the </a:t>
            </a:r>
            <a:r>
              <a:rPr lang="en-US" sz="1800" dirty="0" err="1"/>
              <a:t>Arduino</a:t>
            </a:r>
            <a:r>
              <a:rPr lang="en-US" sz="1800" dirty="0"/>
              <a:t> output </a:t>
            </a:r>
            <a:r>
              <a:rPr lang="en-US" sz="1800" dirty="0">
                <a:solidFill>
                  <a:srgbClr val="FF0000"/>
                </a:solidFill>
              </a:rPr>
              <a:t>pins 9 and 3 are both PWM-enabled</a:t>
            </a:r>
            <a:r>
              <a:rPr lang="en-US" sz="1800" dirty="0"/>
              <a:t>.</a:t>
            </a:r>
          </a:p>
          <a:p>
            <a:pPr marL="385763" indent="-385763">
              <a:buFont typeface="+mj-lt"/>
              <a:buAutoNum type="arabicParenR"/>
            </a:pPr>
            <a:r>
              <a:rPr lang="en-US" sz="1800" dirty="0"/>
              <a:t>Finally, connect </a:t>
            </a:r>
            <a:r>
              <a:rPr lang="en-US" sz="1800" dirty="0">
                <a:solidFill>
                  <a:srgbClr val="0070C0"/>
                </a:solidFill>
              </a:rPr>
              <a:t>one motor to across OUT1 &amp; OUT2 </a:t>
            </a:r>
            <a:r>
              <a:rPr lang="en-US" sz="1800" dirty="0"/>
              <a:t>and the </a:t>
            </a:r>
            <a:r>
              <a:rPr lang="en-US" sz="1800" dirty="0">
                <a:solidFill>
                  <a:srgbClr val="0070C0"/>
                </a:solidFill>
              </a:rPr>
              <a:t>other motor across OUT3 &amp; OUT4</a:t>
            </a:r>
            <a:r>
              <a:rPr lang="en-US" sz="1800" dirty="0"/>
              <a:t>. You can interchange your motor’s connections, technically, there is no right or wrong way.</a:t>
            </a:r>
            <a:endParaRPr lang="en-US" sz="1800" dirty="0">
              <a:solidFill>
                <a:srgbClr val="00B050"/>
              </a:solidFill>
            </a:endParaRPr>
          </a:p>
        </p:txBody>
      </p:sp>
    </p:spTree>
    <p:extLst>
      <p:ext uri="{BB962C8B-B14F-4D97-AF65-F5344CB8AC3E}">
        <p14:creationId xmlns:p14="http://schemas.microsoft.com/office/powerpoint/2010/main" val="3867521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2" descr="Kết quả hình ảnh cho L293D Motor Driver 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47" y="857250"/>
            <a:ext cx="7287905" cy="504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3102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rotWithShape="1">
          <a:blip r:embed="rId2"/>
          <a:srcRect r="30270" b="64975"/>
          <a:stretch/>
        </p:blipFill>
        <p:spPr>
          <a:xfrm>
            <a:off x="296839" y="1008842"/>
            <a:ext cx="3971498" cy="1801505"/>
          </a:xfrm>
          <a:prstGeom prst="rect">
            <a:avLst/>
          </a:prstGeom>
          <a:ln w="12700">
            <a:solidFill>
              <a:srgbClr val="0080FF"/>
            </a:solidFill>
          </a:ln>
        </p:spPr>
      </p:pic>
      <p:pic>
        <p:nvPicPr>
          <p:cNvPr id="7" name="Picture 6"/>
          <p:cNvPicPr>
            <a:picLocks noChangeAspect="1"/>
          </p:cNvPicPr>
          <p:nvPr/>
        </p:nvPicPr>
        <p:blipFill rotWithShape="1">
          <a:blip r:embed="rId2"/>
          <a:srcRect t="37015" r="30270"/>
          <a:stretch/>
        </p:blipFill>
        <p:spPr>
          <a:xfrm>
            <a:off x="1543087" y="2645996"/>
            <a:ext cx="3971498" cy="3239637"/>
          </a:xfrm>
          <a:prstGeom prst="rect">
            <a:avLst/>
          </a:prstGeom>
          <a:ln>
            <a:solidFill>
              <a:srgbClr val="0080FF"/>
            </a:solidFill>
          </a:ln>
        </p:spPr>
      </p:pic>
      <p:pic>
        <p:nvPicPr>
          <p:cNvPr id="6" name="Picture 5"/>
          <p:cNvPicPr>
            <a:picLocks noChangeAspect="1"/>
          </p:cNvPicPr>
          <p:nvPr/>
        </p:nvPicPr>
        <p:blipFill>
          <a:blip r:embed="rId3"/>
          <a:stretch>
            <a:fillRect/>
          </a:stretch>
        </p:blipFill>
        <p:spPr>
          <a:xfrm>
            <a:off x="5039627" y="3517504"/>
            <a:ext cx="3807535" cy="1683734"/>
          </a:xfrm>
          <a:prstGeom prst="rect">
            <a:avLst/>
          </a:prstGeom>
          <a:ln>
            <a:solidFill>
              <a:srgbClr val="0080FF"/>
            </a:solidFill>
          </a:ln>
        </p:spPr>
      </p:pic>
    </p:spTree>
    <p:extLst>
      <p:ext uri="{BB962C8B-B14F-4D97-AF65-F5344CB8AC3E}">
        <p14:creationId xmlns:p14="http://schemas.microsoft.com/office/powerpoint/2010/main" val="3299684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0572" y="940585"/>
            <a:ext cx="5956375" cy="4747973"/>
          </a:xfrm>
          <a:prstGeom prst="rect">
            <a:avLst/>
          </a:prstGeom>
        </p:spPr>
      </p:pic>
      <p:pic>
        <p:nvPicPr>
          <p:cNvPr id="5" name="Picture 4"/>
          <p:cNvPicPr>
            <a:picLocks noChangeAspect="1"/>
          </p:cNvPicPr>
          <p:nvPr/>
        </p:nvPicPr>
        <p:blipFill>
          <a:blip r:embed="rId3"/>
          <a:stretch>
            <a:fillRect/>
          </a:stretch>
        </p:blipFill>
        <p:spPr>
          <a:xfrm>
            <a:off x="3795359" y="4203323"/>
            <a:ext cx="5101003" cy="1675743"/>
          </a:xfrm>
          <a:prstGeom prst="rect">
            <a:avLst/>
          </a:prstGeom>
          <a:ln>
            <a:solidFill>
              <a:srgbClr val="0080FF"/>
            </a:solidFill>
          </a:ln>
        </p:spPr>
      </p:pic>
    </p:spTree>
    <p:extLst>
      <p:ext uri="{BB962C8B-B14F-4D97-AF65-F5344CB8AC3E}">
        <p14:creationId xmlns:p14="http://schemas.microsoft.com/office/powerpoint/2010/main" val="643630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3675" y="1131094"/>
            <a:ext cx="6318194" cy="4852445"/>
          </a:xfrm>
          <a:prstGeom prst="rect">
            <a:avLst/>
          </a:prstGeom>
        </p:spPr>
      </p:pic>
      <p:pic>
        <p:nvPicPr>
          <p:cNvPr id="5" name="Picture 4"/>
          <p:cNvPicPr>
            <a:picLocks noChangeAspect="1"/>
          </p:cNvPicPr>
          <p:nvPr/>
        </p:nvPicPr>
        <p:blipFill>
          <a:blip r:embed="rId3"/>
          <a:stretch>
            <a:fillRect/>
          </a:stretch>
        </p:blipFill>
        <p:spPr>
          <a:xfrm>
            <a:off x="4578957" y="4262752"/>
            <a:ext cx="5992184" cy="1720787"/>
          </a:xfrm>
          <a:prstGeom prst="rect">
            <a:avLst/>
          </a:prstGeom>
          <a:ln>
            <a:solidFill>
              <a:srgbClr val="0080FF"/>
            </a:solidFill>
          </a:ln>
        </p:spPr>
      </p:pic>
    </p:spTree>
    <p:extLst>
      <p:ext uri="{BB962C8B-B14F-4D97-AF65-F5344CB8AC3E}">
        <p14:creationId xmlns:p14="http://schemas.microsoft.com/office/powerpoint/2010/main" val="3454409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KeyPad</a:t>
            </a:r>
          </a:p>
        </p:txBody>
      </p:sp>
      <p:sp>
        <p:nvSpPr>
          <p:cNvPr id="3" name="Content Placeholder 2"/>
          <p:cNvSpPr>
            <a:spLocks noGrp="1"/>
          </p:cNvSpPr>
          <p:nvPr>
            <p:ph idx="1"/>
          </p:nvPr>
        </p:nvSpPr>
        <p:spPr/>
        <p:txBody>
          <a:bodyPr/>
          <a:lstStyle/>
          <a:p>
            <a:endParaRPr lang="en-US"/>
          </a:p>
        </p:txBody>
      </p:sp>
      <p:pic>
        <p:nvPicPr>
          <p:cNvPr id="1026" name="Picture 2" descr="How to Set Up a Keypad on an Ardu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1" y="1942122"/>
            <a:ext cx="7285268" cy="3642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8214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http://k2.arduino.vn/img/2016/06/29/0/2561_882450-1467179610-0-4x4-matrix-keyp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 y="1083230"/>
            <a:ext cx="5672556" cy="228647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594360" y="3760426"/>
            <a:ext cx="854964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algn="just" defTabSz="685800" eaLnBrk="0" fontAlgn="base" hangingPunct="0">
              <a:spcBef>
                <a:spcPct val="0"/>
              </a:spcBef>
              <a:spcAft>
                <a:spcPct val="0"/>
              </a:spcAft>
            </a:pPr>
            <a:r>
              <a:rPr lang="en-US" sz="1050" b="1">
                <a:solidFill>
                  <a:srgbClr val="000000"/>
                </a:solidFill>
                <a:latin typeface="Cambria" panose="02040503050406030204" pitchFamily="18" charset="0"/>
              </a:rPr>
              <a:t>Để kiểm tra một nút có được nhấn hay không? Họ sẽ sử dụng phương pháp quét được mô tả bằng đoạn mã giả như sau:</a:t>
            </a:r>
            <a:endParaRPr lang="en-US" sz="1500" b="1">
              <a:latin typeface="Cambria" panose="02040503050406030204" pitchFamily="18" charset="0"/>
            </a:endParaRPr>
          </a:p>
          <a:p>
            <a:pPr algn="just" defTabSz="685800" eaLnBrk="0" fontAlgn="base" hangingPunct="0">
              <a:spcBef>
                <a:spcPct val="0"/>
              </a:spcBef>
              <a:spcAft>
                <a:spcPct val="0"/>
              </a:spcAft>
            </a:pPr>
            <a:r>
              <a:rPr lang="en-US">
                <a:latin typeface="Cambria" panose="02040503050406030204" pitchFamily="18" charset="0"/>
                <a:cs typeface="Arial" panose="020B0604020202020204" pitchFamily="34" charset="0"/>
              </a:rPr>
              <a:t>Với mỗi hàng (R1 đến R4), Chọn ra hàng Ri</a:t>
            </a:r>
            <a:endParaRPr lang="en-US">
              <a:latin typeface="Cambria" panose="02040503050406030204" pitchFamily="18" charset="0"/>
            </a:endParaRPr>
          </a:p>
          <a:p>
            <a:pPr algn="just" defTabSz="685800" eaLnBrk="0" fontAlgn="base" hangingPunct="0">
              <a:spcBef>
                <a:spcPct val="0"/>
              </a:spcBef>
              <a:spcAft>
                <a:spcPct val="0"/>
              </a:spcAft>
            </a:pPr>
            <a:r>
              <a:rPr lang="en-US">
                <a:latin typeface="Cambria" panose="02040503050406030204" pitchFamily="18" charset="0"/>
                <a:cs typeface="Arial" panose="020B0604020202020204" pitchFamily="34" charset="0"/>
              </a:rPr>
              <a:t>	Cấp cực âm (0v) cho hàng Ri</a:t>
            </a:r>
            <a:endParaRPr lang="en-US">
              <a:latin typeface="Cambria" panose="02040503050406030204" pitchFamily="18" charset="0"/>
            </a:endParaRPr>
          </a:p>
          <a:p>
            <a:pPr algn="just" defTabSz="685800" eaLnBrk="0" fontAlgn="base" hangingPunct="0">
              <a:spcBef>
                <a:spcPct val="0"/>
              </a:spcBef>
              <a:spcAft>
                <a:spcPct val="0"/>
              </a:spcAft>
            </a:pPr>
            <a:r>
              <a:rPr lang="en-US">
                <a:latin typeface="Cambria" panose="02040503050406030204" pitchFamily="18" charset="0"/>
                <a:cs typeface="Arial" panose="020B0604020202020204" pitchFamily="34" charset="0"/>
              </a:rPr>
              <a:t>	Nếu điện áp ở chân Cj bất kì là dương (INPUT PULLUP) =&gt; chưa nhấn</a:t>
            </a:r>
            <a:endParaRPr lang="en-US">
              <a:latin typeface="Cambria" panose="02040503050406030204" pitchFamily="18" charset="0"/>
            </a:endParaRPr>
          </a:p>
          <a:p>
            <a:pPr algn="just" defTabSz="685800" eaLnBrk="0" fontAlgn="base" hangingPunct="0">
              <a:spcBef>
                <a:spcPct val="0"/>
              </a:spcBef>
              <a:spcAft>
                <a:spcPct val="0"/>
              </a:spcAft>
            </a:pPr>
            <a:r>
              <a:rPr lang="en-US">
                <a:latin typeface="Cambria" panose="02040503050406030204" pitchFamily="18" charset="0"/>
                <a:cs typeface="Arial" panose="020B0604020202020204" pitchFamily="34" charset="0"/>
              </a:rPr>
              <a:t>	Nếu điện áp ở chân Cj bất kì là âm (INPUT PULLUP) =&gt; đang nhấn</a:t>
            </a:r>
            <a:endParaRPr lang="en-US">
              <a:latin typeface="Cambria" panose="02040503050406030204" pitchFamily="18" charset="0"/>
            </a:endParaRPr>
          </a:p>
        </p:txBody>
      </p:sp>
      <p:sp>
        <p:nvSpPr>
          <p:cNvPr id="4" name="Rectangle 3"/>
          <p:cNvSpPr/>
          <p:nvPr/>
        </p:nvSpPr>
        <p:spPr>
          <a:xfrm>
            <a:off x="3269080" y="5102968"/>
            <a:ext cx="2605842" cy="484748"/>
          </a:xfrm>
          <a:prstGeom prst="rect">
            <a:avLst/>
          </a:prstGeom>
          <a:noFill/>
        </p:spPr>
        <p:txBody>
          <a:bodyPr wrap="none" lIns="68580" tIns="34290" rIns="68580" bIns="34290">
            <a:spAutoFit/>
          </a:bodyPr>
          <a:lstStyle/>
          <a:p>
            <a:pPr algn="ctr"/>
            <a:r>
              <a:rPr lang="en-US" sz="2700">
                <a:ln w="0"/>
                <a:solidFill>
                  <a:schemeClr val="accent1"/>
                </a:solidFill>
                <a:effectLst>
                  <a:outerShdw blurRad="38100" dist="25400" dir="5400000" algn="ctr" rotWithShape="0">
                    <a:srgbClr val="6E747A">
                      <a:alpha val="43000"/>
                    </a:srgbClr>
                  </a:outerShdw>
                </a:effectLst>
                <a:latin typeface="Cambria" panose="02040503050406030204" pitchFamily="18" charset="0"/>
              </a:rPr>
              <a:t>Thư viện keypad</a:t>
            </a:r>
          </a:p>
        </p:txBody>
      </p:sp>
    </p:spTree>
    <p:extLst>
      <p:ext uri="{BB962C8B-B14F-4D97-AF65-F5344CB8AC3E}">
        <p14:creationId xmlns:p14="http://schemas.microsoft.com/office/powerpoint/2010/main" val="9608290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325"/>
              <a:t>The Arduino detects which button is pressed by detecting the row and column pin that’s connected to the button.</a:t>
            </a:r>
            <a:endParaRPr lang="en-US"/>
          </a:p>
        </p:txBody>
      </p:sp>
      <p:sp>
        <p:nvSpPr>
          <p:cNvPr id="3" name="Content Placeholder 2"/>
          <p:cNvSpPr>
            <a:spLocks noGrp="1"/>
          </p:cNvSpPr>
          <p:nvPr>
            <p:ph idx="1"/>
          </p:nvPr>
        </p:nvSpPr>
        <p:spPr>
          <a:xfrm>
            <a:off x="628650" y="2226469"/>
            <a:ext cx="5349240" cy="3263504"/>
          </a:xfrm>
        </p:spPr>
        <p:txBody>
          <a:bodyPr/>
          <a:lstStyle/>
          <a:p>
            <a:pPr fontAlgn="base"/>
            <a:r>
              <a:rPr lang="en-US"/>
              <a:t>This happens in four steps:</a:t>
            </a:r>
          </a:p>
          <a:p>
            <a:pPr fontAlgn="base"/>
            <a:r>
              <a:rPr lang="en-US" b="1"/>
              <a:t>1. First</a:t>
            </a:r>
            <a:r>
              <a:rPr lang="en-US"/>
              <a:t>, when </a:t>
            </a:r>
            <a:r>
              <a:rPr lang="en-US" b="1"/>
              <a:t>no buttons are pressed</a:t>
            </a:r>
            <a:r>
              <a:rPr lang="en-US"/>
              <a:t>, all of the column pins are held HIGH, and all of the row pins are held LOW:</a:t>
            </a:r>
          </a:p>
          <a:p>
            <a:pPr fontAlgn="base"/>
            <a:endParaRPr lang="en-US"/>
          </a:p>
          <a:p>
            <a:pPr fontAlgn="base"/>
            <a:endParaRPr lang="en-US"/>
          </a:p>
          <a:p>
            <a:pPr fontAlgn="base"/>
            <a:r>
              <a:rPr lang="en-US" b="1"/>
              <a:t>2. When a button is pressed</a:t>
            </a:r>
            <a:r>
              <a:rPr lang="en-US"/>
              <a:t>, the column pin is pulled LOW since the current from the HIGH column flows to the LOW row pin:</a:t>
            </a:r>
          </a:p>
          <a:p>
            <a:endParaRPr lang="en-US"/>
          </a:p>
        </p:txBody>
      </p:sp>
      <p:pic>
        <p:nvPicPr>
          <p:cNvPr id="3074" name="Picture 2" descr="Arduino Keypad Tutorial - How the Keypad Works STEP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3661" y="2125266"/>
            <a:ext cx="1703070" cy="172608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rduino Keypad Tutorial - How the Keypad Works STEP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661" y="3858221"/>
            <a:ext cx="1748789" cy="1772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233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KeyPad..</a:t>
            </a:r>
          </a:p>
        </p:txBody>
      </p:sp>
      <p:sp>
        <p:nvSpPr>
          <p:cNvPr id="3" name="Content Placeholder 2"/>
          <p:cNvSpPr>
            <a:spLocks noGrp="1"/>
          </p:cNvSpPr>
          <p:nvPr>
            <p:ph idx="1"/>
          </p:nvPr>
        </p:nvSpPr>
        <p:spPr>
          <a:xfrm>
            <a:off x="628650" y="2226469"/>
            <a:ext cx="4743450" cy="3263504"/>
          </a:xfrm>
        </p:spPr>
        <p:txBody>
          <a:bodyPr/>
          <a:lstStyle/>
          <a:p>
            <a:r>
              <a:rPr lang="en-US" b="1"/>
              <a:t>3</a:t>
            </a:r>
            <a:r>
              <a:rPr lang="en-US"/>
              <a:t>. The Arduino now knows </a:t>
            </a:r>
            <a:r>
              <a:rPr lang="en-US" b="1"/>
              <a:t>which column the button</a:t>
            </a:r>
            <a:r>
              <a:rPr lang="en-US"/>
              <a:t> is in, so now it just needs to find the row the button is in. </a:t>
            </a:r>
          </a:p>
          <a:p>
            <a:pPr marL="0" indent="0">
              <a:buNone/>
            </a:pPr>
            <a:r>
              <a:rPr lang="en-US"/>
              <a:t>It does this by switching each one of the row pins HIGH, and at the same time reading all of the column pins to detect which column pin returns to HIGH:</a:t>
            </a:r>
          </a:p>
        </p:txBody>
      </p:sp>
      <p:pic>
        <p:nvPicPr>
          <p:cNvPr id="4098" name="Picture 2" descr="Arduino Keypad Tutorial - How the Keypad Works STEP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612" y="2308860"/>
            <a:ext cx="2920898" cy="296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898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KeyPad..</a:t>
            </a:r>
          </a:p>
        </p:txBody>
      </p:sp>
      <p:sp>
        <p:nvSpPr>
          <p:cNvPr id="3" name="Content Placeholder 2"/>
          <p:cNvSpPr>
            <a:spLocks noGrp="1"/>
          </p:cNvSpPr>
          <p:nvPr>
            <p:ph idx="1"/>
          </p:nvPr>
        </p:nvSpPr>
        <p:spPr>
          <a:xfrm>
            <a:off x="628650" y="2226469"/>
            <a:ext cx="5806440" cy="3263504"/>
          </a:xfrm>
        </p:spPr>
        <p:txBody>
          <a:bodyPr/>
          <a:lstStyle/>
          <a:p>
            <a:pPr fontAlgn="base"/>
            <a:r>
              <a:rPr lang="en-US"/>
              <a:t>4. When the column pin goes HIGH again, the Arduino has found the row pin that is connected to the button:</a:t>
            </a:r>
          </a:p>
          <a:p>
            <a:br>
              <a:rPr lang="en-US">
                <a:hlinkClick r:id="rId2"/>
              </a:rPr>
            </a:br>
            <a:endParaRPr lang="en-US"/>
          </a:p>
        </p:txBody>
      </p:sp>
      <p:pic>
        <p:nvPicPr>
          <p:cNvPr id="5122" name="Picture 2" descr="Arduino Keypad Tutorial - How the Keypad Works STEP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125266"/>
            <a:ext cx="21145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10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2: </a:t>
            </a:r>
            <a:r>
              <a:rPr lang="en-US">
                <a:solidFill>
                  <a:srgbClr val="FF0000"/>
                </a:solidFill>
              </a:rPr>
              <a:t>Project Nút bấm đề bật đèn Led</a:t>
            </a:r>
          </a:p>
        </p:txBody>
      </p:sp>
      <p:sp>
        <p:nvSpPr>
          <p:cNvPr id="3" name="Content Placeholder 2"/>
          <p:cNvSpPr>
            <a:spLocks noGrp="1"/>
          </p:cNvSpPr>
          <p:nvPr>
            <p:ph idx="1"/>
          </p:nvPr>
        </p:nvSpPr>
        <p:spPr>
          <a:xfrm>
            <a:off x="628650" y="2024101"/>
            <a:ext cx="7886700" cy="3263504"/>
          </a:xfrm>
        </p:spPr>
        <p:txBody>
          <a:bodyPr>
            <a:normAutofit/>
          </a:bodyPr>
          <a:lstStyle/>
          <a:p>
            <a:r>
              <a:rPr lang="en-US" sz="1800" b="1"/>
              <a:t>Mô tả: </a:t>
            </a:r>
            <a:r>
              <a:rPr lang="en-US" sz="1800"/>
              <a:t>Hệ thống thực hiện Bật Led thông qua nút nhấn, Đèn được nối vào Arduino ở cổng số 13.  đầu ra Nút bấm được nối vào pin 2. Đèn sang khi nút nhấn và ngược lại</a:t>
            </a:r>
          </a:p>
          <a:p>
            <a:r>
              <a:rPr lang="en-US" sz="1800" b="1"/>
              <a:t>Thiết bị</a:t>
            </a:r>
          </a:p>
          <a:p>
            <a:pPr lvl="1"/>
            <a:r>
              <a:rPr lang="en-US" sz="1500"/>
              <a:t>…</a:t>
            </a:r>
          </a:p>
          <a:p>
            <a:pPr lvl="1"/>
            <a:r>
              <a:rPr lang="en-US" sz="1500"/>
              <a:t>Nút nhấn (Push Button)</a:t>
            </a:r>
          </a:p>
          <a:p>
            <a:pPr marL="342900" lvl="1" indent="0">
              <a:buNone/>
            </a:pPr>
            <a:endParaRPr lang="en-US" sz="1500"/>
          </a:p>
          <a:p>
            <a:pPr marL="342900" lvl="1" indent="0">
              <a:buNone/>
            </a:pPr>
            <a:endParaRPr lang="en-US" sz="1500"/>
          </a:p>
          <a:p>
            <a:pPr marL="342900" lvl="1" indent="0">
              <a:buNone/>
            </a:pPr>
            <a:endParaRPr lang="en-US" sz="1500"/>
          </a:p>
          <a:p>
            <a:pPr marL="342900" lvl="1" indent="0">
              <a:buNone/>
            </a:pPr>
            <a:endParaRPr lang="en-US" sz="1500"/>
          </a:p>
          <a:p>
            <a:pPr marL="342900" lvl="1" indent="0">
              <a:buNone/>
            </a:pPr>
            <a:endParaRPr lang="en-US" sz="1500"/>
          </a:p>
          <a:p>
            <a:pPr marL="0" indent="0">
              <a:buNone/>
            </a:pPr>
            <a:endParaRPr lang="en-US" sz="1800" b="1"/>
          </a:p>
        </p:txBody>
      </p:sp>
      <p:pic>
        <p:nvPicPr>
          <p:cNvPr id="6" name="Picture 5"/>
          <p:cNvPicPr>
            <a:picLocks noChangeAspect="1"/>
          </p:cNvPicPr>
          <p:nvPr/>
        </p:nvPicPr>
        <p:blipFill>
          <a:blip r:embed="rId2"/>
          <a:stretch>
            <a:fillRect/>
          </a:stretch>
        </p:blipFill>
        <p:spPr>
          <a:xfrm>
            <a:off x="4797593" y="3054400"/>
            <a:ext cx="3540292" cy="2770389"/>
          </a:xfrm>
          <a:prstGeom prst="rect">
            <a:avLst/>
          </a:prstGeom>
        </p:spPr>
      </p:pic>
      <p:pic>
        <p:nvPicPr>
          <p:cNvPr id="1028" name="Picture 4" descr="How to attach a Push Button to a micro:bit - teachwithict.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181" y="3797478"/>
            <a:ext cx="3276944" cy="18769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4238125" y="4313321"/>
            <a:ext cx="3525003" cy="647450"/>
          </a:xfrm>
          <a:prstGeom prst="rect">
            <a:avLst/>
          </a:prstGeom>
          <a:ln>
            <a:solidFill>
              <a:schemeClr val="accent1"/>
            </a:solidFill>
          </a:ln>
        </p:spPr>
      </p:pic>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7812720" y="3539970"/>
              <a:ext cx="497880" cy="558360"/>
            </p14:xfrm>
          </p:contentPart>
        </mc:Choice>
        <mc:Fallback xmlns="">
          <p:pic>
            <p:nvPicPr>
              <p:cNvPr id="5" name="Ink 4"/>
              <p:cNvPicPr/>
              <p:nvPr/>
            </p:nvPicPr>
            <p:blipFill>
              <a:blip r:embed="rId6"/>
              <a:stretch>
                <a:fillRect/>
              </a:stretch>
            </p:blipFill>
            <p:spPr>
              <a:xfrm>
                <a:off x="7803360" y="3530610"/>
                <a:ext cx="516600" cy="577080"/>
              </a:xfrm>
              <a:prstGeom prst="rect">
                <a:avLst/>
              </a:prstGeom>
            </p:spPr>
          </p:pic>
        </mc:Fallback>
      </mc:AlternateContent>
      <p:sp>
        <p:nvSpPr>
          <p:cNvPr id="8" name="TextBox 7">
            <a:extLst>
              <a:ext uri="{FF2B5EF4-FFF2-40B4-BE49-F238E27FC236}">
                <a16:creationId xmlns:a16="http://schemas.microsoft.com/office/drawing/2014/main" id="{0BD1AE17-845E-4E79-AC84-D5B2A16B6D68}"/>
              </a:ext>
            </a:extLst>
          </p:cNvPr>
          <p:cNvSpPr txBox="1"/>
          <p:nvPr/>
        </p:nvSpPr>
        <p:spPr>
          <a:xfrm>
            <a:off x="610265" y="861590"/>
            <a:ext cx="4570125" cy="323165"/>
          </a:xfrm>
          <a:prstGeom prst="rect">
            <a:avLst/>
          </a:prstGeom>
          <a:noFill/>
        </p:spPr>
        <p:txBody>
          <a:bodyPr wrap="square">
            <a:spAutoFit/>
          </a:bodyPr>
          <a:lstStyle/>
          <a:p>
            <a:r>
              <a:rPr lang="en-US" sz="1500">
                <a:latin typeface="Cambria" panose="02040503050406030204" pitchFamily="18" charset="0"/>
              </a:rPr>
              <a:t>2.3. Các hàm Vào/Ra cơ bản</a:t>
            </a:r>
            <a:endParaRPr lang="vi-VN" sz="1500">
              <a:latin typeface="Cambria" panose="02040503050406030204" pitchFamily="18" charset="0"/>
            </a:endParaRPr>
          </a:p>
        </p:txBody>
      </p:sp>
    </p:spTree>
    <p:extLst>
      <p:ext uri="{BB962C8B-B14F-4D97-AF65-F5344CB8AC3E}">
        <p14:creationId xmlns:p14="http://schemas.microsoft.com/office/powerpoint/2010/main" val="32286588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D0897-CE83-4650-9FBD-3080D3F46645}"/>
              </a:ext>
            </a:extLst>
          </p:cNvPr>
          <p:cNvSpPr>
            <a:spLocks noGrp="1"/>
          </p:cNvSpPr>
          <p:nvPr>
            <p:ph type="title"/>
          </p:nvPr>
        </p:nvSpPr>
        <p:spPr/>
        <p:txBody>
          <a:bodyPr/>
          <a:lstStyle/>
          <a:p>
            <a:r>
              <a:rPr lang="en-US"/>
              <a:t>Module </a:t>
            </a:r>
            <a:r>
              <a:rPr lang="en-US" b="1"/>
              <a:t>Relay</a:t>
            </a:r>
            <a:endParaRPr lang="vi-VN" b="1">
              <a:latin typeface="Cambria" panose="02040503050406030204" pitchFamily="18" charset="0"/>
            </a:endParaRPr>
          </a:p>
        </p:txBody>
      </p:sp>
      <p:sp>
        <p:nvSpPr>
          <p:cNvPr id="3" name="Content Placeholder 2">
            <a:extLst>
              <a:ext uri="{FF2B5EF4-FFF2-40B4-BE49-F238E27FC236}">
                <a16:creationId xmlns:a16="http://schemas.microsoft.com/office/drawing/2014/main" id="{513EDA14-BC44-4577-8B2C-01F8CB5DEA0E}"/>
              </a:ext>
            </a:extLst>
          </p:cNvPr>
          <p:cNvSpPr>
            <a:spLocks noGrp="1"/>
          </p:cNvSpPr>
          <p:nvPr>
            <p:ph idx="1"/>
          </p:nvPr>
        </p:nvSpPr>
        <p:spPr/>
        <p:txBody>
          <a:bodyPr/>
          <a:lstStyle/>
          <a:p>
            <a:r>
              <a:rPr lang="vi-VN" sz="1800">
                <a:latin typeface="Cambria" panose="02040503050406030204" pitchFamily="18" charset="0"/>
              </a:rPr>
              <a:t>Giúp cách ly hoàn toàn giữa mạch xử lý có điện áp thấp và thiết bị điện có điện áp cao và công suất tải lớn. An toàn cho bộ xử lý và mạch điều khiển.</a:t>
            </a:r>
            <a:endParaRPr lang="en-US"/>
          </a:p>
          <a:p>
            <a:r>
              <a:rPr lang="en-US"/>
              <a:t>Nguyên lý hoạt động, của relay SPDT (</a:t>
            </a:r>
            <a:r>
              <a:rPr lang="vi-VN">
                <a:latin typeface="Cambria" panose="02040503050406030204" pitchFamily="18" charset="0"/>
              </a:rPr>
              <a:t>Single Pole Double Throw</a:t>
            </a:r>
            <a:r>
              <a:rPr lang="en-US"/>
              <a:t>)</a:t>
            </a:r>
          </a:p>
          <a:p>
            <a:pPr lvl="1"/>
            <a:r>
              <a:rPr lang="vi-VN">
                <a:latin typeface="Cambria" panose="02040503050406030204" pitchFamily="18" charset="0"/>
              </a:rPr>
              <a:t>2 tiếp điểm: thường đóng (NC), thường mở (NO) + 1 tiếp điểm chung: COM  </a:t>
            </a:r>
          </a:p>
        </p:txBody>
      </p:sp>
      <p:pic>
        <p:nvPicPr>
          <p:cNvPr id="1028" name="Picture 4" descr="Relay là gì? Rơ-le là gì? Các loại relay thông dụng dùng trong công nghiệp">
            <a:extLst>
              <a:ext uri="{FF2B5EF4-FFF2-40B4-BE49-F238E27FC236}">
                <a16:creationId xmlns:a16="http://schemas.microsoft.com/office/drawing/2014/main" id="{8BAA8BD8-40DE-4C9A-A287-93A44579B88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3194" y="3255311"/>
            <a:ext cx="4121023" cy="267921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3B04E371-B8E4-41EA-A06C-447906C845F2}"/>
              </a:ext>
            </a:extLst>
          </p:cNvPr>
          <p:cNvCxnSpPr>
            <a:cxnSpLocks/>
          </p:cNvCxnSpPr>
          <p:nvPr/>
        </p:nvCxnSpPr>
        <p:spPr>
          <a:xfrm flipH="1">
            <a:off x="628650" y="3974037"/>
            <a:ext cx="481002" cy="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E864014B-BBD9-4F87-AC1D-3C7502AA969B}"/>
              </a:ext>
            </a:extLst>
          </p:cNvPr>
          <p:cNvCxnSpPr>
            <a:cxnSpLocks/>
          </p:cNvCxnSpPr>
          <p:nvPr/>
        </p:nvCxnSpPr>
        <p:spPr>
          <a:xfrm flipV="1">
            <a:off x="2296529" y="3107262"/>
            <a:ext cx="0" cy="866775"/>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569F77E7-5D00-48CB-A5F0-95A22D8EAAF8}"/>
              </a:ext>
            </a:extLst>
          </p:cNvPr>
          <p:cNvCxnSpPr>
            <a:cxnSpLocks/>
          </p:cNvCxnSpPr>
          <p:nvPr/>
        </p:nvCxnSpPr>
        <p:spPr>
          <a:xfrm flipH="1">
            <a:off x="3882963" y="3519559"/>
            <a:ext cx="304800" cy="3524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3E764A9-96E6-4A63-A14F-9E2A85E0EE08}"/>
              </a:ext>
            </a:extLst>
          </p:cNvPr>
          <p:cNvSpPr txBox="1"/>
          <p:nvPr/>
        </p:nvSpPr>
        <p:spPr>
          <a:xfrm>
            <a:off x="4723534" y="3974037"/>
            <a:ext cx="240584" cy="300082"/>
          </a:xfrm>
          <a:prstGeom prst="rect">
            <a:avLst/>
          </a:prstGeom>
          <a:solidFill>
            <a:schemeClr val="bg1"/>
          </a:solidFill>
        </p:spPr>
        <p:txBody>
          <a:bodyPr wrap="square" rtlCol="0">
            <a:spAutoFit/>
          </a:bodyPr>
          <a:lstStyle/>
          <a:p>
            <a:endParaRPr lang="vi-VN" sz="1350">
              <a:latin typeface="Cambria" panose="02040503050406030204" pitchFamily="18" charset="0"/>
            </a:endParaRPr>
          </a:p>
        </p:txBody>
      </p:sp>
      <p:sp>
        <p:nvSpPr>
          <p:cNvPr id="27" name="TextBox 26">
            <a:extLst>
              <a:ext uri="{FF2B5EF4-FFF2-40B4-BE49-F238E27FC236}">
                <a16:creationId xmlns:a16="http://schemas.microsoft.com/office/drawing/2014/main" id="{21FC3111-302A-4AA1-801F-494C7661BBEE}"/>
              </a:ext>
            </a:extLst>
          </p:cNvPr>
          <p:cNvSpPr txBox="1"/>
          <p:nvPr/>
        </p:nvSpPr>
        <p:spPr>
          <a:xfrm>
            <a:off x="4132804" y="3440820"/>
            <a:ext cx="1461566" cy="300082"/>
          </a:xfrm>
          <a:prstGeom prst="rect">
            <a:avLst/>
          </a:prstGeom>
          <a:noFill/>
        </p:spPr>
        <p:txBody>
          <a:bodyPr wrap="square" rtlCol="0">
            <a:spAutoFit/>
          </a:bodyPr>
          <a:lstStyle/>
          <a:p>
            <a:r>
              <a:rPr lang="vi-VN" sz="1350">
                <a:latin typeface="Cambria" panose="02040503050406030204" pitchFamily="18" charset="0"/>
              </a:rPr>
              <a:t>Điều khiển</a:t>
            </a:r>
          </a:p>
        </p:txBody>
      </p:sp>
      <p:sp>
        <p:nvSpPr>
          <p:cNvPr id="28" name="TextBox 27">
            <a:extLst>
              <a:ext uri="{FF2B5EF4-FFF2-40B4-BE49-F238E27FC236}">
                <a16:creationId xmlns:a16="http://schemas.microsoft.com/office/drawing/2014/main" id="{AD723FDA-1146-45C6-8C01-23280DBE5067}"/>
              </a:ext>
            </a:extLst>
          </p:cNvPr>
          <p:cNvSpPr txBox="1"/>
          <p:nvPr/>
        </p:nvSpPr>
        <p:spPr>
          <a:xfrm>
            <a:off x="3882963" y="3179531"/>
            <a:ext cx="847405" cy="369332"/>
          </a:xfrm>
          <a:prstGeom prst="rect">
            <a:avLst/>
          </a:prstGeom>
          <a:noFill/>
        </p:spPr>
        <p:txBody>
          <a:bodyPr wrap="square" rtlCol="0">
            <a:spAutoFit/>
          </a:bodyPr>
          <a:lstStyle/>
          <a:p>
            <a:r>
              <a:rPr lang="vi-VN" b="1">
                <a:solidFill>
                  <a:srgbClr val="00B0F0"/>
                </a:solidFill>
                <a:latin typeface="Cambria" panose="02040503050406030204" pitchFamily="18" charset="0"/>
              </a:rPr>
              <a:t>3. IN</a:t>
            </a:r>
          </a:p>
        </p:txBody>
      </p:sp>
      <p:sp>
        <p:nvSpPr>
          <p:cNvPr id="29" name="TextBox 28">
            <a:extLst>
              <a:ext uri="{FF2B5EF4-FFF2-40B4-BE49-F238E27FC236}">
                <a16:creationId xmlns:a16="http://schemas.microsoft.com/office/drawing/2014/main" id="{2F144061-23F2-46E1-812A-41180A9335B7}"/>
              </a:ext>
            </a:extLst>
          </p:cNvPr>
          <p:cNvSpPr txBox="1"/>
          <p:nvPr/>
        </p:nvSpPr>
        <p:spPr>
          <a:xfrm>
            <a:off x="4288202" y="4616131"/>
            <a:ext cx="859923" cy="323165"/>
          </a:xfrm>
          <a:prstGeom prst="rect">
            <a:avLst/>
          </a:prstGeom>
          <a:noFill/>
        </p:spPr>
        <p:txBody>
          <a:bodyPr wrap="square" rtlCol="0">
            <a:spAutoFit/>
          </a:bodyPr>
          <a:lstStyle/>
          <a:p>
            <a:r>
              <a:rPr lang="vi-VN" sz="1500" b="1">
                <a:latin typeface="Cambria" panose="02040503050406030204" pitchFamily="18" charset="0"/>
              </a:rPr>
              <a:t>2. GND</a:t>
            </a:r>
          </a:p>
        </p:txBody>
      </p:sp>
      <p:sp>
        <p:nvSpPr>
          <p:cNvPr id="32" name="TextBox 31">
            <a:extLst>
              <a:ext uri="{FF2B5EF4-FFF2-40B4-BE49-F238E27FC236}">
                <a16:creationId xmlns:a16="http://schemas.microsoft.com/office/drawing/2014/main" id="{DED5CD89-73A8-44B0-9036-34C7683FCA82}"/>
              </a:ext>
            </a:extLst>
          </p:cNvPr>
          <p:cNvSpPr txBox="1"/>
          <p:nvPr/>
        </p:nvSpPr>
        <p:spPr>
          <a:xfrm>
            <a:off x="4278834" y="3954691"/>
            <a:ext cx="859924" cy="300082"/>
          </a:xfrm>
          <a:prstGeom prst="rect">
            <a:avLst/>
          </a:prstGeom>
          <a:noFill/>
        </p:spPr>
        <p:txBody>
          <a:bodyPr wrap="square" rtlCol="0">
            <a:spAutoFit/>
          </a:bodyPr>
          <a:lstStyle/>
          <a:p>
            <a:r>
              <a:rPr lang="vi-VN" sz="1350" b="1">
                <a:solidFill>
                  <a:srgbClr val="FF0000"/>
                </a:solidFill>
                <a:latin typeface="Cambria" panose="02040503050406030204" pitchFamily="18" charset="0"/>
              </a:rPr>
              <a:t>1. VCC</a:t>
            </a:r>
          </a:p>
        </p:txBody>
      </p:sp>
      <p:pic>
        <p:nvPicPr>
          <p:cNvPr id="33" name="Picture 2" descr="Giá 3 loại module relay 5v đến 32V - Nguyên lý, hướng dẫn chi tiết nhất">
            <a:extLst>
              <a:ext uri="{FF2B5EF4-FFF2-40B4-BE49-F238E27FC236}">
                <a16:creationId xmlns:a16="http://schemas.microsoft.com/office/drawing/2014/main" id="{B97AC71F-806E-462D-A848-7022B719DE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343" b="11500"/>
          <a:stretch/>
        </p:blipFill>
        <p:spPr bwMode="auto">
          <a:xfrm>
            <a:off x="5998979" y="3352655"/>
            <a:ext cx="2440665" cy="188315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6979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86C9-1DAA-41D8-B039-F85D66BE2D5D}"/>
              </a:ext>
            </a:extLst>
          </p:cNvPr>
          <p:cNvSpPr>
            <a:spLocks noGrp="1"/>
          </p:cNvSpPr>
          <p:nvPr>
            <p:ph type="title"/>
          </p:nvPr>
        </p:nvSpPr>
        <p:spPr/>
        <p:txBody>
          <a:bodyPr/>
          <a:lstStyle/>
          <a:p>
            <a:r>
              <a:rPr lang="vi-VN">
                <a:latin typeface="Cambria" panose="02040503050406030204" pitchFamily="18" charset="0"/>
              </a:rPr>
              <a:t>Ví dụ sử dụng Relay</a:t>
            </a:r>
          </a:p>
        </p:txBody>
      </p:sp>
      <p:pic>
        <p:nvPicPr>
          <p:cNvPr id="5" name="Picture 4">
            <a:extLst>
              <a:ext uri="{FF2B5EF4-FFF2-40B4-BE49-F238E27FC236}">
                <a16:creationId xmlns:a16="http://schemas.microsoft.com/office/drawing/2014/main" id="{3277D8C2-8F00-425A-9617-DCEE06ABA47C}"/>
              </a:ext>
            </a:extLst>
          </p:cNvPr>
          <p:cNvPicPr>
            <a:picLocks noChangeAspect="1"/>
          </p:cNvPicPr>
          <p:nvPr/>
        </p:nvPicPr>
        <p:blipFill>
          <a:blip r:embed="rId2"/>
          <a:stretch>
            <a:fillRect/>
          </a:stretch>
        </p:blipFill>
        <p:spPr>
          <a:xfrm>
            <a:off x="490160" y="2070692"/>
            <a:ext cx="7084390" cy="3656214"/>
          </a:xfrm>
          <a:prstGeom prst="rect">
            <a:avLst/>
          </a:prstGeom>
        </p:spPr>
      </p:pic>
      <p:grpSp>
        <p:nvGrpSpPr>
          <p:cNvPr id="8" name="Group 7">
            <a:extLst>
              <a:ext uri="{FF2B5EF4-FFF2-40B4-BE49-F238E27FC236}">
                <a16:creationId xmlns:a16="http://schemas.microsoft.com/office/drawing/2014/main" id="{729F67BE-D089-431D-A087-0BF9E43252CD}"/>
              </a:ext>
            </a:extLst>
          </p:cNvPr>
          <p:cNvGrpSpPr/>
          <p:nvPr/>
        </p:nvGrpSpPr>
        <p:grpSpPr>
          <a:xfrm>
            <a:off x="652073" y="3206959"/>
            <a:ext cx="1713396" cy="494675"/>
            <a:chOff x="1588957" y="3132944"/>
            <a:chExt cx="2284528" cy="659567"/>
          </a:xfrm>
        </p:grpSpPr>
        <p:sp>
          <p:nvSpPr>
            <p:cNvPr id="6" name="Rectangle 5">
              <a:extLst>
                <a:ext uri="{FF2B5EF4-FFF2-40B4-BE49-F238E27FC236}">
                  <a16:creationId xmlns:a16="http://schemas.microsoft.com/office/drawing/2014/main" id="{F73FEC6C-8D6A-4901-9027-611CEE154685}"/>
                </a:ext>
              </a:extLst>
            </p:cNvPr>
            <p:cNvSpPr/>
            <p:nvPr/>
          </p:nvSpPr>
          <p:spPr>
            <a:xfrm>
              <a:off x="1588957" y="3132944"/>
              <a:ext cx="2128604" cy="6595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vi-VN" sz="1350">
                  <a:latin typeface="Cambria" panose="02040503050406030204" pitchFamily="18" charset="0"/>
                </a:rPr>
                <a:t>1.5V</a:t>
              </a:r>
            </a:p>
          </p:txBody>
        </p:sp>
        <p:sp>
          <p:nvSpPr>
            <p:cNvPr id="7" name="Rectangle 6">
              <a:extLst>
                <a:ext uri="{FF2B5EF4-FFF2-40B4-BE49-F238E27FC236}">
                  <a16:creationId xmlns:a16="http://schemas.microsoft.com/office/drawing/2014/main" id="{02601291-D00B-4A30-AE74-2121F1F16D62}"/>
                </a:ext>
              </a:extLst>
            </p:cNvPr>
            <p:cNvSpPr/>
            <p:nvPr/>
          </p:nvSpPr>
          <p:spPr>
            <a:xfrm>
              <a:off x="3507699" y="3324070"/>
              <a:ext cx="365786" cy="288559"/>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vi-VN" sz="1350">
                <a:latin typeface="Cambria" panose="02040503050406030204" pitchFamily="18" charset="0"/>
              </a:endParaRPr>
            </a:p>
          </p:txBody>
        </p:sp>
      </p:grpSp>
      <p:grpSp>
        <p:nvGrpSpPr>
          <p:cNvPr id="9" name="Group 8">
            <a:extLst>
              <a:ext uri="{FF2B5EF4-FFF2-40B4-BE49-F238E27FC236}">
                <a16:creationId xmlns:a16="http://schemas.microsoft.com/office/drawing/2014/main" id="{AF7A216E-C636-4AA0-ABF9-CAF50EB8CD52}"/>
              </a:ext>
            </a:extLst>
          </p:cNvPr>
          <p:cNvGrpSpPr/>
          <p:nvPr/>
        </p:nvGrpSpPr>
        <p:grpSpPr>
          <a:xfrm rot="10800000">
            <a:off x="568857" y="3752754"/>
            <a:ext cx="1713396" cy="494675"/>
            <a:chOff x="1588957" y="3132944"/>
            <a:chExt cx="2284528" cy="659567"/>
          </a:xfrm>
        </p:grpSpPr>
        <p:sp>
          <p:nvSpPr>
            <p:cNvPr id="10" name="Rectangle 9">
              <a:extLst>
                <a:ext uri="{FF2B5EF4-FFF2-40B4-BE49-F238E27FC236}">
                  <a16:creationId xmlns:a16="http://schemas.microsoft.com/office/drawing/2014/main" id="{E7F0115B-21BC-4B55-8C4A-F20B3732ADBB}"/>
                </a:ext>
              </a:extLst>
            </p:cNvPr>
            <p:cNvSpPr/>
            <p:nvPr/>
          </p:nvSpPr>
          <p:spPr>
            <a:xfrm>
              <a:off x="1588957" y="3132944"/>
              <a:ext cx="2128604" cy="6595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vi-VN" sz="1350">
                <a:latin typeface="Cambria" panose="02040503050406030204" pitchFamily="18" charset="0"/>
              </a:endParaRPr>
            </a:p>
          </p:txBody>
        </p:sp>
        <p:sp>
          <p:nvSpPr>
            <p:cNvPr id="11" name="Rectangle 10">
              <a:extLst>
                <a:ext uri="{FF2B5EF4-FFF2-40B4-BE49-F238E27FC236}">
                  <a16:creationId xmlns:a16="http://schemas.microsoft.com/office/drawing/2014/main" id="{7CCF4D56-9C95-45A7-A52F-73390C724782}"/>
                </a:ext>
              </a:extLst>
            </p:cNvPr>
            <p:cNvSpPr/>
            <p:nvPr/>
          </p:nvSpPr>
          <p:spPr>
            <a:xfrm>
              <a:off x="3507699" y="3324070"/>
              <a:ext cx="365786" cy="288559"/>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vi-VN" sz="1350">
                <a:latin typeface="Cambria" panose="02040503050406030204" pitchFamily="18" charset="0"/>
              </a:endParaRPr>
            </a:p>
          </p:txBody>
        </p:sp>
      </p:grpSp>
      <p:sp>
        <p:nvSpPr>
          <p:cNvPr id="12" name="TextBox 11">
            <a:extLst>
              <a:ext uri="{FF2B5EF4-FFF2-40B4-BE49-F238E27FC236}">
                <a16:creationId xmlns:a16="http://schemas.microsoft.com/office/drawing/2014/main" id="{18733141-E27A-4FB2-9559-A0B3D9937C33}"/>
              </a:ext>
            </a:extLst>
          </p:cNvPr>
          <p:cNvSpPr txBox="1"/>
          <p:nvPr/>
        </p:nvSpPr>
        <p:spPr>
          <a:xfrm>
            <a:off x="1997358" y="4484590"/>
            <a:ext cx="284896" cy="415498"/>
          </a:xfrm>
          <a:prstGeom prst="rect">
            <a:avLst/>
          </a:prstGeom>
          <a:noFill/>
        </p:spPr>
        <p:txBody>
          <a:bodyPr wrap="square" rtlCol="0">
            <a:spAutoFit/>
          </a:bodyPr>
          <a:lstStyle/>
          <a:p>
            <a:r>
              <a:rPr lang="vi-VN" sz="2100" b="1">
                <a:solidFill>
                  <a:schemeClr val="bg1"/>
                </a:solidFill>
                <a:latin typeface="Cambria" panose="02040503050406030204" pitchFamily="18" charset="0"/>
              </a:rPr>
              <a:t>3</a:t>
            </a:r>
          </a:p>
        </p:txBody>
      </p:sp>
      <p:sp>
        <p:nvSpPr>
          <p:cNvPr id="13" name="TextBox 12">
            <a:extLst>
              <a:ext uri="{FF2B5EF4-FFF2-40B4-BE49-F238E27FC236}">
                <a16:creationId xmlns:a16="http://schemas.microsoft.com/office/drawing/2014/main" id="{178D54FB-DA72-493B-9658-01DC25D0FDD1}"/>
              </a:ext>
            </a:extLst>
          </p:cNvPr>
          <p:cNvSpPr txBox="1"/>
          <p:nvPr/>
        </p:nvSpPr>
        <p:spPr>
          <a:xfrm>
            <a:off x="2297757" y="4056164"/>
            <a:ext cx="284896" cy="415498"/>
          </a:xfrm>
          <a:prstGeom prst="rect">
            <a:avLst/>
          </a:prstGeom>
          <a:noFill/>
        </p:spPr>
        <p:txBody>
          <a:bodyPr wrap="square" rtlCol="0">
            <a:spAutoFit/>
          </a:bodyPr>
          <a:lstStyle/>
          <a:p>
            <a:r>
              <a:rPr lang="vi-VN" sz="2100" b="1">
                <a:solidFill>
                  <a:srgbClr val="FF0000"/>
                </a:solidFill>
                <a:latin typeface="Cambria" panose="02040503050406030204" pitchFamily="18" charset="0"/>
              </a:rPr>
              <a:t>1</a:t>
            </a:r>
          </a:p>
        </p:txBody>
      </p:sp>
      <p:sp>
        <p:nvSpPr>
          <p:cNvPr id="14" name="TextBox 13">
            <a:extLst>
              <a:ext uri="{FF2B5EF4-FFF2-40B4-BE49-F238E27FC236}">
                <a16:creationId xmlns:a16="http://schemas.microsoft.com/office/drawing/2014/main" id="{E3D4FD79-CC8D-4BD5-AC0E-519CCE8B9959}"/>
              </a:ext>
            </a:extLst>
          </p:cNvPr>
          <p:cNvSpPr txBox="1"/>
          <p:nvPr/>
        </p:nvSpPr>
        <p:spPr>
          <a:xfrm>
            <a:off x="2301717" y="3651440"/>
            <a:ext cx="284896" cy="415498"/>
          </a:xfrm>
          <a:prstGeom prst="rect">
            <a:avLst/>
          </a:prstGeom>
          <a:noFill/>
        </p:spPr>
        <p:txBody>
          <a:bodyPr wrap="square" rtlCol="0">
            <a:spAutoFit/>
          </a:bodyPr>
          <a:lstStyle/>
          <a:p>
            <a:r>
              <a:rPr lang="vi-VN" sz="2100" b="1">
                <a:solidFill>
                  <a:srgbClr val="00B050"/>
                </a:solidFill>
                <a:latin typeface="Cambria" panose="02040503050406030204" pitchFamily="18" charset="0"/>
              </a:rPr>
              <a:t>2</a:t>
            </a:r>
          </a:p>
        </p:txBody>
      </p:sp>
      <p:sp>
        <p:nvSpPr>
          <p:cNvPr id="15" name="TextBox 14">
            <a:extLst>
              <a:ext uri="{FF2B5EF4-FFF2-40B4-BE49-F238E27FC236}">
                <a16:creationId xmlns:a16="http://schemas.microsoft.com/office/drawing/2014/main" id="{C0697D76-8E7F-4AD6-B842-FA7D1F5BB754}"/>
              </a:ext>
            </a:extLst>
          </p:cNvPr>
          <p:cNvSpPr txBox="1"/>
          <p:nvPr/>
        </p:nvSpPr>
        <p:spPr>
          <a:xfrm>
            <a:off x="3575157" y="4849660"/>
            <a:ext cx="640829" cy="300082"/>
          </a:xfrm>
          <a:prstGeom prst="rect">
            <a:avLst/>
          </a:prstGeom>
          <a:noFill/>
        </p:spPr>
        <p:txBody>
          <a:bodyPr wrap="square" rtlCol="0">
            <a:spAutoFit/>
          </a:bodyPr>
          <a:lstStyle/>
          <a:p>
            <a:r>
              <a:rPr lang="vi-VN" sz="1350" b="1">
                <a:latin typeface="Cambria" panose="02040503050406030204" pitchFamily="18" charset="0"/>
              </a:rPr>
              <a:t>COM</a:t>
            </a:r>
          </a:p>
        </p:txBody>
      </p:sp>
      <p:sp>
        <p:nvSpPr>
          <p:cNvPr id="16" name="TextBox 15">
            <a:extLst>
              <a:ext uri="{FF2B5EF4-FFF2-40B4-BE49-F238E27FC236}">
                <a16:creationId xmlns:a16="http://schemas.microsoft.com/office/drawing/2014/main" id="{32AAA0AA-D3B7-4DAD-A5AA-EBD9CAB59C09}"/>
              </a:ext>
            </a:extLst>
          </p:cNvPr>
          <p:cNvSpPr txBox="1"/>
          <p:nvPr/>
        </p:nvSpPr>
        <p:spPr>
          <a:xfrm>
            <a:off x="2900597" y="4112518"/>
            <a:ext cx="438463" cy="300082"/>
          </a:xfrm>
          <a:prstGeom prst="rect">
            <a:avLst/>
          </a:prstGeom>
          <a:noFill/>
        </p:spPr>
        <p:txBody>
          <a:bodyPr wrap="square" rtlCol="0">
            <a:spAutoFit/>
          </a:bodyPr>
          <a:lstStyle/>
          <a:p>
            <a:r>
              <a:rPr lang="vi-VN" sz="1350" b="1">
                <a:latin typeface="Cambria" panose="02040503050406030204" pitchFamily="18" charset="0"/>
              </a:rPr>
              <a:t>NO</a:t>
            </a:r>
          </a:p>
        </p:txBody>
      </p:sp>
      <p:sp>
        <p:nvSpPr>
          <p:cNvPr id="17" name="TextBox 16">
            <a:extLst>
              <a:ext uri="{FF2B5EF4-FFF2-40B4-BE49-F238E27FC236}">
                <a16:creationId xmlns:a16="http://schemas.microsoft.com/office/drawing/2014/main" id="{AF7CDB34-A4E3-42DC-9F6B-9476BD4BB27F}"/>
              </a:ext>
            </a:extLst>
          </p:cNvPr>
          <p:cNvSpPr txBox="1"/>
          <p:nvPr/>
        </p:nvSpPr>
        <p:spPr>
          <a:xfrm>
            <a:off x="2747031" y="4877005"/>
            <a:ext cx="438463" cy="300082"/>
          </a:xfrm>
          <a:prstGeom prst="rect">
            <a:avLst/>
          </a:prstGeom>
          <a:noFill/>
        </p:spPr>
        <p:txBody>
          <a:bodyPr wrap="square" rtlCol="0">
            <a:spAutoFit/>
          </a:bodyPr>
          <a:lstStyle/>
          <a:p>
            <a:r>
              <a:rPr lang="vi-VN" sz="1350" b="1">
                <a:latin typeface="Cambria" panose="02040503050406030204" pitchFamily="18" charset="0"/>
              </a:rPr>
              <a:t>NC</a:t>
            </a:r>
          </a:p>
        </p:txBody>
      </p:sp>
      <p:cxnSp>
        <p:nvCxnSpPr>
          <p:cNvPr id="19" name="Straight Arrow Connector 18">
            <a:extLst>
              <a:ext uri="{FF2B5EF4-FFF2-40B4-BE49-F238E27FC236}">
                <a16:creationId xmlns:a16="http://schemas.microsoft.com/office/drawing/2014/main" id="{6BD4B141-7EEA-4203-BB5F-4CA2EA9358A3}"/>
              </a:ext>
            </a:extLst>
          </p:cNvPr>
          <p:cNvCxnSpPr/>
          <p:nvPr/>
        </p:nvCxnSpPr>
        <p:spPr>
          <a:xfrm>
            <a:off x="3119828" y="4877006"/>
            <a:ext cx="0" cy="249654"/>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id="{CFF0C042-1B70-40F3-92EA-8B1A0F4745CC}"/>
              </a:ext>
            </a:extLst>
          </p:cNvPr>
          <p:cNvCxnSpPr>
            <a:cxnSpLocks/>
          </p:cNvCxnSpPr>
          <p:nvPr/>
        </p:nvCxnSpPr>
        <p:spPr>
          <a:xfrm>
            <a:off x="3485216" y="3518940"/>
            <a:ext cx="550886" cy="0"/>
          </a:xfrm>
          <a:prstGeom prst="straightConnector1">
            <a:avLst/>
          </a:prstGeom>
          <a:ln w="38100">
            <a:solidFill>
              <a:srgbClr val="FF0000"/>
            </a:solidFill>
            <a:prstDash val="sysDash"/>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a:extLst>
              <a:ext uri="{FF2B5EF4-FFF2-40B4-BE49-F238E27FC236}">
                <a16:creationId xmlns:a16="http://schemas.microsoft.com/office/drawing/2014/main" id="{A2B726CC-FB66-436D-8225-D8694B8330BA}"/>
              </a:ext>
            </a:extLst>
          </p:cNvPr>
          <p:cNvCxnSpPr>
            <a:cxnSpLocks/>
          </p:cNvCxnSpPr>
          <p:nvPr/>
        </p:nvCxnSpPr>
        <p:spPr>
          <a:xfrm flipH="1">
            <a:off x="4086756" y="5362731"/>
            <a:ext cx="485245" cy="0"/>
          </a:xfrm>
          <a:prstGeom prst="straightConnector1">
            <a:avLst/>
          </a:prstGeom>
          <a:ln w="38100">
            <a:solidFill>
              <a:srgbClr val="FF0000"/>
            </a:solidFill>
            <a:prstDash val="sysDash"/>
            <a:tailEnd type="triangle"/>
          </a:ln>
        </p:spPr>
        <p:style>
          <a:lnRef idx="3">
            <a:schemeClr val="accent2"/>
          </a:lnRef>
          <a:fillRef idx="0">
            <a:schemeClr val="accent2"/>
          </a:fillRef>
          <a:effectRef idx="2">
            <a:schemeClr val="accent2"/>
          </a:effectRef>
          <a:fontRef idx="minor">
            <a:schemeClr val="tx1"/>
          </a:fontRef>
        </p:style>
      </p:cxnSp>
      <p:grpSp>
        <p:nvGrpSpPr>
          <p:cNvPr id="46" name="Group 45">
            <a:extLst>
              <a:ext uri="{FF2B5EF4-FFF2-40B4-BE49-F238E27FC236}">
                <a16:creationId xmlns:a16="http://schemas.microsoft.com/office/drawing/2014/main" id="{DCE5DEE8-C9AC-46D0-9155-805C8AB40DA0}"/>
              </a:ext>
            </a:extLst>
          </p:cNvPr>
          <p:cNvGrpSpPr/>
          <p:nvPr/>
        </p:nvGrpSpPr>
        <p:grpSpPr>
          <a:xfrm>
            <a:off x="5538697" y="995131"/>
            <a:ext cx="3115144" cy="1948754"/>
            <a:chOff x="838200" y="2940053"/>
            <a:chExt cx="6025966" cy="3769689"/>
          </a:xfrm>
        </p:grpSpPr>
        <p:pic>
          <p:nvPicPr>
            <p:cNvPr id="47" name="Picture 4" descr="Relay là gì? Rơ-le là gì? Các loại relay thông dụng dùng trong công nghiệp">
              <a:extLst>
                <a:ext uri="{FF2B5EF4-FFF2-40B4-BE49-F238E27FC236}">
                  <a16:creationId xmlns:a16="http://schemas.microsoft.com/office/drawing/2014/main" id="{4D14A548-792C-4C2F-8C36-5B48D72F8F0F}"/>
                </a:ext>
              </a:extLst>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591" y="3137452"/>
              <a:ext cx="5494697" cy="3572290"/>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7A90203E-5C1D-4906-AFE3-78EE46D0C7C9}"/>
                </a:ext>
              </a:extLst>
            </p:cNvPr>
            <p:cNvCxnSpPr>
              <a:cxnSpLocks/>
            </p:cNvCxnSpPr>
            <p:nvPr/>
          </p:nvCxnSpPr>
          <p:spPr>
            <a:xfrm flipH="1">
              <a:off x="838200" y="4095753"/>
              <a:ext cx="641336" cy="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755C7AF2-42DE-4F11-A8C4-265D380F59EC}"/>
                </a:ext>
              </a:extLst>
            </p:cNvPr>
            <p:cNvCxnSpPr>
              <a:cxnSpLocks/>
            </p:cNvCxnSpPr>
            <p:nvPr/>
          </p:nvCxnSpPr>
          <p:spPr>
            <a:xfrm flipV="1">
              <a:off x="3062038" y="2940053"/>
              <a:ext cx="0" cy="115570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ED15ABBB-AEBC-490D-98C5-A5D31083352D}"/>
                </a:ext>
              </a:extLst>
            </p:cNvPr>
            <p:cNvCxnSpPr>
              <a:cxnSpLocks/>
            </p:cNvCxnSpPr>
            <p:nvPr/>
          </p:nvCxnSpPr>
          <p:spPr>
            <a:xfrm flipH="1">
              <a:off x="5177284" y="3489782"/>
              <a:ext cx="406400" cy="4699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B88786F-B75C-4BCB-B231-83036CD2DC37}"/>
                </a:ext>
              </a:extLst>
            </p:cNvPr>
            <p:cNvSpPr txBox="1"/>
            <p:nvPr/>
          </p:nvSpPr>
          <p:spPr>
            <a:xfrm>
              <a:off x="6298045" y="4095753"/>
              <a:ext cx="320777" cy="580482"/>
            </a:xfrm>
            <a:prstGeom prst="rect">
              <a:avLst/>
            </a:prstGeom>
            <a:solidFill>
              <a:schemeClr val="bg1"/>
            </a:solidFill>
          </p:spPr>
          <p:txBody>
            <a:bodyPr wrap="square" rtlCol="0">
              <a:spAutoFit/>
            </a:bodyPr>
            <a:lstStyle/>
            <a:p>
              <a:endParaRPr lang="vi-VN" sz="1350">
                <a:latin typeface="Cambria" panose="02040503050406030204" pitchFamily="18" charset="0"/>
              </a:endParaRPr>
            </a:p>
          </p:txBody>
        </p:sp>
        <p:sp>
          <p:nvSpPr>
            <p:cNvPr id="52" name="TextBox 51">
              <a:extLst>
                <a:ext uri="{FF2B5EF4-FFF2-40B4-BE49-F238E27FC236}">
                  <a16:creationId xmlns:a16="http://schemas.microsoft.com/office/drawing/2014/main" id="{2860D945-925B-4543-A287-8E14B7A25C48}"/>
                </a:ext>
              </a:extLst>
            </p:cNvPr>
            <p:cNvSpPr txBox="1"/>
            <p:nvPr/>
          </p:nvSpPr>
          <p:spPr>
            <a:xfrm>
              <a:off x="5177285" y="3097967"/>
              <a:ext cx="1686877" cy="580482"/>
            </a:xfrm>
            <a:prstGeom prst="rect">
              <a:avLst/>
            </a:prstGeom>
            <a:noFill/>
          </p:spPr>
          <p:txBody>
            <a:bodyPr wrap="square" rtlCol="0">
              <a:spAutoFit/>
            </a:bodyPr>
            <a:lstStyle/>
            <a:p>
              <a:r>
                <a:rPr lang="vi-VN" sz="1350" b="1">
                  <a:solidFill>
                    <a:srgbClr val="00B0F0"/>
                  </a:solidFill>
                  <a:latin typeface="Cambria" panose="02040503050406030204" pitchFamily="18" charset="0"/>
                </a:rPr>
                <a:t>3.IN</a:t>
              </a:r>
            </a:p>
          </p:txBody>
        </p:sp>
        <p:sp>
          <p:nvSpPr>
            <p:cNvPr id="53" name="TextBox 52">
              <a:extLst>
                <a:ext uri="{FF2B5EF4-FFF2-40B4-BE49-F238E27FC236}">
                  <a16:creationId xmlns:a16="http://schemas.microsoft.com/office/drawing/2014/main" id="{B3C7720B-C6C0-42A6-A11C-390495467E4A}"/>
                </a:ext>
              </a:extLst>
            </p:cNvPr>
            <p:cNvSpPr txBox="1"/>
            <p:nvPr/>
          </p:nvSpPr>
          <p:spPr>
            <a:xfrm>
              <a:off x="5717601" y="4951878"/>
              <a:ext cx="1146565" cy="491178"/>
            </a:xfrm>
            <a:prstGeom prst="rect">
              <a:avLst/>
            </a:prstGeom>
            <a:noFill/>
          </p:spPr>
          <p:txBody>
            <a:bodyPr wrap="square" rtlCol="0">
              <a:spAutoFit/>
            </a:bodyPr>
            <a:lstStyle/>
            <a:p>
              <a:r>
                <a:rPr lang="vi-VN" sz="1050" b="1">
                  <a:latin typeface="Cambria" panose="02040503050406030204" pitchFamily="18" charset="0"/>
                </a:rPr>
                <a:t>2. GND</a:t>
              </a:r>
            </a:p>
          </p:txBody>
        </p:sp>
        <p:sp>
          <p:nvSpPr>
            <p:cNvPr id="54" name="TextBox 53">
              <a:extLst>
                <a:ext uri="{FF2B5EF4-FFF2-40B4-BE49-F238E27FC236}">
                  <a16:creationId xmlns:a16="http://schemas.microsoft.com/office/drawing/2014/main" id="{FBDDEF6C-4EE3-4DFB-BD27-8564B6D15C51}"/>
                </a:ext>
              </a:extLst>
            </p:cNvPr>
            <p:cNvSpPr txBox="1"/>
            <p:nvPr/>
          </p:nvSpPr>
          <p:spPr>
            <a:xfrm>
              <a:off x="5705112" y="3961220"/>
              <a:ext cx="1146565" cy="491178"/>
            </a:xfrm>
            <a:prstGeom prst="rect">
              <a:avLst/>
            </a:prstGeom>
            <a:noFill/>
          </p:spPr>
          <p:txBody>
            <a:bodyPr wrap="square" rtlCol="0">
              <a:spAutoFit/>
            </a:bodyPr>
            <a:lstStyle/>
            <a:p>
              <a:r>
                <a:rPr lang="vi-VN" sz="1050" b="1">
                  <a:solidFill>
                    <a:srgbClr val="FF0000"/>
                  </a:solidFill>
                  <a:latin typeface="Cambria" panose="02040503050406030204" pitchFamily="18" charset="0"/>
                </a:rPr>
                <a:t>1. VCC</a:t>
              </a:r>
            </a:p>
          </p:txBody>
        </p:sp>
      </p:grpSp>
      <p:pic>
        <p:nvPicPr>
          <p:cNvPr id="56" name="Picture 2" descr="Giá 3 loại module relay 5v đến 32V - Nguyên lý, hướng dẫn chi tiết nhất">
            <a:extLst>
              <a:ext uri="{FF2B5EF4-FFF2-40B4-BE49-F238E27FC236}">
                <a16:creationId xmlns:a16="http://schemas.microsoft.com/office/drawing/2014/main" id="{BDAF02FE-3E80-4C58-B58F-5171276279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343" b="11500"/>
          <a:stretch/>
        </p:blipFill>
        <p:spPr bwMode="auto">
          <a:xfrm>
            <a:off x="6473439" y="2848759"/>
            <a:ext cx="1939950" cy="149681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6074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45E4-B42A-4D82-AD0B-440311501339}"/>
              </a:ext>
            </a:extLst>
          </p:cNvPr>
          <p:cNvSpPr>
            <a:spLocks noGrp="1"/>
          </p:cNvSpPr>
          <p:nvPr>
            <p:ph type="title"/>
          </p:nvPr>
        </p:nvSpPr>
        <p:spPr/>
        <p:txBody>
          <a:bodyPr/>
          <a:lstStyle/>
          <a:p>
            <a:r>
              <a:rPr lang="en-US"/>
              <a:t>Arduino </a:t>
            </a:r>
            <a:r>
              <a:rPr lang="en-US">
                <a:solidFill>
                  <a:schemeClr val="tx1"/>
                </a:solidFill>
              </a:rPr>
              <a:t>kết nối </a:t>
            </a:r>
            <a:r>
              <a:rPr lang="en-US"/>
              <a:t>Module Relay </a:t>
            </a:r>
            <a:r>
              <a:rPr lang="en-US">
                <a:solidFill>
                  <a:srgbClr val="FF0000"/>
                </a:solidFill>
              </a:rPr>
              <a:t>1 kênh 5V</a:t>
            </a:r>
            <a:endParaRPr lang="vi-VN">
              <a:solidFill>
                <a:srgbClr val="FF0000"/>
              </a:solidFill>
              <a:latin typeface="Cambria" panose="02040503050406030204" pitchFamily="18" charset="0"/>
            </a:endParaRPr>
          </a:p>
        </p:txBody>
      </p:sp>
      <p:pic>
        <p:nvPicPr>
          <p:cNvPr id="2052" name="Picture 4">
            <a:extLst>
              <a:ext uri="{FF2B5EF4-FFF2-40B4-BE49-F238E27FC236}">
                <a16:creationId xmlns:a16="http://schemas.microsoft.com/office/drawing/2014/main" id="{1A2B25DD-E838-4D0B-B0E9-5649A9A16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296306"/>
            <a:ext cx="3942670" cy="35847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iá 3 loại module relay 5v đến 32V - Nguyên lý, hướng dẫn chi tiết nhất">
            <a:extLst>
              <a:ext uri="{FF2B5EF4-FFF2-40B4-BE49-F238E27FC236}">
                <a16:creationId xmlns:a16="http://schemas.microsoft.com/office/drawing/2014/main" id="{4CA44AF1-C184-4EF1-B337-703D3F7103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88"/>
          <a:stretch/>
        </p:blipFill>
        <p:spPr bwMode="auto">
          <a:xfrm>
            <a:off x="347585" y="2296306"/>
            <a:ext cx="3942670" cy="3430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0535FEB-F1E1-47FF-919E-86B5BAC8E8A9}"/>
              </a:ext>
            </a:extLst>
          </p:cNvPr>
          <p:cNvSpPr txBox="1"/>
          <p:nvPr/>
        </p:nvSpPr>
        <p:spPr>
          <a:xfrm>
            <a:off x="4398677" y="1811558"/>
            <a:ext cx="4570125" cy="507831"/>
          </a:xfrm>
          <a:prstGeom prst="rect">
            <a:avLst/>
          </a:prstGeom>
          <a:noFill/>
        </p:spPr>
        <p:txBody>
          <a:bodyPr wrap="square">
            <a:spAutoFit/>
          </a:bodyPr>
          <a:lstStyle/>
          <a:p>
            <a:pPr algn="l">
              <a:buFont typeface="Arial" panose="020B0604020202020204" pitchFamily="34" charset="0"/>
              <a:buChar char="•"/>
            </a:pPr>
            <a:r>
              <a:rPr lang="vi-VN" sz="1350" b="1">
                <a:solidFill>
                  <a:srgbClr val="000000"/>
                </a:solidFill>
                <a:latin typeface="open sans condensed bold"/>
              </a:rPr>
              <a:t>Để đảm bảo an toàn</a:t>
            </a:r>
            <a:r>
              <a:rPr lang="vi-VN" sz="1350">
                <a:solidFill>
                  <a:srgbClr val="000000"/>
                </a:solidFill>
                <a:latin typeface="open sans condensed bold"/>
              </a:rPr>
              <a:t> khi mới bắt đầu sử dụng relay, chỉ nên dùng relay để bật tắt LED.</a:t>
            </a:r>
          </a:p>
        </p:txBody>
      </p:sp>
    </p:spTree>
    <p:extLst>
      <p:ext uri="{BB962C8B-B14F-4D97-AF65-F5344CB8AC3E}">
        <p14:creationId xmlns:p14="http://schemas.microsoft.com/office/powerpoint/2010/main" val="23079347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17CF1-3565-46F4-98A8-E94A90214394}"/>
              </a:ext>
            </a:extLst>
          </p:cNvPr>
          <p:cNvSpPr>
            <a:spLocks noGrp="1"/>
          </p:cNvSpPr>
          <p:nvPr>
            <p:ph type="title"/>
          </p:nvPr>
        </p:nvSpPr>
        <p:spPr/>
        <p:txBody>
          <a:bodyPr/>
          <a:lstStyle/>
          <a:p>
            <a:r>
              <a:rPr lang="en-US"/>
              <a:t>BÀI TẬP LỚN  (trình bày file Word)</a:t>
            </a:r>
            <a:endParaRPr lang="vi-VN">
              <a:latin typeface="Cambria" panose="02040503050406030204" pitchFamily="18" charset="0"/>
            </a:endParaRPr>
          </a:p>
        </p:txBody>
      </p:sp>
      <p:sp>
        <p:nvSpPr>
          <p:cNvPr id="3" name="Content Placeholder 2">
            <a:extLst>
              <a:ext uri="{FF2B5EF4-FFF2-40B4-BE49-F238E27FC236}">
                <a16:creationId xmlns:a16="http://schemas.microsoft.com/office/drawing/2014/main" id="{A0B57ACA-777F-44F5-8FF2-0E2EBD7F9759}"/>
              </a:ext>
            </a:extLst>
          </p:cNvPr>
          <p:cNvSpPr>
            <a:spLocks noGrp="1"/>
          </p:cNvSpPr>
          <p:nvPr>
            <p:ph idx="1"/>
          </p:nvPr>
        </p:nvSpPr>
        <p:spPr/>
        <p:txBody>
          <a:bodyPr>
            <a:normAutofit/>
          </a:bodyPr>
          <a:lstStyle/>
          <a:p>
            <a:r>
              <a:rPr lang="en-US"/>
              <a:t>PHẦN 1:</a:t>
            </a:r>
          </a:p>
          <a:p>
            <a:pPr lvl="1"/>
            <a:r>
              <a:rPr lang="en-US"/>
              <a:t>Xây dựng </a:t>
            </a:r>
            <a:r>
              <a:rPr lang="en-US">
                <a:solidFill>
                  <a:srgbClr val="FF0000"/>
                </a:solidFill>
              </a:rPr>
              <a:t>hệ thống tự động thông minh </a:t>
            </a:r>
            <a:r>
              <a:rPr lang="en-US"/>
              <a:t>(giả lập trên Tinkercad hoặc Proteus, Packet Tracer)</a:t>
            </a:r>
          </a:p>
          <a:p>
            <a:pPr lvl="1"/>
            <a:r>
              <a:rPr lang="en-US"/>
              <a:t>Ví du: </a:t>
            </a:r>
            <a:r>
              <a:rPr lang="en-US" b="1"/>
              <a:t>Hệ thống tự đông quan trắc thông số môi trường</a:t>
            </a:r>
          </a:p>
          <a:p>
            <a:pPr lvl="2"/>
            <a:r>
              <a:rPr lang="en-US" b="1"/>
              <a:t>Đặt vấn đề </a:t>
            </a:r>
          </a:p>
          <a:p>
            <a:pPr lvl="2"/>
            <a:r>
              <a:rPr lang="en-US" b="1"/>
              <a:t>Phân tích, thiết kế hệ nhúng</a:t>
            </a:r>
          </a:p>
          <a:p>
            <a:pPr lvl="2"/>
            <a:r>
              <a:rPr lang="en-US" b="1"/>
              <a:t>Lập trình</a:t>
            </a:r>
          </a:p>
          <a:p>
            <a:r>
              <a:rPr lang="en-US"/>
              <a:t>PHẦN 2:</a:t>
            </a:r>
          </a:p>
          <a:p>
            <a:pPr lvl="1"/>
            <a:r>
              <a:rPr lang="en-US"/>
              <a:t>Triển khai một </a:t>
            </a:r>
            <a:r>
              <a:rPr lang="en-US">
                <a:solidFill>
                  <a:srgbClr val="FF0000"/>
                </a:solidFill>
              </a:rPr>
              <a:t>giải pháp IoT </a:t>
            </a:r>
            <a:r>
              <a:rPr lang="en-US"/>
              <a:t>trên Cisco Paket Tracer</a:t>
            </a:r>
          </a:p>
          <a:p>
            <a:pPr lvl="1"/>
            <a:r>
              <a:rPr lang="en-US"/>
              <a:t>Ví dụ: Nhà thông minh, Bãi giữ xe thông minh, ….</a:t>
            </a:r>
          </a:p>
          <a:p>
            <a:pPr lvl="2"/>
            <a:r>
              <a:rPr lang="en-US" b="1"/>
              <a:t>Đặt vấn đề </a:t>
            </a:r>
          </a:p>
          <a:p>
            <a:pPr lvl="2"/>
            <a:r>
              <a:rPr lang="en-US" b="1"/>
              <a:t>Phân tích, thiết kế giải pháp</a:t>
            </a:r>
          </a:p>
          <a:p>
            <a:pPr lvl="2"/>
            <a:r>
              <a:rPr lang="en-US" b="1"/>
              <a:t>Lập trình</a:t>
            </a:r>
            <a:endParaRPr lang="vi-VN">
              <a:latin typeface="Cambria" panose="02040503050406030204" pitchFamily="18" charset="0"/>
            </a:endParaRPr>
          </a:p>
        </p:txBody>
      </p:sp>
    </p:spTree>
    <p:extLst>
      <p:ext uri="{BB962C8B-B14F-4D97-AF65-F5344CB8AC3E}">
        <p14:creationId xmlns:p14="http://schemas.microsoft.com/office/powerpoint/2010/main" val="2577284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8FFE56A-893B-4A9C-BB26-9B7FC42D8F6C}" type="slidenum">
              <a:rPr lang="en-US" smtClean="0">
                <a:latin typeface="Cambria" panose="02040503050406030204" pitchFamily="18" charset="0"/>
              </a:rPr>
              <a:pPr/>
              <a:t>54</a:t>
            </a:fld>
            <a:endParaRPr lang="en-US" dirty="0">
              <a:latin typeface="Cambria" panose="02040503050406030204" pitchFamily="18" charset="0"/>
            </a:endParaRPr>
          </a:p>
        </p:txBody>
      </p:sp>
      <p:sp>
        <p:nvSpPr>
          <p:cNvPr id="6" name="TextBox 5">
            <a:extLst>
              <a:ext uri="{FF2B5EF4-FFF2-40B4-BE49-F238E27FC236}">
                <a16:creationId xmlns:a16="http://schemas.microsoft.com/office/drawing/2014/main" id="{F2999DF0-CBFE-41C8-831E-03B195A004EC}"/>
              </a:ext>
            </a:extLst>
          </p:cNvPr>
          <p:cNvSpPr txBox="1"/>
          <p:nvPr/>
        </p:nvSpPr>
        <p:spPr>
          <a:xfrm>
            <a:off x="5196253" y="4897956"/>
            <a:ext cx="358727" cy="300082"/>
          </a:xfrm>
          <a:prstGeom prst="rect">
            <a:avLst/>
          </a:prstGeom>
          <a:solidFill>
            <a:schemeClr val="bg1"/>
          </a:solidFill>
        </p:spPr>
        <p:txBody>
          <a:bodyPr wrap="square" rtlCol="0">
            <a:spAutoFit/>
          </a:bodyPr>
          <a:lstStyle/>
          <a:p>
            <a:endParaRPr lang="vi-VN" sz="1350">
              <a:latin typeface="Cambria" panose="02040503050406030204" pitchFamily="18" charset="0"/>
            </a:endParaRPr>
          </a:p>
        </p:txBody>
      </p:sp>
      <p:sp>
        <p:nvSpPr>
          <p:cNvPr id="5" name="TextBox 4">
            <a:extLst>
              <a:ext uri="{FF2B5EF4-FFF2-40B4-BE49-F238E27FC236}">
                <a16:creationId xmlns:a16="http://schemas.microsoft.com/office/drawing/2014/main" id="{3D9EFC84-E5EE-440B-211E-C60CE7AA2BBB}"/>
              </a:ext>
            </a:extLst>
          </p:cNvPr>
          <p:cNvSpPr txBox="1"/>
          <p:nvPr/>
        </p:nvSpPr>
        <p:spPr>
          <a:xfrm>
            <a:off x="4018530" y="2819400"/>
            <a:ext cx="1371600" cy="461665"/>
          </a:xfrm>
          <a:prstGeom prst="rect">
            <a:avLst/>
          </a:prstGeom>
          <a:noFill/>
        </p:spPr>
        <p:txBody>
          <a:bodyPr wrap="square">
            <a:spAutoFit/>
          </a:bodyPr>
          <a:lstStyle/>
          <a:p>
            <a:pPr marL="12065" lvl="1">
              <a:lnSpc>
                <a:spcPct val="100000"/>
              </a:lnSpc>
              <a:spcBef>
                <a:spcPts val="819"/>
              </a:spcBef>
              <a:tabLst>
                <a:tab pos="674370" algn="l"/>
              </a:tabLst>
            </a:pPr>
            <a:r>
              <a:rPr lang="en-US" sz="2400" b="1">
                <a:solidFill>
                  <a:srgbClr val="000066"/>
                </a:solidFill>
                <a:latin typeface="Cambria"/>
                <a:cs typeface="Cambria"/>
              </a:rPr>
              <a:t>Q &amp; A</a:t>
            </a:r>
          </a:p>
        </p:txBody>
      </p:sp>
    </p:spTree>
    <p:extLst>
      <p:ext uri="{BB962C8B-B14F-4D97-AF65-F5344CB8AC3E}">
        <p14:creationId xmlns:p14="http://schemas.microsoft.com/office/powerpoint/2010/main" val="3897330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66C9CE-6B42-4088-A01E-1EE86591C66D}"/>
              </a:ext>
            </a:extLst>
          </p:cNvPr>
          <p:cNvPicPr>
            <a:picLocks noChangeAspect="1"/>
          </p:cNvPicPr>
          <p:nvPr/>
        </p:nvPicPr>
        <p:blipFill>
          <a:blip r:embed="rId2"/>
          <a:stretch>
            <a:fillRect/>
          </a:stretch>
        </p:blipFill>
        <p:spPr>
          <a:xfrm>
            <a:off x="4050338" y="1196282"/>
            <a:ext cx="4601140" cy="4293691"/>
          </a:xfrm>
          <a:prstGeom prst="rect">
            <a:avLst/>
          </a:prstGeom>
          <a:ln>
            <a:solidFill>
              <a:schemeClr val="accent1"/>
            </a:solidFill>
          </a:ln>
        </p:spPr>
      </p:pic>
      <p:pic>
        <p:nvPicPr>
          <p:cNvPr id="3" name="Picture 2">
            <a:extLst>
              <a:ext uri="{FF2B5EF4-FFF2-40B4-BE49-F238E27FC236}">
                <a16:creationId xmlns:a16="http://schemas.microsoft.com/office/drawing/2014/main" id="{6EDC2F1C-E7AE-47BF-9D04-0B559C8242FB}"/>
              </a:ext>
            </a:extLst>
          </p:cNvPr>
          <p:cNvPicPr>
            <a:picLocks noChangeAspect="1"/>
          </p:cNvPicPr>
          <p:nvPr/>
        </p:nvPicPr>
        <p:blipFill>
          <a:blip r:embed="rId3"/>
          <a:stretch>
            <a:fillRect/>
          </a:stretch>
        </p:blipFill>
        <p:spPr>
          <a:xfrm>
            <a:off x="559977" y="1196281"/>
            <a:ext cx="3350374" cy="2325428"/>
          </a:xfrm>
          <a:prstGeom prst="rect">
            <a:avLst/>
          </a:prstGeom>
        </p:spPr>
      </p:pic>
      <p:pic>
        <p:nvPicPr>
          <p:cNvPr id="4" name="Picture 3">
            <a:extLst>
              <a:ext uri="{FF2B5EF4-FFF2-40B4-BE49-F238E27FC236}">
                <a16:creationId xmlns:a16="http://schemas.microsoft.com/office/drawing/2014/main" id="{A9D26F40-9B02-4055-9725-BD984DB0206A}"/>
              </a:ext>
            </a:extLst>
          </p:cNvPr>
          <p:cNvPicPr>
            <a:picLocks noChangeAspect="1"/>
          </p:cNvPicPr>
          <p:nvPr/>
        </p:nvPicPr>
        <p:blipFill>
          <a:blip r:embed="rId4"/>
          <a:stretch>
            <a:fillRect/>
          </a:stretch>
        </p:blipFill>
        <p:spPr>
          <a:xfrm>
            <a:off x="559977" y="3454754"/>
            <a:ext cx="3350374" cy="2035218"/>
          </a:xfrm>
          <a:prstGeom prst="rect">
            <a:avLst/>
          </a:prstGeom>
        </p:spPr>
      </p:pic>
    </p:spTree>
    <p:extLst>
      <p:ext uri="{BB962C8B-B14F-4D97-AF65-F5344CB8AC3E}">
        <p14:creationId xmlns:p14="http://schemas.microsoft.com/office/powerpoint/2010/main" val="75811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3: </a:t>
            </a:r>
            <a:r>
              <a:rPr lang="en-US">
                <a:solidFill>
                  <a:srgbClr val="FF0000"/>
                </a:solidFill>
              </a:rPr>
              <a:t>Làm việc với cảm biến nhiệt độ</a:t>
            </a:r>
            <a:endParaRPr lang="en-US"/>
          </a:p>
        </p:txBody>
      </p:sp>
      <p:sp>
        <p:nvSpPr>
          <p:cNvPr id="3" name="Content Placeholder 2"/>
          <p:cNvSpPr>
            <a:spLocks noGrp="1"/>
          </p:cNvSpPr>
          <p:nvPr>
            <p:ph idx="1"/>
          </p:nvPr>
        </p:nvSpPr>
        <p:spPr/>
        <p:txBody>
          <a:bodyPr/>
          <a:lstStyle/>
          <a:p>
            <a:r>
              <a:rPr lang="en-US" b="1"/>
              <a:t>Mô tả: </a:t>
            </a:r>
            <a:r>
              <a:rPr lang="en-US"/>
              <a:t> Đọc nhiệt độ môi trường với cảm biến TMP36, sang LED khi nhiệt độ quá 37 độ. Led (pin 10), TMP (pin </a:t>
            </a:r>
            <a:r>
              <a:rPr lang="en-US" b="1"/>
              <a:t>A0</a:t>
            </a:r>
            <a:r>
              <a:rPr lang="en-US"/>
              <a:t>).</a:t>
            </a:r>
          </a:p>
          <a:p>
            <a:r>
              <a:rPr lang="en-US" b="1"/>
              <a:t>Thiết bị</a:t>
            </a:r>
          </a:p>
          <a:p>
            <a:endParaRPr lang="en-US"/>
          </a:p>
        </p:txBody>
      </p:sp>
      <p:sp>
        <p:nvSpPr>
          <p:cNvPr id="4" name="AutoShape 2" descr="TMP36 Temperature Sensor Pinout, Features, Equivalent, Circuit &amp; Datasheet"/>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latin typeface="Cambria" panose="02040503050406030204" pitchFamily="18" charset="0"/>
            </a:endParaRPr>
          </a:p>
        </p:txBody>
      </p:sp>
      <p:pic>
        <p:nvPicPr>
          <p:cNvPr id="2052" name="Picture 4" descr="TMP36 Pinout, Interfacing with Arduino, Coding, Applications, Datashee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389" t="2415" r="25723"/>
          <a:stretch/>
        </p:blipFill>
        <p:spPr bwMode="auto">
          <a:xfrm>
            <a:off x="829365" y="3038518"/>
            <a:ext cx="1939529" cy="24241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329449" y="2840378"/>
            <a:ext cx="5185901" cy="1200329"/>
          </a:xfrm>
          <a:prstGeom prst="rect">
            <a:avLst/>
          </a:prstGeom>
          <a:noFill/>
        </p:spPr>
        <p:txBody>
          <a:bodyPr wrap="square" rtlCol="0">
            <a:spAutoFit/>
          </a:bodyPr>
          <a:lstStyle/>
          <a:p>
            <a:pPr marL="257175" indent="-257175">
              <a:buFont typeface="Arial" panose="020B0604020202020204" pitchFamily="34" charset="0"/>
              <a:buChar char="•"/>
            </a:pPr>
            <a:r>
              <a:rPr lang="en-US">
                <a:solidFill>
                  <a:srgbClr val="FF0000"/>
                </a:solidFill>
                <a:latin typeface="Cambria" panose="02040503050406030204" pitchFamily="18" charset="0"/>
              </a:rPr>
              <a:t>Output value</a:t>
            </a:r>
            <a:r>
              <a:rPr lang="en-US">
                <a:latin typeface="Cambria" panose="02040503050406030204" pitchFamily="18" charset="0"/>
              </a:rPr>
              <a:t>:  0 – 1023        (1024 giá trị)</a:t>
            </a:r>
          </a:p>
          <a:p>
            <a:pPr marL="257175" indent="-257175">
              <a:buFont typeface="Arial" panose="020B0604020202020204" pitchFamily="34" charset="0"/>
              <a:buChar char="•"/>
            </a:pPr>
            <a:r>
              <a:rPr lang="en-US">
                <a:solidFill>
                  <a:srgbClr val="FF0000"/>
                </a:solidFill>
                <a:latin typeface="Cambria" panose="02040503050406030204" pitchFamily="18" charset="0"/>
              </a:rPr>
              <a:t>Điện áp tương ứng</a:t>
            </a:r>
            <a:r>
              <a:rPr lang="en-US">
                <a:latin typeface="Cambria" panose="02040503050406030204" pitchFamily="18" charset="0"/>
              </a:rPr>
              <a:t>: 0 -5V     (5000mV     ) </a:t>
            </a:r>
          </a:p>
          <a:p>
            <a:pPr marL="257175" indent="-257175">
              <a:buFont typeface="Arial" panose="020B0604020202020204" pitchFamily="34" charset="0"/>
              <a:buChar char="•"/>
            </a:pPr>
            <a:r>
              <a:rPr lang="en-US">
                <a:latin typeface="Cambria" panose="02040503050406030204" pitchFamily="18" charset="0"/>
              </a:rPr>
              <a:t>Công thức qui đổi sang nhiệt độ  (độ C)</a:t>
            </a:r>
          </a:p>
          <a:p>
            <a:r>
              <a:rPr lang="en-US">
                <a:latin typeface="Cambria" panose="02040503050406030204" pitchFamily="18" charset="0"/>
              </a:rPr>
              <a:t> </a:t>
            </a:r>
          </a:p>
        </p:txBody>
      </p:sp>
      <p:sp>
        <p:nvSpPr>
          <p:cNvPr id="6" name="TextBox 5"/>
          <p:cNvSpPr txBox="1"/>
          <p:nvPr/>
        </p:nvSpPr>
        <p:spPr>
          <a:xfrm>
            <a:off x="3329449" y="4483590"/>
            <a:ext cx="4889435" cy="1200329"/>
          </a:xfrm>
          <a:prstGeom prst="rect">
            <a:avLst/>
          </a:prstGeom>
          <a:noFill/>
        </p:spPr>
        <p:txBody>
          <a:bodyPr wrap="square" rtlCol="0">
            <a:spAutoFit/>
          </a:bodyPr>
          <a:lstStyle/>
          <a:p>
            <a:pPr marL="214313" indent="-214313">
              <a:buFont typeface="Arial" panose="020B0604020202020204" pitchFamily="34" charset="0"/>
              <a:buChar char="•"/>
            </a:pPr>
            <a:endParaRPr lang="en-US">
              <a:latin typeface="Cambria" panose="02040503050406030204" pitchFamily="18" charset="0"/>
            </a:endParaRPr>
          </a:p>
          <a:p>
            <a:pPr marL="214313" indent="-214313">
              <a:buFont typeface="Arial" panose="020B0604020202020204" pitchFamily="34" charset="0"/>
              <a:buChar char="•"/>
            </a:pPr>
            <a:r>
              <a:rPr lang="en-US">
                <a:latin typeface="Cambria" panose="02040503050406030204" pitchFamily="18" charset="0"/>
              </a:rPr>
              <a:t>TMP36, cho ra tín hiệu Analog </a:t>
            </a:r>
            <a:r>
              <a:rPr lang="en-US">
                <a:latin typeface="Cambria" panose="02040503050406030204" pitchFamily="18" charset="0"/>
                <a:sym typeface="Wingdings" panose="05000000000000000000" pitchFamily="2" charset="2"/>
              </a:rPr>
              <a:t> nối vào </a:t>
            </a:r>
            <a:r>
              <a:rPr lang="en-US">
                <a:solidFill>
                  <a:srgbClr val="0080FF"/>
                </a:solidFill>
                <a:latin typeface="Cambria" panose="02040503050406030204" pitchFamily="18" charset="0"/>
                <a:sym typeface="Wingdings" panose="05000000000000000000" pitchFamily="2" charset="2"/>
              </a:rPr>
              <a:t>chân Analog </a:t>
            </a:r>
            <a:r>
              <a:rPr lang="en-US">
                <a:latin typeface="Cambria" panose="02040503050406030204" pitchFamily="18" charset="0"/>
                <a:sym typeface="Wingdings" panose="05000000000000000000" pitchFamily="2" charset="2"/>
              </a:rPr>
              <a:t> đọc tín hiệu bằng hàm </a:t>
            </a:r>
            <a:r>
              <a:rPr lang="en-US">
                <a:solidFill>
                  <a:srgbClr val="FF0000"/>
                </a:solidFill>
                <a:latin typeface="Cambria" panose="02040503050406030204" pitchFamily="18" charset="0"/>
                <a:sym typeface="Wingdings" panose="05000000000000000000" pitchFamily="2" charset="2"/>
              </a:rPr>
              <a:t>analogRead</a:t>
            </a:r>
            <a:r>
              <a:rPr lang="en-US">
                <a:latin typeface="Cambria" panose="02040503050406030204" pitchFamily="18" charset="0"/>
                <a:sym typeface="Wingdings" panose="05000000000000000000" pitchFamily="2" charset="2"/>
              </a:rPr>
              <a:t>(</a:t>
            </a:r>
            <a:r>
              <a:rPr lang="en-US">
                <a:solidFill>
                  <a:srgbClr val="0080FF"/>
                </a:solidFill>
                <a:latin typeface="Cambria" panose="02040503050406030204" pitchFamily="18" charset="0"/>
                <a:sym typeface="Wingdings" panose="05000000000000000000" pitchFamily="2" charset="2"/>
              </a:rPr>
              <a:t>pin</a:t>
            </a:r>
            <a:r>
              <a:rPr lang="en-US">
                <a:latin typeface="Cambria" panose="02040503050406030204" pitchFamily="18" charset="0"/>
                <a:sym typeface="Wingdings" panose="05000000000000000000" pitchFamily="2" charset="2"/>
              </a:rPr>
              <a:t>)</a:t>
            </a:r>
            <a:endParaRPr lang="en-US">
              <a:latin typeface="Cambria" panose="02040503050406030204" pitchFamily="18" charset="0"/>
            </a:endParaRPr>
          </a:p>
        </p:txBody>
      </p:sp>
      <p:sp>
        <p:nvSpPr>
          <p:cNvPr id="8" name="TextBox 7">
            <a:extLst>
              <a:ext uri="{FF2B5EF4-FFF2-40B4-BE49-F238E27FC236}">
                <a16:creationId xmlns:a16="http://schemas.microsoft.com/office/drawing/2014/main" id="{9C6CF14D-746C-40E7-8E22-A23A138AB362}"/>
              </a:ext>
            </a:extLst>
          </p:cNvPr>
          <p:cNvSpPr txBox="1"/>
          <p:nvPr/>
        </p:nvSpPr>
        <p:spPr>
          <a:xfrm>
            <a:off x="610265" y="861590"/>
            <a:ext cx="4570125" cy="323165"/>
          </a:xfrm>
          <a:prstGeom prst="rect">
            <a:avLst/>
          </a:prstGeom>
          <a:noFill/>
        </p:spPr>
        <p:txBody>
          <a:bodyPr wrap="square">
            <a:spAutoFit/>
          </a:bodyPr>
          <a:lstStyle/>
          <a:p>
            <a:r>
              <a:rPr lang="en-US" sz="1500">
                <a:latin typeface="Cambria" panose="02040503050406030204" pitchFamily="18" charset="0"/>
              </a:rPr>
              <a:t>2.3. Các hàm Vào/Ra cơ bản</a:t>
            </a:r>
            <a:endParaRPr lang="vi-VN" sz="1500">
              <a:latin typeface="Cambria" panose="02040503050406030204" pitchFamily="18" charset="0"/>
            </a:endParaRPr>
          </a:p>
        </p:txBody>
      </p:sp>
      <p:pic>
        <p:nvPicPr>
          <p:cNvPr id="9" name="Picture 8">
            <a:extLst>
              <a:ext uri="{FF2B5EF4-FFF2-40B4-BE49-F238E27FC236}">
                <a16:creationId xmlns:a16="http://schemas.microsoft.com/office/drawing/2014/main" id="{9C48E4BC-EA92-4C29-9003-C87CCEDD1D4C}"/>
              </a:ext>
            </a:extLst>
          </p:cNvPr>
          <p:cNvPicPr>
            <a:picLocks noChangeAspect="1"/>
          </p:cNvPicPr>
          <p:nvPr/>
        </p:nvPicPr>
        <p:blipFill rotWithShape="1">
          <a:blip r:embed="rId3"/>
          <a:srcRect r="10415"/>
          <a:stretch/>
        </p:blipFill>
        <p:spPr>
          <a:xfrm>
            <a:off x="3877270" y="3800483"/>
            <a:ext cx="4786313" cy="900246"/>
          </a:xfrm>
          <a:prstGeom prst="rect">
            <a:avLst/>
          </a:prstGeom>
        </p:spPr>
      </p:pic>
    </p:spTree>
    <p:extLst>
      <p:ext uri="{BB962C8B-B14F-4D97-AF65-F5344CB8AC3E}">
        <p14:creationId xmlns:p14="http://schemas.microsoft.com/office/powerpoint/2010/main" val="1705284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4. Led sáng dần</a:t>
            </a:r>
          </a:p>
        </p:txBody>
      </p:sp>
      <p:sp>
        <p:nvSpPr>
          <p:cNvPr id="3" name="Content Placeholder 2"/>
          <p:cNvSpPr>
            <a:spLocks noGrp="1"/>
          </p:cNvSpPr>
          <p:nvPr>
            <p:ph idx="1"/>
          </p:nvPr>
        </p:nvSpPr>
        <p:spPr/>
        <p:txBody>
          <a:bodyPr/>
          <a:lstStyle/>
          <a:p>
            <a:r>
              <a:rPr lang="en-US" b="1"/>
              <a:t>Mô tả: </a:t>
            </a:r>
            <a:r>
              <a:rPr lang="en-US"/>
              <a:t>Sử dụng các chân ~ PWM, xuất các mức điện áp đầu ra thay đổi từ 0-5V, để làm cho Led sáng dần, rồi tắt dần</a:t>
            </a:r>
          </a:p>
          <a:p>
            <a:endParaRPr lang="en-US"/>
          </a:p>
        </p:txBody>
      </p:sp>
      <p:pic>
        <p:nvPicPr>
          <p:cNvPr id="4" name="Picture 3"/>
          <p:cNvPicPr>
            <a:picLocks noChangeAspect="1"/>
          </p:cNvPicPr>
          <p:nvPr/>
        </p:nvPicPr>
        <p:blipFill rotWithShape="1">
          <a:blip r:embed="rId2"/>
          <a:srcRect r="6501"/>
          <a:stretch/>
        </p:blipFill>
        <p:spPr>
          <a:xfrm>
            <a:off x="628650" y="2606638"/>
            <a:ext cx="2711822" cy="2786063"/>
          </a:xfrm>
          <a:prstGeom prst="rect">
            <a:avLst/>
          </a:prstGeom>
        </p:spPr>
      </p:pic>
      <p:pic>
        <p:nvPicPr>
          <p:cNvPr id="5" name="Picture 4"/>
          <p:cNvPicPr>
            <a:picLocks noChangeAspect="1"/>
          </p:cNvPicPr>
          <p:nvPr/>
        </p:nvPicPr>
        <p:blipFill>
          <a:blip r:embed="rId3"/>
          <a:stretch>
            <a:fillRect/>
          </a:stretch>
        </p:blipFill>
        <p:spPr>
          <a:xfrm>
            <a:off x="3373965" y="2606638"/>
            <a:ext cx="5141385" cy="2786063"/>
          </a:xfrm>
          <a:prstGeom prst="rect">
            <a:avLst/>
          </a:prstGeom>
        </p:spPr>
      </p:pic>
      <p:sp>
        <p:nvSpPr>
          <p:cNvPr id="6" name="TextBox 5">
            <a:extLst>
              <a:ext uri="{FF2B5EF4-FFF2-40B4-BE49-F238E27FC236}">
                <a16:creationId xmlns:a16="http://schemas.microsoft.com/office/drawing/2014/main" id="{9772094B-076D-453A-872B-7370ECABFF1E}"/>
              </a:ext>
            </a:extLst>
          </p:cNvPr>
          <p:cNvSpPr txBox="1"/>
          <p:nvPr/>
        </p:nvSpPr>
        <p:spPr>
          <a:xfrm>
            <a:off x="610265" y="861590"/>
            <a:ext cx="4570125" cy="323165"/>
          </a:xfrm>
          <a:prstGeom prst="rect">
            <a:avLst/>
          </a:prstGeom>
          <a:noFill/>
        </p:spPr>
        <p:txBody>
          <a:bodyPr wrap="square">
            <a:spAutoFit/>
          </a:bodyPr>
          <a:lstStyle/>
          <a:p>
            <a:r>
              <a:rPr lang="en-US" sz="1500">
                <a:latin typeface="Cambria" panose="02040503050406030204" pitchFamily="18" charset="0"/>
              </a:rPr>
              <a:t>2.3. Các hàm Vào/Ra cơ bản</a:t>
            </a:r>
            <a:endParaRPr lang="vi-VN" sz="1500">
              <a:latin typeface="Cambria" panose="02040503050406030204" pitchFamily="18" charset="0"/>
            </a:endParaRPr>
          </a:p>
        </p:txBody>
      </p:sp>
    </p:spTree>
    <p:extLst>
      <p:ext uri="{BB962C8B-B14F-4D97-AF65-F5344CB8AC3E}">
        <p14:creationId xmlns:p14="http://schemas.microsoft.com/office/powerpoint/2010/main" val="1698153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6A93-F1C1-49CE-8348-F45FF042EA08}"/>
              </a:ext>
            </a:extLst>
          </p:cNvPr>
          <p:cNvSpPr>
            <a:spLocks noGrp="1"/>
          </p:cNvSpPr>
          <p:nvPr>
            <p:ph type="title"/>
          </p:nvPr>
        </p:nvSpPr>
        <p:spPr/>
        <p:txBody>
          <a:bodyPr/>
          <a:lstStyle/>
          <a:p>
            <a:r>
              <a:rPr lang="en-US"/>
              <a:t>Ví dụ kết hợp</a:t>
            </a:r>
            <a:endParaRPr lang="vi-VN">
              <a:latin typeface="Cambria" panose="02040503050406030204" pitchFamily="18" charset="0"/>
            </a:endParaRPr>
          </a:p>
        </p:txBody>
      </p:sp>
      <p:sp>
        <p:nvSpPr>
          <p:cNvPr id="3" name="Content Placeholder 2">
            <a:extLst>
              <a:ext uri="{FF2B5EF4-FFF2-40B4-BE49-F238E27FC236}">
                <a16:creationId xmlns:a16="http://schemas.microsoft.com/office/drawing/2014/main" id="{C919CFA0-9A14-406F-9835-0D735B0979C0}"/>
              </a:ext>
            </a:extLst>
          </p:cNvPr>
          <p:cNvSpPr>
            <a:spLocks noGrp="1"/>
          </p:cNvSpPr>
          <p:nvPr>
            <p:ph idx="1"/>
          </p:nvPr>
        </p:nvSpPr>
        <p:spPr/>
        <p:txBody>
          <a:bodyPr/>
          <a:lstStyle/>
          <a:p>
            <a:r>
              <a:rPr lang="en-US"/>
              <a:t>Hệ thống cảm biến nhiệt độ môi trường sử dụng TMP36 điều khiển tự động quạt làm mát (DC motor), theo yêu cầu sau</a:t>
            </a:r>
          </a:p>
          <a:p>
            <a:pPr lvl="1"/>
            <a:r>
              <a:rPr lang="en-US"/>
              <a:t>Nếu nhiệt độ  &lt;20 độ C, tắt quạt</a:t>
            </a:r>
          </a:p>
          <a:p>
            <a:pPr lvl="1"/>
            <a:r>
              <a:rPr lang="en-US"/>
              <a:t>Nếu   20</a:t>
            </a:r>
            <a:r>
              <a:rPr lang="en-US" baseline="30000"/>
              <a:t>0</a:t>
            </a:r>
            <a:r>
              <a:rPr lang="en-US"/>
              <a:t>C&lt; nhiệt &lt;25 </a:t>
            </a:r>
            <a:r>
              <a:rPr lang="en-US" baseline="30000"/>
              <a:t>0</a:t>
            </a:r>
            <a:r>
              <a:rPr lang="en-US"/>
              <a:t>C </a:t>
            </a:r>
            <a:r>
              <a:rPr lang="en-US">
                <a:sym typeface="Wingdings" panose="05000000000000000000" pitchFamily="2" charset="2"/>
              </a:rPr>
              <a:t> quay chậm</a:t>
            </a:r>
          </a:p>
          <a:p>
            <a:pPr lvl="1"/>
            <a:r>
              <a:rPr lang="en-US"/>
              <a:t>Nếu   25</a:t>
            </a:r>
            <a:r>
              <a:rPr lang="en-US" baseline="30000"/>
              <a:t>0</a:t>
            </a:r>
            <a:r>
              <a:rPr lang="en-US"/>
              <a:t>C=&lt; nhiệt &lt;29 </a:t>
            </a:r>
            <a:r>
              <a:rPr lang="en-US" baseline="30000"/>
              <a:t>0</a:t>
            </a:r>
            <a:r>
              <a:rPr lang="en-US"/>
              <a:t>C </a:t>
            </a:r>
            <a:r>
              <a:rPr lang="en-US">
                <a:sym typeface="Wingdings" panose="05000000000000000000" pitchFamily="2" charset="2"/>
              </a:rPr>
              <a:t> quay nhanh</a:t>
            </a:r>
          </a:p>
          <a:p>
            <a:pPr lvl="1"/>
            <a:r>
              <a:rPr lang="en-US"/>
              <a:t>Ngược lại (&gt;=20 độ,) </a:t>
            </a:r>
            <a:r>
              <a:rPr lang="en-US">
                <a:sym typeface="Wingdings" panose="05000000000000000000" pitchFamily="2" charset="2"/>
              </a:rPr>
              <a:t> Quay rất nhanh</a:t>
            </a:r>
            <a:endParaRPr lang="vi-VN">
              <a:latin typeface="Cambria" panose="02040503050406030204" pitchFamily="18" charset="0"/>
            </a:endParaRPr>
          </a:p>
        </p:txBody>
      </p:sp>
    </p:spTree>
    <p:extLst>
      <p:ext uri="{BB962C8B-B14F-4D97-AF65-F5344CB8AC3E}">
        <p14:creationId xmlns:p14="http://schemas.microsoft.com/office/powerpoint/2010/main" val="764646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1787</TotalTime>
  <Words>2340</Words>
  <Application>Microsoft Office PowerPoint</Application>
  <PresentationFormat>On-screen Show (4:3)</PresentationFormat>
  <Paragraphs>257</Paragraphs>
  <Slides>54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Cambria</vt:lpstr>
      <vt:lpstr>Microsoft Sans Serif</vt:lpstr>
      <vt:lpstr>open sans condensed bold</vt:lpstr>
      <vt:lpstr>Roboto</vt:lpstr>
      <vt:lpstr>Office Theme</vt:lpstr>
      <vt:lpstr>LẬP TRÌNH HỆ NHÚNG</vt:lpstr>
      <vt:lpstr>PowerPoint Presentation</vt:lpstr>
      <vt:lpstr>PowerPoint Presentation</vt:lpstr>
      <vt:lpstr>Ví dụ 1: Project Bật/Tắt đèn Led</vt:lpstr>
      <vt:lpstr>Ví dụ 2: Project Nút bấm đề bật đèn Led</vt:lpstr>
      <vt:lpstr>PowerPoint Presentation</vt:lpstr>
      <vt:lpstr>Ví dụ 3: Làm việc với cảm biến nhiệt độ</vt:lpstr>
      <vt:lpstr>Ví dụ 4. Led sáng dần</vt:lpstr>
      <vt:lpstr>Ví dụ kết hợp</vt:lpstr>
      <vt:lpstr>Ví dụ 5.  Điều khiển độ sáng của Led qua chiết áp</vt:lpstr>
      <vt:lpstr>Ví dụ 5. …</vt:lpstr>
      <vt:lpstr>Làm việc với Quang trở</vt:lpstr>
      <vt:lpstr>Cảm biến khoảng cách/ cảm biến siêu âm</vt:lpstr>
      <vt:lpstr>LED 7 đoạn</vt:lpstr>
      <vt:lpstr>LED 7 đoạn ..</vt:lpstr>
      <vt:lpstr>PowerPoint Presentation</vt:lpstr>
      <vt:lpstr>Số BCD</vt:lpstr>
      <vt:lpstr>Ví dụ: Hiện 0-9 bằng số BCD  ..</vt:lpstr>
      <vt:lpstr>PowerPoint Presentation</vt:lpstr>
      <vt:lpstr>Giới thiệu về IC 74HC595</vt:lpstr>
      <vt:lpstr>Giới thiệu về IC 74HC595 ..</vt:lpstr>
      <vt:lpstr>IC 74HC595 ..</vt:lpstr>
      <vt:lpstr>Giới thiệu về IC 74HC595 ..</vt:lpstr>
      <vt:lpstr>Ví dụ: Sáng 8 led theo một trình tự, sử dụng IC 74HC545</vt:lpstr>
      <vt:lpstr>Ví dụ</vt:lpstr>
      <vt:lpstr>Led Ma trận (Led Matrix)</vt:lpstr>
      <vt:lpstr>FONT LED</vt:lpstr>
      <vt:lpstr>Lập trình Led ma trận với IC74CH595</vt:lpstr>
      <vt:lpstr>PowerPoint Presentation</vt:lpstr>
      <vt:lpstr>Sơ đồ kết nối  </vt:lpstr>
      <vt:lpstr>Điều khiển động cơ</vt:lpstr>
      <vt:lpstr>Điều khiển động cơ</vt:lpstr>
      <vt:lpstr>PWM– For controlling speed</vt:lpstr>
      <vt:lpstr>H-Bridge – For controlling rotation direction</vt:lpstr>
      <vt:lpstr>L293D Motor Driver IC</vt:lpstr>
      <vt:lpstr>PowerPoint Presentation</vt:lpstr>
      <vt:lpstr>PowerPoint Presentation</vt:lpstr>
      <vt:lpstr>PowerPoint Presentation</vt:lpstr>
      <vt:lpstr>PowerPoint Presentation</vt:lpstr>
      <vt:lpstr>Wiring L293D motor driver IC with Arduino UNO</vt:lpstr>
      <vt:lpstr>PowerPoint Presentation</vt:lpstr>
      <vt:lpstr>PowerPoint Presentation</vt:lpstr>
      <vt:lpstr>PowerPoint Presentation</vt:lpstr>
      <vt:lpstr>PowerPoint Presentation</vt:lpstr>
      <vt:lpstr>KeyPad</vt:lpstr>
      <vt:lpstr>PowerPoint Presentation</vt:lpstr>
      <vt:lpstr>The Arduino detects which button is pressed by detecting the row and column pin that’s connected to the button.</vt:lpstr>
      <vt:lpstr>KeyPad..</vt:lpstr>
      <vt:lpstr>KeyPad..</vt:lpstr>
      <vt:lpstr>Module Relay</vt:lpstr>
      <vt:lpstr>Ví dụ sử dụng Relay</vt:lpstr>
      <vt:lpstr>Arduino kết nối Module Relay 1 kênh 5V</vt:lpstr>
      <vt:lpstr>BÀI TẬP LỚN  (trình bày file Word)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nhúng,phạm ngọc hưng,dhbkhn</dc:title>
  <dc:subject>bai giang he thong nhung.pdf</dc:subject>
  <dc:creator>phạm ngọc hưng</dc:creator>
  <cp:keywords>lập trình nhúng,phạm ngọc hưng,dhbkhn</cp:keywords>
  <cp:lastModifiedBy>Asus</cp:lastModifiedBy>
  <cp:revision>136</cp:revision>
  <dcterms:created xsi:type="dcterms:W3CDTF">2023-11-30T12:05:20Z</dcterms:created>
  <dcterms:modified xsi:type="dcterms:W3CDTF">2023-12-06T04:06:10Z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2012-09-27T00:00:00Z</vt:filetime>
  </property>
  <property fmtid="{D5CDD505-2E9C-101B-9397-08002B2CF9AE}" pid="3" name="Creator">
    <vt:lpwstr>Microsoft® PowerPoint® 2010 Trial</vt:lpwstr>
  </property>
  <property fmtid="{D5CDD505-2E9C-101B-9397-08002B2CF9AE}" pid="4" name="LastSaved">
    <vt:filetime>2023-11-30T00:00:00Z</vt:filetime>
  </property>
</Properties>
</file>