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5"/>
  </p:notesMasterIdLst>
  <p:sldIdLst>
    <p:sldId id="305" r:id="rId3"/>
    <p:sldId id="256" r:id="rId4"/>
    <p:sldId id="259" r:id="rId6"/>
    <p:sldId id="260" r:id="rId7"/>
    <p:sldId id="281" r:id="rId8"/>
    <p:sldId id="261" r:id="rId9"/>
    <p:sldId id="265" r:id="rId10"/>
    <p:sldId id="262" r:id="rId11"/>
    <p:sldId id="263" r:id="rId12"/>
    <p:sldId id="267" r:id="rId13"/>
    <p:sldId id="264" r:id="rId14"/>
    <p:sldId id="297" r:id="rId15"/>
    <p:sldId id="298" r:id="rId16"/>
    <p:sldId id="299" r:id="rId17"/>
    <p:sldId id="300" r:id="rId18"/>
    <p:sldId id="301" r:id="rId19"/>
    <p:sldId id="302" r:id="rId20"/>
    <p:sldId id="303" r:id="rId21"/>
    <p:sldId id="304" r:id="rId22"/>
    <p:sldId id="273" r:id="rId23"/>
    <p:sldId id="278" r:id="rId24"/>
  </p:sldIdLst>
  <p:sldSz cx="9144000" cy="5143500" type="screen16x9"/>
  <p:notesSz cx="6858000" cy="9144000"/>
  <p:embeddedFontLst>
    <p:embeddedFont>
      <p:font typeface="SimSun" panose="02010600030101010101" pitchFamily="2" charset="-122"/>
      <p:regular r:id="rId28"/>
    </p:embeddedFont>
    <p:embeddedFont>
      <p:font typeface="Bebas Neue" panose="020B0606020202050201"/>
      <p:regular r:id="rId29"/>
    </p:embeddedFont>
    <p:embeddedFont>
      <p:font typeface="IBM Plex Sans Condensed" panose="020B0506050203000203"/>
      <p:regular r:id="rId30"/>
    </p:embeddedFont>
    <p:embeddedFont>
      <p:font typeface="Roboto" panose="02000000000000000000" pitchFamily="2" charset="0"/>
      <p:regular r:id="rId31"/>
      <p:bold r:id="rId32"/>
      <p:italic r:id="rId33"/>
      <p:boldItalic r:id="rId34"/>
    </p:embeddedFont>
    <p:embeddedFont>
      <p:font typeface="Calibri" panose="020F050202020403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8" Type="http://schemas.openxmlformats.org/officeDocument/2006/relationships/font" Target="fonts/font11.fntdata"/><Relationship Id="rId37" Type="http://schemas.openxmlformats.org/officeDocument/2006/relationships/font" Target="fonts/font10.fntdata"/><Relationship Id="rId36" Type="http://schemas.openxmlformats.org/officeDocument/2006/relationships/font" Target="fonts/font9.fntdata"/><Relationship Id="rId35" Type="http://schemas.openxmlformats.org/officeDocument/2006/relationships/font" Target="fonts/font8.fntdata"/><Relationship Id="rId34" Type="http://schemas.openxmlformats.org/officeDocument/2006/relationships/font" Target="fonts/font7.fntdata"/><Relationship Id="rId33" Type="http://schemas.openxmlformats.org/officeDocument/2006/relationships/font" Target="fonts/font6.fntdata"/><Relationship Id="rId32" Type="http://schemas.openxmlformats.org/officeDocument/2006/relationships/font" Target="fonts/font5.fntdata"/><Relationship Id="rId31" Type="http://schemas.openxmlformats.org/officeDocument/2006/relationships/font" Target="fonts/font4.fntdata"/><Relationship Id="rId30" Type="http://schemas.openxmlformats.org/officeDocument/2006/relationships/font" Target="fonts/font3.fntdata"/><Relationship Id="rId3" Type="http://schemas.openxmlformats.org/officeDocument/2006/relationships/slide" Target="slides/slide1.xml"/><Relationship Id="rId29" Type="http://schemas.openxmlformats.org/officeDocument/2006/relationships/font" Target="fonts/font2.fntdata"/><Relationship Id="rId28" Type="http://schemas.openxmlformats.org/officeDocument/2006/relationships/font" Target="fonts/font1.fntdata"/><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
        <p:cNvGrpSpPr/>
        <p:nvPr/>
      </p:nvGrpSpPr>
      <p:grpSpPr>
        <a:xfrm>
          <a:off x="0" y="0"/>
          <a:ext cx="0" cy="0"/>
          <a:chOff x="0" y="0"/>
          <a:chExt cx="0" cy="0"/>
        </a:xfrm>
      </p:grpSpPr>
      <p:sp>
        <p:nvSpPr>
          <p:cNvPr id="42" name="Google Shape;4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5"/>
        <p:cNvGrpSpPr/>
        <p:nvPr/>
      </p:nvGrpSpPr>
      <p:grpSpPr>
        <a:xfrm>
          <a:off x="0" y="0"/>
          <a:ext cx="0" cy="0"/>
          <a:chOff x="0" y="0"/>
          <a:chExt cx="0" cy="0"/>
        </a:xfrm>
      </p:grpSpPr>
      <p:sp>
        <p:nvSpPr>
          <p:cNvPr id="136" name="Google Shape;13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5"/>
        <p:cNvGrpSpPr/>
        <p:nvPr/>
      </p:nvGrpSpPr>
      <p:grpSpPr>
        <a:xfrm>
          <a:off x="0" y="0"/>
          <a:ext cx="0" cy="0"/>
          <a:chOff x="0" y="0"/>
          <a:chExt cx="0" cy="0"/>
        </a:xfrm>
      </p:grpSpPr>
      <p:sp>
        <p:nvSpPr>
          <p:cNvPr id="136" name="Google Shape;13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5"/>
        <p:cNvGrpSpPr/>
        <p:nvPr/>
      </p:nvGrpSpPr>
      <p:grpSpPr>
        <a:xfrm>
          <a:off x="0" y="0"/>
          <a:ext cx="0" cy="0"/>
          <a:chOff x="0" y="0"/>
          <a:chExt cx="0" cy="0"/>
        </a:xfrm>
      </p:grpSpPr>
      <p:sp>
        <p:nvSpPr>
          <p:cNvPr id="136" name="Google Shape;13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5"/>
        <p:cNvGrpSpPr/>
        <p:nvPr/>
      </p:nvGrpSpPr>
      <p:grpSpPr>
        <a:xfrm>
          <a:off x="0" y="0"/>
          <a:ext cx="0" cy="0"/>
          <a:chOff x="0" y="0"/>
          <a:chExt cx="0" cy="0"/>
        </a:xfrm>
      </p:grpSpPr>
      <p:sp>
        <p:nvSpPr>
          <p:cNvPr id="136" name="Google Shape;13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5"/>
        <p:cNvGrpSpPr/>
        <p:nvPr/>
      </p:nvGrpSpPr>
      <p:grpSpPr>
        <a:xfrm>
          <a:off x="0" y="0"/>
          <a:ext cx="0" cy="0"/>
          <a:chOff x="0" y="0"/>
          <a:chExt cx="0" cy="0"/>
        </a:xfrm>
      </p:grpSpPr>
      <p:sp>
        <p:nvSpPr>
          <p:cNvPr id="136" name="Google Shape;13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5"/>
        <p:cNvGrpSpPr/>
        <p:nvPr/>
      </p:nvGrpSpPr>
      <p:grpSpPr>
        <a:xfrm>
          <a:off x="0" y="0"/>
          <a:ext cx="0" cy="0"/>
          <a:chOff x="0" y="0"/>
          <a:chExt cx="0" cy="0"/>
        </a:xfrm>
      </p:grpSpPr>
      <p:sp>
        <p:nvSpPr>
          <p:cNvPr id="136" name="Google Shape;13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5"/>
        <p:cNvGrpSpPr/>
        <p:nvPr/>
      </p:nvGrpSpPr>
      <p:grpSpPr>
        <a:xfrm>
          <a:off x="0" y="0"/>
          <a:ext cx="0" cy="0"/>
          <a:chOff x="0" y="0"/>
          <a:chExt cx="0" cy="0"/>
        </a:xfrm>
      </p:grpSpPr>
      <p:sp>
        <p:nvSpPr>
          <p:cNvPr id="136" name="Google Shape;13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5"/>
        <p:cNvGrpSpPr/>
        <p:nvPr/>
      </p:nvGrpSpPr>
      <p:grpSpPr>
        <a:xfrm>
          <a:off x="0" y="0"/>
          <a:ext cx="0" cy="0"/>
          <a:chOff x="0" y="0"/>
          <a:chExt cx="0" cy="0"/>
        </a:xfrm>
      </p:grpSpPr>
      <p:sp>
        <p:nvSpPr>
          <p:cNvPr id="136" name="Google Shape;13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5"/>
        <p:cNvGrpSpPr/>
        <p:nvPr/>
      </p:nvGrpSpPr>
      <p:grpSpPr>
        <a:xfrm>
          <a:off x="0" y="0"/>
          <a:ext cx="0" cy="0"/>
          <a:chOff x="0" y="0"/>
          <a:chExt cx="0" cy="0"/>
        </a:xfrm>
      </p:grpSpPr>
      <p:sp>
        <p:nvSpPr>
          <p:cNvPr id="136" name="Google Shape;13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3"/>
        <p:cNvGrpSpPr/>
        <p:nvPr/>
      </p:nvGrpSpPr>
      <p:grpSpPr>
        <a:xfrm>
          <a:off x="0" y="0"/>
          <a:ext cx="0" cy="0"/>
          <a:chOff x="0" y="0"/>
          <a:chExt cx="0" cy="0"/>
        </a:xfrm>
      </p:grpSpPr>
      <p:sp>
        <p:nvSpPr>
          <p:cNvPr id="264" name="Google Shape;26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0"/>
        <p:cNvGrpSpPr/>
        <p:nvPr/>
      </p:nvGrpSpPr>
      <p:grpSpPr>
        <a:xfrm>
          <a:off x="0" y="0"/>
          <a:ext cx="0" cy="0"/>
          <a:chOff x="0" y="0"/>
          <a:chExt cx="0" cy="0"/>
        </a:xfrm>
      </p:grpSpPr>
      <p:sp>
        <p:nvSpPr>
          <p:cNvPr id="351" name="Google Shape;35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4"/>
        <p:cNvGrpSpPr/>
        <p:nvPr/>
      </p:nvGrpSpPr>
      <p:grpSpPr>
        <a:xfrm>
          <a:off x="0" y="0"/>
          <a:ext cx="0" cy="0"/>
          <a:chOff x="0" y="0"/>
          <a:chExt cx="0" cy="0"/>
        </a:xfrm>
      </p:grpSpPr>
      <p:sp>
        <p:nvSpPr>
          <p:cNvPr id="85" name="Google Shape;8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9"/>
        <p:cNvGrpSpPr/>
        <p:nvPr/>
      </p:nvGrpSpPr>
      <p:grpSpPr>
        <a:xfrm>
          <a:off x="0" y="0"/>
          <a:ext cx="0" cy="0"/>
          <a:chOff x="0" y="0"/>
          <a:chExt cx="0" cy="0"/>
        </a:xfrm>
      </p:grpSpPr>
      <p:sp>
        <p:nvSpPr>
          <p:cNvPr id="380" name="Google Shape;380;gc2e6846a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c2e6846a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5"/>
        <p:cNvGrpSpPr/>
        <p:nvPr/>
      </p:nvGrpSpPr>
      <p:grpSpPr>
        <a:xfrm>
          <a:off x="0" y="0"/>
          <a:ext cx="0" cy="0"/>
          <a:chOff x="0" y="0"/>
          <a:chExt cx="0" cy="0"/>
        </a:xfrm>
      </p:grpSpPr>
      <p:sp>
        <p:nvSpPr>
          <p:cNvPr id="126" name="Google Shape;12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1"/>
        <p:cNvGrpSpPr/>
        <p:nvPr/>
      </p:nvGrpSpPr>
      <p:grpSpPr>
        <a:xfrm>
          <a:off x="0" y="0"/>
          <a:ext cx="0" cy="0"/>
          <a:chOff x="0" y="0"/>
          <a:chExt cx="0" cy="0"/>
        </a:xfrm>
      </p:grpSpPr>
      <p:sp>
        <p:nvSpPr>
          <p:cNvPr id="162" name="Google Shape;162;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79100" y="1137350"/>
            <a:ext cx="4959600" cy="2868900"/>
          </a:xfrm>
          <a:prstGeom prst="rect">
            <a:avLst/>
          </a:prstGeom>
        </p:spPr>
        <p:txBody>
          <a:bodyPr spcFirstLastPara="1" wrap="square" lIns="0" tIns="0" rIns="0" bIns="0" anchor="ctr" anchorCtr="0">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rgbClr val="F4FC68"/>
            </a:gs>
            <a:gs pos="58000">
              <a:schemeClr val="accent2"/>
            </a:gs>
            <a:gs pos="100000">
              <a:schemeClr val="accent2"/>
            </a:gs>
          </a:gsLst>
          <a:path path="circle">
            <a:fillToRect l="100000" t="100000"/>
          </a:path>
          <a:tileRect r="-100000" b="-10000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779100" y="1517488"/>
            <a:ext cx="4960500" cy="16281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13" name="Google Shape;13;p3"/>
          <p:cNvSpPr txBox="1">
            <a:spLocks noGrp="1"/>
          </p:cNvSpPr>
          <p:nvPr>
            <p:ph type="subTitle" idx="1"/>
          </p:nvPr>
        </p:nvSpPr>
        <p:spPr>
          <a:xfrm>
            <a:off x="779100" y="3242313"/>
            <a:ext cx="4960500" cy="383700"/>
          </a:xfrm>
          <a:prstGeom prst="rect">
            <a:avLst/>
          </a:prstGeom>
        </p:spPr>
        <p:txBody>
          <a:bodyPr spcFirstLastPara="1" wrap="square" lIns="0" tIns="0" rIns="0" bIns="0" anchor="t" anchorCtr="0">
            <a:noAutofit/>
          </a:bodyPr>
          <a:lstStyle>
            <a:lvl1pPr lvl="0" rtl="0">
              <a:spcBef>
                <a:spcPts val="0"/>
              </a:spcBef>
              <a:spcAft>
                <a:spcPts val="0"/>
              </a:spcAft>
              <a:buSzPts val="2400"/>
              <a:buNone/>
              <a:defRPr/>
            </a:lvl1pPr>
            <a:lvl2pPr lvl="1" rtl="0">
              <a:spcBef>
                <a:spcPts val="800"/>
              </a:spcBef>
              <a:spcAft>
                <a:spcPts val="0"/>
              </a:spcAft>
              <a:buSzPts val="3000"/>
              <a:buNone/>
              <a:defRPr sz="3000"/>
            </a:lvl2pPr>
            <a:lvl3pPr lvl="2" rtl="0">
              <a:spcBef>
                <a:spcPts val="800"/>
              </a:spcBef>
              <a:spcAft>
                <a:spcPts val="0"/>
              </a:spcAft>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rgbClr val="FFE659"/>
            </a:gs>
            <a:gs pos="58000">
              <a:schemeClr val="accent4"/>
            </a:gs>
            <a:gs pos="100000">
              <a:schemeClr val="accent4"/>
            </a:gs>
          </a:gsLst>
          <a:path path="circle">
            <a:fillToRect l="100000" t="100000"/>
          </a:path>
          <a:tileRect r="-100000" b="-100000"/>
        </a:gradFill>
        <a:effectLst/>
      </p:bgPr>
    </p:bg>
    <p:spTree>
      <p:nvGrpSpPr>
        <p:cNvPr id="1" name="Shape 14"/>
        <p:cNvGrpSpPr/>
        <p:nvPr/>
      </p:nvGrpSpPr>
      <p:grpSpPr>
        <a:xfrm>
          <a:off x="0" y="0"/>
          <a:ext cx="0" cy="0"/>
          <a:chOff x="0" y="0"/>
          <a:chExt cx="0" cy="0"/>
        </a:xfrm>
      </p:grpSpPr>
      <p:sp>
        <p:nvSpPr>
          <p:cNvPr id="15" name="Google Shape;15;p4"/>
          <p:cNvSpPr/>
          <p:nvPr/>
        </p:nvSpPr>
        <p:spPr>
          <a:xfrm>
            <a:off x="781775" y="768275"/>
            <a:ext cx="6652425" cy="3622950"/>
          </a:xfrm>
          <a:custGeom>
            <a:avLst/>
            <a:gdLst/>
            <a:ahLst/>
            <a:cxnLst/>
            <a:rect l="l" t="t" r="r" b="b"/>
            <a:pathLst>
              <a:path w="266097" h="144918" extrusionOk="0">
                <a:moveTo>
                  <a:pt x="0" y="153"/>
                </a:moveTo>
                <a:lnTo>
                  <a:pt x="249225" y="0"/>
                </a:lnTo>
                <a:lnTo>
                  <a:pt x="249225" y="34949"/>
                </a:lnTo>
                <a:lnTo>
                  <a:pt x="266097" y="50315"/>
                </a:lnTo>
                <a:lnTo>
                  <a:pt x="248923" y="47415"/>
                </a:lnTo>
                <a:lnTo>
                  <a:pt x="248924" y="144918"/>
                </a:lnTo>
                <a:lnTo>
                  <a:pt x="63" y="144918"/>
                </a:lnTo>
                <a:close/>
              </a:path>
            </a:pathLst>
          </a:custGeom>
          <a:gradFill>
            <a:gsLst>
              <a:gs pos="0">
                <a:schemeClr val="lt1"/>
              </a:gs>
              <a:gs pos="100000">
                <a:schemeClr val="lt2"/>
              </a:gs>
            </a:gsLst>
            <a:path path="circle">
              <a:fillToRect l="100000" t="100000"/>
            </a:path>
            <a:tileRect r="-100000" b="-100000"/>
          </a:gradFill>
          <a:ln>
            <a:noFill/>
          </a:ln>
          <a:effectLst>
            <a:outerShdw blurRad="57150" dist="19050" dir="5400000" algn="bl" rotWithShape="0">
              <a:schemeClr val="dk1">
                <a:alpha val="30000"/>
              </a:schemeClr>
            </a:outerShdw>
          </a:effectLst>
        </p:spPr>
      </p:sp>
      <p:sp>
        <p:nvSpPr>
          <p:cNvPr id="16" name="Google Shape;16;p4"/>
          <p:cNvSpPr txBox="1">
            <a:spLocks noGrp="1"/>
          </p:cNvSpPr>
          <p:nvPr>
            <p:ph type="body" idx="1"/>
          </p:nvPr>
        </p:nvSpPr>
        <p:spPr>
          <a:xfrm>
            <a:off x="1286575" y="1250325"/>
            <a:ext cx="4844700" cy="2658600"/>
          </a:xfrm>
          <a:prstGeom prst="rect">
            <a:avLst/>
          </a:prstGeom>
        </p:spPr>
        <p:txBody>
          <a:bodyPr spcFirstLastPara="1" wrap="square" lIns="0" tIns="0" rIns="0" bIns="0" anchor="t" anchorCtr="0">
            <a:noAutofit/>
          </a:bodyPr>
          <a:lstStyle>
            <a:lvl1pPr marL="457200" lvl="0" indent="-419100" rtl="0">
              <a:spcBef>
                <a:spcPts val="0"/>
              </a:spcBef>
              <a:spcAft>
                <a:spcPts val="0"/>
              </a:spcAft>
              <a:buSzPts val="3000"/>
              <a:buChar char="▪"/>
              <a:defRPr sz="3000" i="1"/>
            </a:lvl1pPr>
            <a:lvl2pPr marL="914400" lvl="1" indent="-419100" rtl="0">
              <a:spcBef>
                <a:spcPts val="800"/>
              </a:spcBef>
              <a:spcAft>
                <a:spcPts val="0"/>
              </a:spcAft>
              <a:buSzPts val="3000"/>
              <a:buChar char="▫"/>
              <a:defRPr sz="3000" i="1"/>
            </a:lvl2pPr>
            <a:lvl3pPr marL="1371600" lvl="2" indent="-419100" rtl="0">
              <a:spcBef>
                <a:spcPts val="800"/>
              </a:spcBef>
              <a:spcAft>
                <a:spcPts val="0"/>
              </a:spcAft>
              <a:buSzPts val="3000"/>
              <a:buChar char="⬝"/>
              <a:defRPr sz="3000" i="1"/>
            </a:lvl3pPr>
            <a:lvl4pPr marL="1828800" lvl="3" indent="-419100" rtl="0">
              <a:spcBef>
                <a:spcPts val="800"/>
              </a:spcBef>
              <a:spcAft>
                <a:spcPts val="0"/>
              </a:spcAft>
              <a:buSzPts val="3000"/>
              <a:buChar char="⬞"/>
              <a:defRPr sz="3000" i="1"/>
            </a:lvl4pPr>
            <a:lvl5pPr marL="2286000" lvl="4" indent="-419100" rtl="0">
              <a:spcBef>
                <a:spcPts val="800"/>
              </a:spcBef>
              <a:spcAft>
                <a:spcPts val="0"/>
              </a:spcAft>
              <a:buSzPts val="3000"/>
              <a:buChar char="○"/>
              <a:defRPr sz="3000" i="1"/>
            </a:lvl5pPr>
            <a:lvl6pPr marL="2743200" lvl="5" indent="-419100" rtl="0">
              <a:spcBef>
                <a:spcPts val="800"/>
              </a:spcBef>
              <a:spcAft>
                <a:spcPts val="0"/>
              </a:spcAft>
              <a:buSzPts val="3000"/>
              <a:buChar char="■"/>
              <a:defRPr sz="3000" i="1"/>
            </a:lvl6pPr>
            <a:lvl7pPr marL="3200400" lvl="6" indent="-419100" rtl="0">
              <a:spcBef>
                <a:spcPts val="800"/>
              </a:spcBef>
              <a:spcAft>
                <a:spcPts val="0"/>
              </a:spcAft>
              <a:buSzPts val="3000"/>
              <a:buChar char="●"/>
              <a:defRPr sz="3000" i="1"/>
            </a:lvl7pPr>
            <a:lvl8pPr marL="3657600" lvl="7" indent="-419100" rtl="0">
              <a:spcBef>
                <a:spcPts val="800"/>
              </a:spcBef>
              <a:spcAft>
                <a:spcPts val="0"/>
              </a:spcAft>
              <a:buSzPts val="3000"/>
              <a:buChar char="○"/>
              <a:defRPr sz="3000" i="1"/>
            </a:lvl8pPr>
            <a:lvl9pPr marL="4114800" lvl="8" indent="-419100" rtl="0">
              <a:spcBef>
                <a:spcPts val="800"/>
              </a:spcBef>
              <a:spcAft>
                <a:spcPts val="800"/>
              </a:spcAft>
              <a:buSzPts val="3000"/>
              <a:buChar char="■"/>
              <a:defRPr sz="3000" i="1"/>
            </a:lvl9pPr>
          </a:lstStyle>
          <a:p/>
        </p:txBody>
      </p:sp>
      <p:sp>
        <p:nvSpPr>
          <p:cNvPr id="17" name="Google Shape;17;p4"/>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bg>
      <p:bgPr>
        <a:gradFill>
          <a:gsLst>
            <a:gs pos="0">
              <a:srgbClr val="FF9F4D"/>
            </a:gs>
            <a:gs pos="58000">
              <a:schemeClr val="accent5"/>
            </a:gs>
            <a:gs pos="100000">
              <a:schemeClr val="accent5"/>
            </a:gs>
          </a:gsLst>
          <a:path path="circle">
            <a:fillToRect l="100000" t="100000"/>
          </a:path>
          <a:tileRect r="-100000" b="-100000"/>
        </a:grad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0" name="Google Shape;20;p5"/>
          <p:cNvSpPr txBox="1">
            <a:spLocks noGrp="1"/>
          </p:cNvSpPr>
          <p:nvPr>
            <p:ph type="body" idx="1"/>
          </p:nvPr>
        </p:nvSpPr>
        <p:spPr>
          <a:xfrm>
            <a:off x="779100" y="1277748"/>
            <a:ext cx="49755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p:txBody>
      </p:sp>
      <p:sp>
        <p:nvSpPr>
          <p:cNvPr id="21" name="Google Shape;21;p5"/>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bg>
      <p:bgPr>
        <a:gradFill>
          <a:gsLst>
            <a:gs pos="0">
              <a:srgbClr val="9FFAFF"/>
            </a:gs>
            <a:gs pos="58000">
              <a:schemeClr val="accent1"/>
            </a:gs>
            <a:gs pos="100000">
              <a:schemeClr val="accent1"/>
            </a:gs>
          </a:gsLst>
          <a:path path="circle">
            <a:fillToRect l="100000" t="100000"/>
          </a:path>
          <a:tileRect r="-100000" b="-100000"/>
        </a:grad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4" name="Google Shape;24;p6"/>
          <p:cNvSpPr txBox="1">
            <a:spLocks noGrp="1"/>
          </p:cNvSpPr>
          <p:nvPr>
            <p:ph type="body" idx="1"/>
          </p:nvPr>
        </p:nvSpPr>
        <p:spPr>
          <a:xfrm>
            <a:off x="779100" y="1353950"/>
            <a:ext cx="23247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p:txBody>
      </p:sp>
      <p:sp>
        <p:nvSpPr>
          <p:cNvPr id="25" name="Google Shape;25;p6"/>
          <p:cNvSpPr txBox="1">
            <a:spLocks noGrp="1"/>
          </p:cNvSpPr>
          <p:nvPr>
            <p:ph type="body" idx="2"/>
          </p:nvPr>
        </p:nvSpPr>
        <p:spPr>
          <a:xfrm>
            <a:off x="3429910" y="1353950"/>
            <a:ext cx="23247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p:txBody>
      </p:sp>
      <p:sp>
        <p:nvSpPr>
          <p:cNvPr id="26" name="Google Shape;26;p6"/>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gradFill>
          <a:gsLst>
            <a:gs pos="0">
              <a:srgbClr val="F4FC68"/>
            </a:gs>
            <a:gs pos="58000">
              <a:schemeClr val="accent2"/>
            </a:gs>
            <a:gs pos="100000">
              <a:schemeClr val="accent2"/>
            </a:gs>
          </a:gsLst>
          <a:path path="circle">
            <a:fillToRect l="100000" t="100000"/>
          </a:path>
          <a:tileRect r="-100000" b="-100000"/>
        </a:gradFill>
        <a:effectLst/>
      </p:bgPr>
    </p:bg>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9" name="Google Shape;29;p7"/>
          <p:cNvSpPr txBox="1">
            <a:spLocks noGrp="1"/>
          </p:cNvSpPr>
          <p:nvPr>
            <p:ph type="body" idx="1"/>
          </p:nvPr>
        </p:nvSpPr>
        <p:spPr>
          <a:xfrm>
            <a:off x="779100" y="1353950"/>
            <a:ext cx="18786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p:txBody>
      </p:sp>
      <p:sp>
        <p:nvSpPr>
          <p:cNvPr id="30" name="Google Shape;30;p7"/>
          <p:cNvSpPr txBox="1">
            <a:spLocks noGrp="1"/>
          </p:cNvSpPr>
          <p:nvPr>
            <p:ph type="body" idx="2"/>
          </p:nvPr>
        </p:nvSpPr>
        <p:spPr>
          <a:xfrm>
            <a:off x="2854792" y="1353950"/>
            <a:ext cx="18786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p:txBody>
      </p:sp>
      <p:sp>
        <p:nvSpPr>
          <p:cNvPr id="31" name="Google Shape;31;p7"/>
          <p:cNvSpPr txBox="1">
            <a:spLocks noGrp="1"/>
          </p:cNvSpPr>
          <p:nvPr>
            <p:ph type="body" idx="3"/>
          </p:nvPr>
        </p:nvSpPr>
        <p:spPr>
          <a:xfrm>
            <a:off x="4930485" y="1353950"/>
            <a:ext cx="18786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p:txBody>
      </p:sp>
      <p:sp>
        <p:nvSpPr>
          <p:cNvPr id="32" name="Google Shape;32;p7"/>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gradFill>
          <a:gsLst>
            <a:gs pos="0">
              <a:srgbClr val="FFE659"/>
            </a:gs>
            <a:gs pos="58000">
              <a:schemeClr val="accent4"/>
            </a:gs>
            <a:gs pos="100000">
              <a:schemeClr val="accent4"/>
            </a:gs>
          </a:gsLst>
          <a:path path="circle">
            <a:fillToRect l="100000" t="100000"/>
          </a:path>
          <a:tileRect r="-100000" b="-100000"/>
        </a:gra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35" name="Google Shape;35;p8"/>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bg>
      <p:bgPr>
        <a:gradFill>
          <a:gsLst>
            <a:gs pos="0">
              <a:srgbClr val="44506E"/>
            </a:gs>
            <a:gs pos="58000">
              <a:schemeClr val="dk1"/>
            </a:gs>
            <a:gs pos="100000">
              <a:schemeClr val="dk1"/>
            </a:gs>
          </a:gsLst>
          <a:path path="circle">
            <a:fillToRect l="100000" t="100000"/>
          </a:path>
          <a:tileRect r="-100000" b="-100000"/>
        </a:gradFill>
        <a:effectLst/>
      </p:bgPr>
    </p:bg>
    <p:spTree>
      <p:nvGrpSpPr>
        <p:cNvPr id="1" name="Shape 39"/>
        <p:cNvGrpSpPr/>
        <p:nvPr/>
      </p:nvGrpSpPr>
      <p:grpSpPr>
        <a:xfrm>
          <a:off x="0" y="0"/>
          <a:ext cx="0" cy="0"/>
          <a:chOff x="0" y="0"/>
          <a:chExt cx="0" cy="0"/>
        </a:xfrm>
      </p:grpSpPr>
      <p:sp>
        <p:nvSpPr>
          <p:cNvPr id="40" name="Google Shape;40;p10"/>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9FFAFF"/>
            </a:gs>
            <a:gs pos="58000">
              <a:schemeClr val="accent1"/>
            </a:gs>
            <a:gs pos="100000">
              <a:schemeClr val="accent1"/>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9100" y="759800"/>
            <a:ext cx="7593300" cy="396300"/>
          </a:xfrm>
          <a:prstGeom prst="rect">
            <a:avLst/>
          </a:prstGeom>
          <a:noFill/>
          <a:ln>
            <a:noFill/>
          </a:ln>
          <a:effectLst>
            <a:outerShdw blurRad="42863" dist="9525" dir="5400000" algn="bl" rotWithShape="0">
              <a:schemeClr val="dk1">
                <a:alpha val="30000"/>
              </a:schemeClr>
            </a:outerShdw>
          </a:effectLst>
        </p:spPr>
        <p:txBody>
          <a:bodyPr spcFirstLastPara="1" wrap="square" lIns="0" tIns="0" rIns="0" bIns="0" anchor="b" anchorCtr="0">
            <a:noAutofit/>
          </a:bodyPr>
          <a:lstStyle>
            <a:lvl1pPr lvl="0" rtl="0">
              <a:lnSpc>
                <a:spcPct val="90000"/>
              </a:lnSpc>
              <a:spcBef>
                <a:spcPts val="0"/>
              </a:spcBef>
              <a:spcAft>
                <a:spcPts val="0"/>
              </a:spcAft>
              <a:buClr>
                <a:schemeClr val="lt1"/>
              </a:buClr>
              <a:buSzPts val="3400"/>
              <a:buFont typeface="Bebas Neue" panose="020B0606020202050201"/>
              <a:buNone/>
              <a:defRPr sz="3400">
                <a:solidFill>
                  <a:schemeClr val="lt1"/>
                </a:solidFill>
                <a:latin typeface="Bebas Neue" panose="020B0606020202050201"/>
                <a:ea typeface="Bebas Neue" panose="020B0606020202050201"/>
                <a:cs typeface="Bebas Neue" panose="020B0606020202050201"/>
                <a:sym typeface="Bebas Neue" panose="020B0606020202050201"/>
              </a:defRPr>
            </a:lvl1pPr>
            <a:lvl2pPr lvl="1" rtl="0">
              <a:lnSpc>
                <a:spcPct val="90000"/>
              </a:lnSpc>
              <a:spcBef>
                <a:spcPts val="0"/>
              </a:spcBef>
              <a:spcAft>
                <a:spcPts val="0"/>
              </a:spcAft>
              <a:buClr>
                <a:schemeClr val="lt1"/>
              </a:buClr>
              <a:buSzPts val="3400"/>
              <a:buFont typeface="Bebas Neue" panose="020B0606020202050201"/>
              <a:buNone/>
              <a:defRPr sz="3400">
                <a:solidFill>
                  <a:schemeClr val="lt1"/>
                </a:solidFill>
                <a:latin typeface="Bebas Neue" panose="020B0606020202050201"/>
                <a:ea typeface="Bebas Neue" panose="020B0606020202050201"/>
                <a:cs typeface="Bebas Neue" panose="020B0606020202050201"/>
                <a:sym typeface="Bebas Neue" panose="020B0606020202050201"/>
              </a:defRPr>
            </a:lvl2pPr>
            <a:lvl3pPr lvl="2" rtl="0">
              <a:lnSpc>
                <a:spcPct val="90000"/>
              </a:lnSpc>
              <a:spcBef>
                <a:spcPts val="0"/>
              </a:spcBef>
              <a:spcAft>
                <a:spcPts val="0"/>
              </a:spcAft>
              <a:buClr>
                <a:schemeClr val="lt1"/>
              </a:buClr>
              <a:buSzPts val="3400"/>
              <a:buFont typeface="Bebas Neue" panose="020B0606020202050201"/>
              <a:buNone/>
              <a:defRPr sz="3400">
                <a:solidFill>
                  <a:schemeClr val="lt1"/>
                </a:solidFill>
                <a:latin typeface="Bebas Neue" panose="020B0606020202050201"/>
                <a:ea typeface="Bebas Neue" panose="020B0606020202050201"/>
                <a:cs typeface="Bebas Neue" panose="020B0606020202050201"/>
                <a:sym typeface="Bebas Neue" panose="020B0606020202050201"/>
              </a:defRPr>
            </a:lvl3pPr>
            <a:lvl4pPr lvl="3" rtl="0">
              <a:lnSpc>
                <a:spcPct val="90000"/>
              </a:lnSpc>
              <a:spcBef>
                <a:spcPts val="0"/>
              </a:spcBef>
              <a:spcAft>
                <a:spcPts val="0"/>
              </a:spcAft>
              <a:buClr>
                <a:schemeClr val="lt1"/>
              </a:buClr>
              <a:buSzPts val="3400"/>
              <a:buFont typeface="Bebas Neue" panose="020B0606020202050201"/>
              <a:buNone/>
              <a:defRPr sz="3400">
                <a:solidFill>
                  <a:schemeClr val="lt1"/>
                </a:solidFill>
                <a:latin typeface="Bebas Neue" panose="020B0606020202050201"/>
                <a:ea typeface="Bebas Neue" panose="020B0606020202050201"/>
                <a:cs typeface="Bebas Neue" panose="020B0606020202050201"/>
                <a:sym typeface="Bebas Neue" panose="020B0606020202050201"/>
              </a:defRPr>
            </a:lvl4pPr>
            <a:lvl5pPr lvl="4" rtl="0">
              <a:lnSpc>
                <a:spcPct val="90000"/>
              </a:lnSpc>
              <a:spcBef>
                <a:spcPts val="0"/>
              </a:spcBef>
              <a:spcAft>
                <a:spcPts val="0"/>
              </a:spcAft>
              <a:buClr>
                <a:schemeClr val="lt1"/>
              </a:buClr>
              <a:buSzPts val="3400"/>
              <a:buFont typeface="Bebas Neue" panose="020B0606020202050201"/>
              <a:buNone/>
              <a:defRPr sz="3400">
                <a:solidFill>
                  <a:schemeClr val="lt1"/>
                </a:solidFill>
                <a:latin typeface="Bebas Neue" panose="020B0606020202050201"/>
                <a:ea typeface="Bebas Neue" panose="020B0606020202050201"/>
                <a:cs typeface="Bebas Neue" panose="020B0606020202050201"/>
                <a:sym typeface="Bebas Neue" panose="020B0606020202050201"/>
              </a:defRPr>
            </a:lvl5pPr>
            <a:lvl6pPr lvl="5" rtl="0">
              <a:lnSpc>
                <a:spcPct val="90000"/>
              </a:lnSpc>
              <a:spcBef>
                <a:spcPts val="0"/>
              </a:spcBef>
              <a:spcAft>
                <a:spcPts val="0"/>
              </a:spcAft>
              <a:buClr>
                <a:schemeClr val="lt1"/>
              </a:buClr>
              <a:buSzPts val="3400"/>
              <a:buFont typeface="Bebas Neue" panose="020B0606020202050201"/>
              <a:buNone/>
              <a:defRPr sz="3400">
                <a:solidFill>
                  <a:schemeClr val="lt1"/>
                </a:solidFill>
                <a:latin typeface="Bebas Neue" panose="020B0606020202050201"/>
                <a:ea typeface="Bebas Neue" panose="020B0606020202050201"/>
                <a:cs typeface="Bebas Neue" panose="020B0606020202050201"/>
                <a:sym typeface="Bebas Neue" panose="020B0606020202050201"/>
              </a:defRPr>
            </a:lvl6pPr>
            <a:lvl7pPr lvl="6" rtl="0">
              <a:lnSpc>
                <a:spcPct val="90000"/>
              </a:lnSpc>
              <a:spcBef>
                <a:spcPts val="0"/>
              </a:spcBef>
              <a:spcAft>
                <a:spcPts val="0"/>
              </a:spcAft>
              <a:buClr>
                <a:schemeClr val="lt1"/>
              </a:buClr>
              <a:buSzPts val="3400"/>
              <a:buFont typeface="Bebas Neue" panose="020B0606020202050201"/>
              <a:buNone/>
              <a:defRPr sz="3400">
                <a:solidFill>
                  <a:schemeClr val="lt1"/>
                </a:solidFill>
                <a:latin typeface="Bebas Neue" panose="020B0606020202050201"/>
                <a:ea typeface="Bebas Neue" panose="020B0606020202050201"/>
                <a:cs typeface="Bebas Neue" panose="020B0606020202050201"/>
                <a:sym typeface="Bebas Neue" panose="020B0606020202050201"/>
              </a:defRPr>
            </a:lvl7pPr>
            <a:lvl8pPr lvl="7" rtl="0">
              <a:lnSpc>
                <a:spcPct val="90000"/>
              </a:lnSpc>
              <a:spcBef>
                <a:spcPts val="0"/>
              </a:spcBef>
              <a:spcAft>
                <a:spcPts val="0"/>
              </a:spcAft>
              <a:buClr>
                <a:schemeClr val="lt1"/>
              </a:buClr>
              <a:buSzPts val="3400"/>
              <a:buFont typeface="Bebas Neue" panose="020B0606020202050201"/>
              <a:buNone/>
              <a:defRPr sz="3400">
                <a:solidFill>
                  <a:schemeClr val="lt1"/>
                </a:solidFill>
                <a:latin typeface="Bebas Neue" panose="020B0606020202050201"/>
                <a:ea typeface="Bebas Neue" panose="020B0606020202050201"/>
                <a:cs typeface="Bebas Neue" panose="020B0606020202050201"/>
                <a:sym typeface="Bebas Neue" panose="020B0606020202050201"/>
              </a:defRPr>
            </a:lvl8pPr>
            <a:lvl9pPr lvl="8" rtl="0">
              <a:lnSpc>
                <a:spcPct val="90000"/>
              </a:lnSpc>
              <a:spcBef>
                <a:spcPts val="0"/>
              </a:spcBef>
              <a:spcAft>
                <a:spcPts val="0"/>
              </a:spcAft>
              <a:buClr>
                <a:schemeClr val="lt1"/>
              </a:buClr>
              <a:buSzPts val="3400"/>
              <a:buFont typeface="Bebas Neue" panose="020B0606020202050201"/>
              <a:buNone/>
              <a:defRPr sz="3400">
                <a:solidFill>
                  <a:schemeClr val="lt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7" name="Google Shape;7;p1"/>
          <p:cNvSpPr txBox="1">
            <a:spLocks noGrp="1"/>
          </p:cNvSpPr>
          <p:nvPr>
            <p:ph type="body" idx="1"/>
          </p:nvPr>
        </p:nvSpPr>
        <p:spPr>
          <a:xfrm>
            <a:off x="779100" y="1277748"/>
            <a:ext cx="49755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dk1"/>
              </a:buClr>
              <a:buSzPts val="2400"/>
              <a:buFont typeface="IBM Plex Sans Condensed" panose="020B0506050203000203"/>
              <a:buChar char="▪"/>
              <a:defRPr sz="2400">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1pPr>
            <a:lvl2pPr marL="914400" lvl="1" indent="-381000" rtl="0">
              <a:lnSpc>
                <a:spcPct val="115000"/>
              </a:lnSpc>
              <a:spcBef>
                <a:spcPts val="800"/>
              </a:spcBef>
              <a:spcAft>
                <a:spcPts val="0"/>
              </a:spcAft>
              <a:buClr>
                <a:schemeClr val="dk1"/>
              </a:buClr>
              <a:buSzPts val="2400"/>
              <a:buFont typeface="IBM Plex Sans Condensed" panose="020B0506050203000203"/>
              <a:buChar char="▫"/>
              <a:defRPr sz="2400">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2pPr>
            <a:lvl3pPr marL="1371600" lvl="2" indent="-381000" rtl="0">
              <a:lnSpc>
                <a:spcPct val="115000"/>
              </a:lnSpc>
              <a:spcBef>
                <a:spcPts val="800"/>
              </a:spcBef>
              <a:spcAft>
                <a:spcPts val="0"/>
              </a:spcAft>
              <a:buClr>
                <a:schemeClr val="dk1"/>
              </a:buClr>
              <a:buSzPts val="2400"/>
              <a:buFont typeface="IBM Plex Sans Condensed" panose="020B0506050203000203"/>
              <a:buChar char="⬝"/>
              <a:defRPr sz="2400">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3pPr>
            <a:lvl4pPr marL="1828800" lvl="3" indent="-381000" rtl="0">
              <a:lnSpc>
                <a:spcPct val="115000"/>
              </a:lnSpc>
              <a:spcBef>
                <a:spcPts val="800"/>
              </a:spcBef>
              <a:spcAft>
                <a:spcPts val="0"/>
              </a:spcAft>
              <a:buClr>
                <a:schemeClr val="dk1"/>
              </a:buClr>
              <a:buSzPts val="2400"/>
              <a:buFont typeface="IBM Plex Sans Condensed" panose="020B0506050203000203"/>
              <a:buChar char="⬞"/>
              <a:defRPr sz="2400">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4pPr>
            <a:lvl5pPr marL="2286000" lvl="4" indent="-381000" rtl="0">
              <a:lnSpc>
                <a:spcPct val="115000"/>
              </a:lnSpc>
              <a:spcBef>
                <a:spcPts val="800"/>
              </a:spcBef>
              <a:spcAft>
                <a:spcPts val="0"/>
              </a:spcAft>
              <a:buClr>
                <a:schemeClr val="dk1"/>
              </a:buClr>
              <a:buSzPts val="2400"/>
              <a:buFont typeface="IBM Plex Sans Condensed" panose="020B0506050203000203"/>
              <a:buChar char="○"/>
              <a:defRPr sz="2400">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5pPr>
            <a:lvl6pPr marL="2743200" lvl="5" indent="-381000" rtl="0">
              <a:lnSpc>
                <a:spcPct val="115000"/>
              </a:lnSpc>
              <a:spcBef>
                <a:spcPts val="800"/>
              </a:spcBef>
              <a:spcAft>
                <a:spcPts val="0"/>
              </a:spcAft>
              <a:buClr>
                <a:schemeClr val="dk1"/>
              </a:buClr>
              <a:buSzPts val="2400"/>
              <a:buFont typeface="IBM Plex Sans Condensed" panose="020B0506050203000203"/>
              <a:buChar char="■"/>
              <a:defRPr sz="2400">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6pPr>
            <a:lvl7pPr marL="3200400" lvl="6" indent="-381000" rtl="0">
              <a:lnSpc>
                <a:spcPct val="115000"/>
              </a:lnSpc>
              <a:spcBef>
                <a:spcPts val="800"/>
              </a:spcBef>
              <a:spcAft>
                <a:spcPts val="0"/>
              </a:spcAft>
              <a:buClr>
                <a:schemeClr val="dk1"/>
              </a:buClr>
              <a:buSzPts val="2400"/>
              <a:buFont typeface="IBM Plex Sans Condensed" panose="020B0506050203000203"/>
              <a:buChar char="●"/>
              <a:defRPr sz="2400">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7pPr>
            <a:lvl8pPr marL="3657600" lvl="7" indent="-381000" rtl="0">
              <a:lnSpc>
                <a:spcPct val="115000"/>
              </a:lnSpc>
              <a:spcBef>
                <a:spcPts val="800"/>
              </a:spcBef>
              <a:spcAft>
                <a:spcPts val="0"/>
              </a:spcAft>
              <a:buClr>
                <a:schemeClr val="dk1"/>
              </a:buClr>
              <a:buSzPts val="2400"/>
              <a:buFont typeface="IBM Plex Sans Condensed" panose="020B0506050203000203"/>
              <a:buChar char="○"/>
              <a:defRPr sz="2400">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8pPr>
            <a:lvl9pPr marL="4114800" lvl="8" indent="-381000" rtl="0">
              <a:lnSpc>
                <a:spcPct val="115000"/>
              </a:lnSpc>
              <a:spcBef>
                <a:spcPts val="800"/>
              </a:spcBef>
              <a:spcAft>
                <a:spcPts val="800"/>
              </a:spcAft>
              <a:buClr>
                <a:schemeClr val="dk1"/>
              </a:buClr>
              <a:buSzPts val="2400"/>
              <a:buFont typeface="IBM Plex Sans Condensed" panose="020B0506050203000203"/>
              <a:buChar char="■"/>
              <a:defRPr sz="2400">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9pPr>
          </a:lstStyle>
          <a:p/>
        </p:txBody>
      </p:sp>
      <p:sp>
        <p:nvSpPr>
          <p:cNvPr id="8" name="Google Shape;8;p1"/>
          <p:cNvSpPr txBox="1">
            <a:spLocks noGrp="1"/>
          </p:cNvSpPr>
          <p:nvPr>
            <p:ph type="sldNum" idx="12"/>
          </p:nvPr>
        </p:nvSpPr>
        <p:spPr>
          <a:xfrm>
            <a:off x="8404375" y="4643093"/>
            <a:ext cx="548700" cy="316800"/>
          </a:xfrm>
          <a:prstGeom prst="rect">
            <a:avLst/>
          </a:prstGeom>
          <a:noFill/>
          <a:ln>
            <a:noFill/>
          </a:ln>
          <a:effectLst>
            <a:outerShdw blurRad="42863" dist="9525" dir="5400000" algn="bl" rotWithShape="0">
              <a:schemeClr val="dk1">
                <a:alpha val="30000"/>
              </a:schemeClr>
            </a:outerShdw>
          </a:effectLst>
        </p:spPr>
        <p:txBody>
          <a:bodyPr spcFirstLastPara="1" wrap="square" lIns="0" tIns="0" rIns="0" bIns="0" anchor="b" anchorCtr="0">
            <a:noAutofit/>
          </a:bodyPr>
          <a:lstStyle>
            <a:lvl1pPr marL="0" marR="0" lvl="0" indent="0" algn="r" rtl="0">
              <a:lnSpc>
                <a:spcPct val="90000"/>
              </a:lnSpc>
              <a:spcBef>
                <a:spcPts val="0"/>
              </a:spcBef>
              <a:spcAft>
                <a:spcPts val="0"/>
              </a:spcAft>
              <a:buSzPts val="1800"/>
              <a:buNone/>
              <a:defRPr sz="1800">
                <a:solidFill>
                  <a:schemeClr val="lt1"/>
                </a:solidFill>
                <a:latin typeface="Bebas Neue" panose="020B0606020202050201"/>
                <a:ea typeface="Bebas Neue" panose="020B0606020202050201"/>
                <a:cs typeface="Bebas Neue" panose="020B0606020202050201"/>
                <a:sym typeface="Bebas Neue" panose="020B0606020202050201"/>
              </a:defRPr>
            </a:lvl1pPr>
            <a:lvl2pPr marL="0" marR="0" lvl="1" indent="0" algn="r" rtl="0">
              <a:lnSpc>
                <a:spcPct val="90000"/>
              </a:lnSpc>
              <a:spcBef>
                <a:spcPts val="0"/>
              </a:spcBef>
              <a:spcAft>
                <a:spcPts val="0"/>
              </a:spcAft>
              <a:buSzPts val="1800"/>
              <a:buNone/>
              <a:defRPr sz="1800">
                <a:solidFill>
                  <a:schemeClr val="lt1"/>
                </a:solidFill>
                <a:latin typeface="Bebas Neue" panose="020B0606020202050201"/>
                <a:ea typeface="Bebas Neue" panose="020B0606020202050201"/>
                <a:cs typeface="Bebas Neue" panose="020B0606020202050201"/>
                <a:sym typeface="Bebas Neue" panose="020B0606020202050201"/>
              </a:defRPr>
            </a:lvl2pPr>
            <a:lvl3pPr marL="0" marR="0" lvl="2" indent="0" algn="r" rtl="0">
              <a:lnSpc>
                <a:spcPct val="90000"/>
              </a:lnSpc>
              <a:spcBef>
                <a:spcPts val="0"/>
              </a:spcBef>
              <a:spcAft>
                <a:spcPts val="0"/>
              </a:spcAft>
              <a:buSzPts val="1800"/>
              <a:buNone/>
              <a:defRPr sz="1800">
                <a:solidFill>
                  <a:schemeClr val="lt1"/>
                </a:solidFill>
                <a:latin typeface="Bebas Neue" panose="020B0606020202050201"/>
                <a:ea typeface="Bebas Neue" panose="020B0606020202050201"/>
                <a:cs typeface="Bebas Neue" panose="020B0606020202050201"/>
                <a:sym typeface="Bebas Neue" panose="020B0606020202050201"/>
              </a:defRPr>
            </a:lvl3pPr>
            <a:lvl4pPr marL="0" marR="0" lvl="3" indent="0" algn="r" rtl="0">
              <a:lnSpc>
                <a:spcPct val="90000"/>
              </a:lnSpc>
              <a:spcBef>
                <a:spcPts val="0"/>
              </a:spcBef>
              <a:spcAft>
                <a:spcPts val="0"/>
              </a:spcAft>
              <a:buSzPts val="1800"/>
              <a:buNone/>
              <a:defRPr sz="1800">
                <a:solidFill>
                  <a:schemeClr val="lt1"/>
                </a:solidFill>
                <a:latin typeface="Bebas Neue" panose="020B0606020202050201"/>
                <a:ea typeface="Bebas Neue" panose="020B0606020202050201"/>
                <a:cs typeface="Bebas Neue" panose="020B0606020202050201"/>
                <a:sym typeface="Bebas Neue" panose="020B0606020202050201"/>
              </a:defRPr>
            </a:lvl4pPr>
            <a:lvl5pPr marL="0" marR="0" lvl="4" indent="0" algn="r" rtl="0">
              <a:lnSpc>
                <a:spcPct val="90000"/>
              </a:lnSpc>
              <a:spcBef>
                <a:spcPts val="0"/>
              </a:spcBef>
              <a:spcAft>
                <a:spcPts val="0"/>
              </a:spcAft>
              <a:buSzPts val="1800"/>
              <a:buNone/>
              <a:defRPr sz="1800">
                <a:solidFill>
                  <a:schemeClr val="lt1"/>
                </a:solidFill>
                <a:latin typeface="Bebas Neue" panose="020B0606020202050201"/>
                <a:ea typeface="Bebas Neue" panose="020B0606020202050201"/>
                <a:cs typeface="Bebas Neue" panose="020B0606020202050201"/>
                <a:sym typeface="Bebas Neue" panose="020B0606020202050201"/>
              </a:defRPr>
            </a:lvl5pPr>
            <a:lvl6pPr marL="0" marR="0" lvl="5" indent="0" algn="r" rtl="0">
              <a:lnSpc>
                <a:spcPct val="90000"/>
              </a:lnSpc>
              <a:spcBef>
                <a:spcPts val="0"/>
              </a:spcBef>
              <a:spcAft>
                <a:spcPts val="0"/>
              </a:spcAft>
              <a:buSzPts val="1800"/>
              <a:buNone/>
              <a:defRPr sz="1800">
                <a:solidFill>
                  <a:schemeClr val="lt1"/>
                </a:solidFill>
                <a:latin typeface="Bebas Neue" panose="020B0606020202050201"/>
                <a:ea typeface="Bebas Neue" panose="020B0606020202050201"/>
                <a:cs typeface="Bebas Neue" panose="020B0606020202050201"/>
                <a:sym typeface="Bebas Neue" panose="020B0606020202050201"/>
              </a:defRPr>
            </a:lvl6pPr>
            <a:lvl7pPr marL="0" marR="0" lvl="6" indent="0" algn="r" rtl="0">
              <a:lnSpc>
                <a:spcPct val="90000"/>
              </a:lnSpc>
              <a:spcBef>
                <a:spcPts val="0"/>
              </a:spcBef>
              <a:spcAft>
                <a:spcPts val="0"/>
              </a:spcAft>
              <a:buSzPts val="1800"/>
              <a:buNone/>
              <a:defRPr sz="1800">
                <a:solidFill>
                  <a:schemeClr val="lt1"/>
                </a:solidFill>
                <a:latin typeface="Bebas Neue" panose="020B0606020202050201"/>
                <a:ea typeface="Bebas Neue" panose="020B0606020202050201"/>
                <a:cs typeface="Bebas Neue" panose="020B0606020202050201"/>
                <a:sym typeface="Bebas Neue" panose="020B0606020202050201"/>
              </a:defRPr>
            </a:lvl7pPr>
            <a:lvl8pPr marL="0" marR="0" lvl="7" indent="0" algn="r" rtl="0">
              <a:lnSpc>
                <a:spcPct val="90000"/>
              </a:lnSpc>
              <a:spcBef>
                <a:spcPts val="0"/>
              </a:spcBef>
              <a:spcAft>
                <a:spcPts val="0"/>
              </a:spcAft>
              <a:buSzPts val="1800"/>
              <a:buNone/>
              <a:defRPr sz="1800">
                <a:solidFill>
                  <a:schemeClr val="lt1"/>
                </a:solidFill>
                <a:latin typeface="Bebas Neue" panose="020B0606020202050201"/>
                <a:ea typeface="Bebas Neue" panose="020B0606020202050201"/>
                <a:cs typeface="Bebas Neue" panose="020B0606020202050201"/>
                <a:sym typeface="Bebas Neue" panose="020B0606020202050201"/>
              </a:defRPr>
            </a:lvl8pPr>
            <a:lvl9pPr marL="0" marR="0" lvl="8" indent="0" algn="r" rtl="0">
              <a:lnSpc>
                <a:spcPct val="90000"/>
              </a:lnSpc>
              <a:spcBef>
                <a:spcPts val="0"/>
              </a:spcBef>
              <a:spcAft>
                <a:spcPts val="0"/>
              </a:spcAft>
              <a:buSzPts val="1800"/>
              <a:buNone/>
              <a:defRPr sz="1800">
                <a:solidFill>
                  <a:schemeClr val="lt1"/>
                </a:solidFill>
                <a:latin typeface="Bebas Neue" panose="020B0606020202050201"/>
                <a:ea typeface="Bebas Neue" panose="020B0606020202050201"/>
                <a:cs typeface="Bebas Neue" panose="020B0606020202050201"/>
                <a:sym typeface="Bebas Neue" panose="020B0606020202050201"/>
              </a:defRPr>
            </a:lvl9pPr>
          </a:lstStyle>
          <a:p>
            <a:pPr marL="0" lvl="0" indent="0" algn="r" rtl="0">
              <a:spcBef>
                <a:spcPts val="0"/>
              </a:spcBef>
              <a:spcAft>
                <a:spcPts val="0"/>
              </a:spcAft>
              <a:buClr>
                <a:schemeClr val="lt1"/>
              </a:buClr>
              <a:buSzPts val="1800"/>
              <a:buFont typeface="Bebas Neue" panose="020B0606020202050201"/>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6.xml"/><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hyperlink" Target="https://github.com/GoogleCloudPlatform/kubernetes/blob/master/api/kubernetes.html" TargetMode="Externa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6.xml"/><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6.xml"/><Relationship Id="rId3" Type="http://schemas.openxmlformats.org/officeDocument/2006/relationships/image" Target="../media/image16.jpeg"/><Relationship Id="rId2" Type="http://schemas.openxmlformats.org/officeDocument/2006/relationships/image" Target="../media/image4.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6.xml"/><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6.xml"/><Relationship Id="rId3" Type="http://schemas.openxmlformats.org/officeDocument/2006/relationships/image" Target="../media/image18.jpeg"/><Relationship Id="rId2" Type="http://schemas.openxmlformats.org/officeDocument/2006/relationships/image" Target="../media/image4.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6.xml"/><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6.xml"/><Relationship Id="rId2" Type="http://schemas.openxmlformats.org/officeDocument/2006/relationships/image" Target="../media/image4.png"/><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6.xml"/><Relationship Id="rId2" Type="http://schemas.openxmlformats.org/officeDocument/2006/relationships/image" Target="../media/image4.png"/><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6.xml"/><Relationship Id="rId2" Type="http://schemas.openxmlformats.org/officeDocument/2006/relationships/image" Target="../media/image4.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6.xml"/><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8.xml"/><Relationship Id="rId2" Type="http://schemas.openxmlformats.org/officeDocument/2006/relationships/image" Target="../media/image2.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hyperlink" Target="https://github.com/kubernetes/kubernetes/tree/master/cluster/saltbase/" TargetMode="External"/><Relationship Id="rId1" Type="http://schemas.openxmlformats.org/officeDocument/2006/relationships/hyperlink" Target="https://coreos.com/kubernetes/docs/latest/getting-started.html" TargetMode="Externa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4.xml"/><Relationship Id="rId4" Type="http://schemas.openxmlformats.org/officeDocument/2006/relationships/image" Target="../media/image10.jpeg"/><Relationship Id="rId3" Type="http://schemas.openxmlformats.org/officeDocument/2006/relationships/hyperlink" Target="https://mesos.apache.org/" TargetMode="External"/><Relationship Id="rId2" Type="http://schemas.openxmlformats.org/officeDocument/2006/relationships/hyperlink" Target="https://docs.docker.com/engine/swarm/" TargetMode="Externa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8.xml"/><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5.xml"/><Relationship Id="rId2" Type="http://schemas.openxmlformats.org/officeDocument/2006/relationships/image" Target="../media/image1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871663"/>
            <a:ext cx="6858000" cy="973931"/>
          </a:xfrm>
        </p:spPr>
        <p:txBody>
          <a:bodyPr/>
          <a:lstStyle/>
          <a:p>
            <a:r>
              <a:rPr lang="en-US" dirty="0" err="1">
                <a:latin typeface="Times New Roman" panose="02020603050405020304" charset="0"/>
                <a:cs typeface="Times New Roman" panose="02020603050405020304" charset="0"/>
              </a:rPr>
              <a:t>Điện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toán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đám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mây</a:t>
            </a:r>
            <a:endParaRPr lang="en-US"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1143000" y="2985373"/>
            <a:ext cx="6858000" cy="1241822"/>
          </a:xfrm>
        </p:spPr>
        <p:txBody>
          <a:bodyPr/>
          <a:lstStyle/>
          <a:p>
            <a:r>
              <a:rPr lang="vi-VN" sz="3600" b="0" i="0" dirty="0">
                <a:solidFill>
                  <a:srgbClr val="000000"/>
                </a:solidFill>
                <a:effectLst/>
                <a:latin typeface="Roboto" panose="02000000000000000000" pitchFamily="2" charset="0"/>
              </a:rPr>
              <a:t>Tìm hiểu Kubernetes và viết ứng dụng demo</a:t>
            </a:r>
            <a:endParaRPr lang="en-US" sz="3600" dirty="0"/>
          </a:p>
        </p:txBody>
      </p:sp>
      <p:pic>
        <p:nvPicPr>
          <p:cNvPr id="4" name="Picture 3"/>
          <p:cNvPicPr>
            <a:picLocks noChangeAspect="1"/>
          </p:cNvPicPr>
          <p:nvPr/>
        </p:nvPicPr>
        <p:blipFill>
          <a:blip r:embed="rId1"/>
          <a:stretch>
            <a:fillRect/>
          </a:stretch>
        </p:blipFill>
        <p:spPr>
          <a:xfrm>
            <a:off x="571024" y="286227"/>
            <a:ext cx="6964204" cy="15854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9F4D"/>
            </a:gs>
            <a:gs pos="58000">
              <a:schemeClr val="accent5"/>
            </a:gs>
            <a:gs pos="100000">
              <a:schemeClr val="accent5"/>
            </a:gs>
          </a:gsLst>
          <a:path path="circle">
            <a:fillToRect l="100000" t="100000"/>
          </a:path>
          <a:tileRect r="-100000" b="-100000"/>
        </a:gradFill>
        <a:effectLst/>
      </p:bgPr>
    </p:bg>
    <p:spTree>
      <p:nvGrpSpPr>
        <p:cNvPr id="1" name="Shape 164"/>
        <p:cNvGrpSpPr/>
        <p:nvPr/>
      </p:nvGrpSpPr>
      <p:grpSpPr>
        <a:xfrm>
          <a:off x="0" y="0"/>
          <a:ext cx="0" cy="0"/>
          <a:chOff x="0" y="0"/>
          <a:chExt cx="0" cy="0"/>
        </a:xfrm>
      </p:grpSpPr>
      <p:sp>
        <p:nvSpPr>
          <p:cNvPr id="165" name="Google Shape;165;p22"/>
          <p:cNvSpPr txBox="1">
            <a:spLocks noGrp="1"/>
          </p:cNvSpPr>
          <p:nvPr>
            <p:ph type="title"/>
          </p:nvPr>
        </p:nvSpPr>
        <p:spPr>
          <a:xfrm>
            <a:off x="566843" y="505048"/>
            <a:ext cx="7473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dirty="0"/>
              <a:t>Use diagrams to explain your ideas</a:t>
            </a:r>
            <a:endParaRPr dirty="0"/>
          </a:p>
        </p:txBody>
      </p:sp>
      <p:sp>
        <p:nvSpPr>
          <p:cNvPr id="166" name="Google Shape;166;p22"/>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fld>
            <a:endParaRPr lang="en-GB"/>
          </a:p>
        </p:txBody>
      </p:sp>
      <p:grpSp>
        <p:nvGrpSpPr>
          <p:cNvPr id="180" name="Google Shape;180;p22"/>
          <p:cNvGrpSpPr/>
          <p:nvPr/>
        </p:nvGrpSpPr>
        <p:grpSpPr>
          <a:xfrm>
            <a:off x="6455877" y="505048"/>
            <a:ext cx="2840226" cy="3645025"/>
            <a:chOff x="5864288" y="1238675"/>
            <a:chExt cx="2840226" cy="3645025"/>
          </a:xfrm>
        </p:grpSpPr>
        <p:pic>
          <p:nvPicPr>
            <p:cNvPr id="181" name="Google Shape;181;p22"/>
            <p:cNvPicPr preferRelativeResize="0"/>
            <p:nvPr/>
          </p:nvPicPr>
          <p:blipFill>
            <a:blip r:embed="rId1"/>
            <a:stretch>
              <a:fillRect/>
            </a:stretch>
          </p:blipFill>
          <p:spPr>
            <a:xfrm>
              <a:off x="5864288" y="1238675"/>
              <a:ext cx="2840226" cy="3645025"/>
            </a:xfrm>
            <a:prstGeom prst="rect">
              <a:avLst/>
            </a:prstGeom>
            <a:noFill/>
            <a:ln>
              <a:noFill/>
            </a:ln>
          </p:spPr>
        </p:pic>
        <p:pic>
          <p:nvPicPr>
            <p:cNvPr id="182" name="Google Shape;182;p22"/>
            <p:cNvPicPr preferRelativeResize="0"/>
            <p:nvPr/>
          </p:nvPicPr>
          <p:blipFill>
            <a:blip r:embed="rId2"/>
            <a:stretch>
              <a:fillRect/>
            </a:stretch>
          </p:blipFill>
          <p:spPr>
            <a:xfrm>
              <a:off x="7087476" y="1833431"/>
              <a:ext cx="241950" cy="170793"/>
            </a:xfrm>
            <a:prstGeom prst="rect">
              <a:avLst/>
            </a:prstGeom>
            <a:noFill/>
            <a:ln>
              <a:noFill/>
            </a:ln>
          </p:spPr>
        </p:pic>
      </p:grpSp>
      <p:pic>
        <p:nvPicPr>
          <p:cNvPr id="20" name="Picture 19" descr="IMG_259"/>
          <p:cNvPicPr/>
          <p:nvPr/>
        </p:nvPicPr>
        <p:blipFill>
          <a:blip r:embed="rId3"/>
          <a:stretch>
            <a:fillRect/>
          </a:stretch>
        </p:blipFill>
        <p:spPr>
          <a:xfrm>
            <a:off x="653860" y="1175585"/>
            <a:ext cx="5715000" cy="3552825"/>
          </a:xfrm>
          <a:prstGeom prst="rect">
            <a:avLst/>
          </a:prstGeom>
          <a:noFill/>
          <a:ln w="9525">
            <a:noFill/>
          </a:ln>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0" name="Google Shape;140;p19"/>
          <p:cNvSpPr txBox="1">
            <a:spLocks noGrp="1"/>
          </p:cNvSpPr>
          <p:nvPr>
            <p:ph type="body" idx="1"/>
          </p:nvPr>
        </p:nvSpPr>
        <p:spPr>
          <a:xfrm>
            <a:off x="242585" y="-3865"/>
            <a:ext cx="5671318" cy="663676"/>
          </a:xfrm>
          <a:prstGeom prst="rect">
            <a:avLst/>
          </a:prstGeom>
        </p:spPr>
        <p:txBody>
          <a:bodyPr spcFirstLastPara="1" wrap="square" lIns="0" tIns="0" rIns="0" bIns="0" anchor="t" anchorCtr="0">
            <a:noAutofit/>
          </a:bodyPr>
          <a:lstStyle/>
          <a:p>
            <a:pPr marL="457200" lvl="1" indent="0" algn="just">
              <a:lnSpc>
                <a:spcPct val="150000"/>
              </a:lnSpc>
              <a:buNone/>
              <a:tabLst>
                <a:tab pos="533400" algn="l"/>
              </a:tabLst>
            </a:pPr>
            <a:r>
              <a:rPr lang="en-US" sz="1300" b="1" dirty="0" err="1">
                <a:effectLst/>
                <a:latin typeface="Times New Roman" panose="02020603050405020304" charset="0"/>
                <a:ea typeface="SimSun" panose="02010600030101010101" pitchFamily="2" charset="-122"/>
              </a:rPr>
              <a:t>Etcd</a:t>
            </a:r>
            <a:endParaRPr lang="en-US" sz="1350" b="1" dirty="0">
              <a:effectLst/>
              <a:latin typeface="SimSun" panose="02010600030101010101" pitchFamily="2" charset="-122"/>
              <a:ea typeface="SimSun" panose="02010600030101010101" pitchFamily="2" charset="-122"/>
            </a:endParaRPr>
          </a:p>
          <a:p>
            <a:pPr marL="114300" indent="0" algn="just">
              <a:lnSpc>
                <a:spcPct val="150000"/>
              </a:lnSpc>
              <a:buNone/>
            </a:pPr>
            <a:r>
              <a:rPr lang="en-US" sz="1300" dirty="0" err="1">
                <a:effectLst/>
                <a:latin typeface="Times New Roman" panose="02020603050405020304" charset="0"/>
                <a:ea typeface="SimSun" panose="02010600030101010101" pitchFamily="2" charset="-122"/>
              </a:rPr>
              <a:t>Có</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thể</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liên</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kết</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cài</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đặt</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với</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từng</a:t>
            </a:r>
            <a:r>
              <a:rPr lang="en-US" sz="1300" dirty="0">
                <a:effectLst/>
                <a:latin typeface="Times New Roman" panose="02020603050405020304" charset="0"/>
                <a:ea typeface="SimSun" panose="02010600030101010101" pitchFamily="2" charset="-122"/>
              </a:rPr>
              <a:t> node </a:t>
            </a:r>
            <a:r>
              <a:rPr lang="en-US" sz="1300" dirty="0" err="1">
                <a:effectLst/>
                <a:latin typeface="Times New Roman" panose="02020603050405020304" charset="0"/>
                <a:ea typeface="SimSun" panose="02010600030101010101" pitchFamily="2" charset="-122"/>
              </a:rPr>
              <a:t>thông</a:t>
            </a:r>
            <a:r>
              <a:rPr lang="en-US" sz="1300" dirty="0">
                <a:effectLst/>
                <a:latin typeface="Times New Roman" panose="02020603050405020304" charset="0"/>
                <a:ea typeface="SimSun" panose="02010600030101010101" pitchFamily="2" charset="-122"/>
              </a:rPr>
              <a:t> qua </a:t>
            </a:r>
            <a:r>
              <a:rPr lang="en-US" sz="1300" dirty="0" err="1">
                <a:effectLst/>
                <a:latin typeface="Times New Roman" panose="02020603050405020304" charset="0"/>
                <a:ea typeface="SimSun" panose="02010600030101010101" pitchFamily="2" charset="-122"/>
              </a:rPr>
              <a:t>etcd</a:t>
            </a:r>
            <a:r>
              <a:rPr lang="en-US" sz="1300" dirty="0">
                <a:effectLst/>
                <a:latin typeface="Times New Roman" panose="02020603050405020304" charset="0"/>
                <a:ea typeface="SimSun" panose="02010600030101010101" pitchFamily="2" charset="-122"/>
              </a:rPr>
              <a:t>.</a:t>
            </a:r>
            <a:endParaRPr lang="en-US" sz="1200" dirty="0">
              <a:effectLst/>
              <a:latin typeface="Times New Roman" panose="02020603050405020304" charset="0"/>
              <a:ea typeface="SimSun" panose="02010600030101010101" pitchFamily="2" charset="-122"/>
            </a:endParaRPr>
          </a:p>
          <a:p>
            <a:pPr marL="0" lvl="0" indent="0" algn="l" rtl="0">
              <a:spcBef>
                <a:spcPts val="0"/>
              </a:spcBef>
              <a:spcAft>
                <a:spcPts val="0"/>
              </a:spcAft>
              <a:buNone/>
            </a:pPr>
            <a:endParaRPr dirty="0"/>
          </a:p>
        </p:txBody>
      </p:sp>
      <p:sp>
        <p:nvSpPr>
          <p:cNvPr id="141" name="Google Shape;141;p19"/>
          <p:cNvSpPr txBox="1">
            <a:spLocks noGrp="1"/>
          </p:cNvSpPr>
          <p:nvPr>
            <p:ph type="body" idx="2"/>
          </p:nvPr>
        </p:nvSpPr>
        <p:spPr>
          <a:xfrm>
            <a:off x="56573" y="659811"/>
            <a:ext cx="5857330" cy="1572219"/>
          </a:xfrm>
          <a:prstGeom prst="rect">
            <a:avLst/>
          </a:prstGeom>
        </p:spPr>
        <p:txBody>
          <a:bodyPr spcFirstLastPara="1" wrap="square" lIns="0" tIns="0" rIns="0" bIns="0" anchor="t" anchorCtr="0">
            <a:noAutofit/>
          </a:bodyPr>
          <a:lstStyle/>
          <a:p>
            <a:pPr marL="457200" lvl="1" indent="0" algn="just">
              <a:lnSpc>
                <a:spcPct val="150000"/>
              </a:lnSpc>
              <a:buNone/>
              <a:tabLst>
                <a:tab pos="533400" algn="l"/>
              </a:tabLst>
            </a:pPr>
            <a:r>
              <a:rPr lang="en-US" sz="1300" b="1" dirty="0">
                <a:solidFill>
                  <a:schemeClr val="tx1"/>
                </a:solidFill>
                <a:effectLst/>
                <a:latin typeface="Times New Roman" panose="02020603050405020304" charset="0"/>
                <a:ea typeface="SimSun" panose="02010600030101010101" pitchFamily="2" charset="-122"/>
              </a:rPr>
              <a:t>API Server</a:t>
            </a:r>
            <a:endParaRPr lang="en-US" sz="1350" b="1" dirty="0">
              <a:solidFill>
                <a:schemeClr val="tx1"/>
              </a:solidFill>
              <a:effectLst/>
              <a:latin typeface="SimSun" panose="02010600030101010101" pitchFamily="2" charset="-122"/>
              <a:ea typeface="SimSun" panose="02010600030101010101" pitchFamily="2" charset="-122"/>
            </a:endParaRPr>
          </a:p>
          <a:p>
            <a:pPr marL="114300" indent="0" algn="just">
              <a:lnSpc>
                <a:spcPct val="150000"/>
              </a:lnSpc>
              <a:buNone/>
            </a:pPr>
            <a:r>
              <a:rPr lang="en-US" sz="1300" dirty="0" err="1">
                <a:effectLst/>
                <a:latin typeface="Times New Roman" panose="02020603050405020304" charset="0"/>
                <a:ea typeface="SimSun" panose="02010600030101010101" pitchFamily="2" charset="-122"/>
              </a:rPr>
              <a:t>cung</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cấp</a:t>
            </a:r>
            <a:r>
              <a:rPr lang="en-US" sz="1300" dirty="0">
                <a:effectLst/>
                <a:latin typeface="Times New Roman" panose="02020603050405020304" charset="0"/>
                <a:ea typeface="SimSun" panose="02010600030101010101" pitchFamily="2" charset="-122"/>
              </a:rPr>
              <a:t> </a:t>
            </a:r>
            <a:r>
              <a:rPr lang="en-US" sz="1300" u="sng" dirty="0">
                <a:solidFill>
                  <a:srgbClr val="0000FF"/>
                </a:solidFill>
                <a:effectLst/>
                <a:latin typeface="Times New Roman" panose="02020603050405020304" charset="0"/>
                <a:ea typeface="SimSun" panose="02010600030101010101" pitchFamily="2" charset="-122"/>
                <a:hlinkClick r:id="rId1"/>
              </a:rPr>
              <a:t>Kubernetes API</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Nó</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có</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nhiệm</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vụ</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đặt</a:t>
            </a:r>
            <a:r>
              <a:rPr lang="en-US" sz="1300" dirty="0">
                <a:effectLst/>
                <a:latin typeface="Times New Roman" panose="02020603050405020304" charset="0"/>
                <a:ea typeface="SimSun" panose="02010600030101010101" pitchFamily="2" charset="-122"/>
              </a:rPr>
              <a:t> Pod </a:t>
            </a:r>
            <a:r>
              <a:rPr lang="en-US" sz="1300" dirty="0" err="1">
                <a:effectLst/>
                <a:latin typeface="Times New Roman" panose="02020603050405020304" charset="0"/>
                <a:ea typeface="SimSun" panose="02010600030101010101" pitchFamily="2" charset="-122"/>
              </a:rPr>
              <a:t>vào</a:t>
            </a:r>
            <a:r>
              <a:rPr lang="en-US" sz="1300" dirty="0">
                <a:effectLst/>
                <a:latin typeface="Times New Roman" panose="02020603050405020304" charset="0"/>
                <a:ea typeface="SimSun" panose="02010600030101010101" pitchFamily="2" charset="-122"/>
              </a:rPr>
              <a:t> Node, </a:t>
            </a:r>
            <a:r>
              <a:rPr lang="en-US" sz="1300" dirty="0" err="1">
                <a:effectLst/>
                <a:latin typeface="Times New Roman" panose="02020603050405020304" charset="0"/>
                <a:ea typeface="SimSun" panose="02010600030101010101" pitchFamily="2" charset="-122"/>
              </a:rPr>
              <a:t>đồng</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bộ</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hoá</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thông</a:t>
            </a:r>
            <a:r>
              <a:rPr lang="en-US" sz="1300" dirty="0">
                <a:effectLst/>
                <a:latin typeface="Times New Roman" panose="02020603050405020304" charset="0"/>
                <a:ea typeface="SimSun" panose="02010600030101010101" pitchFamily="2" charset="-122"/>
              </a:rPr>
              <a:t> tin </a:t>
            </a:r>
            <a:r>
              <a:rPr lang="en-US" sz="1300" dirty="0" err="1">
                <a:effectLst/>
                <a:latin typeface="Times New Roman" panose="02020603050405020304" charset="0"/>
                <a:ea typeface="SimSun" panose="02010600030101010101" pitchFamily="2" charset="-122"/>
              </a:rPr>
              <a:t>của</a:t>
            </a:r>
            <a:r>
              <a:rPr lang="en-US" sz="1300" dirty="0">
                <a:effectLst/>
                <a:latin typeface="Times New Roman" panose="02020603050405020304" charset="0"/>
                <a:ea typeface="SimSun" panose="02010600030101010101" pitchFamily="2" charset="-122"/>
              </a:rPr>
              <a:t> Pod </a:t>
            </a:r>
            <a:r>
              <a:rPr lang="en-US" sz="1300" dirty="0" err="1">
                <a:effectLst/>
                <a:latin typeface="Times New Roman" panose="02020603050405020304" charset="0"/>
                <a:ea typeface="SimSun" panose="02010600030101010101" pitchFamily="2" charset="-122"/>
              </a:rPr>
              <a:t>bằng</a:t>
            </a:r>
            <a:r>
              <a:rPr lang="en-US" sz="1300" dirty="0">
                <a:effectLst/>
                <a:latin typeface="Times New Roman" panose="02020603050405020304" charset="0"/>
                <a:ea typeface="SimSun" panose="02010600030101010101" pitchFamily="2" charset="-122"/>
              </a:rPr>
              <a:t> REST API </a:t>
            </a:r>
            <a:r>
              <a:rPr lang="en-US" sz="1300" dirty="0" err="1">
                <a:effectLst/>
                <a:latin typeface="Times New Roman" panose="02020603050405020304" charset="0"/>
                <a:ea typeface="SimSun" panose="02010600030101010101" pitchFamily="2" charset="-122"/>
              </a:rPr>
              <a:t>tiếp</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nhận</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cài</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đặt</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của</a:t>
            </a:r>
            <a:r>
              <a:rPr lang="en-US" sz="1300" dirty="0">
                <a:effectLst/>
                <a:latin typeface="Times New Roman" panose="02020603050405020304" charset="0"/>
                <a:ea typeface="SimSun" panose="02010600030101010101" pitchFamily="2" charset="-122"/>
              </a:rPr>
              <a:t> pod/service/</a:t>
            </a:r>
            <a:r>
              <a:rPr lang="en-US" sz="1300" dirty="0" err="1">
                <a:effectLst/>
                <a:latin typeface="Times New Roman" panose="02020603050405020304" charset="0"/>
                <a:ea typeface="SimSun" panose="02010600030101010101" pitchFamily="2" charset="-122"/>
              </a:rPr>
              <a:t>replicationController</a:t>
            </a:r>
            <a:r>
              <a:rPr lang="en-US" sz="1300" dirty="0">
                <a:effectLst/>
                <a:latin typeface="Times New Roman" panose="02020603050405020304" charset="0"/>
                <a:ea typeface="SimSun" panose="02010600030101010101" pitchFamily="2" charset="-122"/>
              </a:rPr>
              <a:t>.</a:t>
            </a:r>
            <a:endParaRPr lang="en-US" sz="1200" dirty="0">
              <a:effectLst/>
              <a:latin typeface="Times New Roman" panose="02020603050405020304" charset="0"/>
              <a:ea typeface="SimSun" panose="02010600030101010101" pitchFamily="2" charset="-122"/>
            </a:endParaRPr>
          </a:p>
        </p:txBody>
      </p:sp>
      <p:sp>
        <p:nvSpPr>
          <p:cNvPr id="143" name="Google Shape;143;p19"/>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144" name="Google Shape;144;p19"/>
          <p:cNvPicPr preferRelativeResize="0"/>
          <p:nvPr/>
        </p:nvPicPr>
        <p:blipFill rotWithShape="1">
          <a:blip r:embed="rId2"/>
          <a:srcRect r="7621"/>
          <a:stretch>
            <a:fillRect/>
          </a:stretch>
        </p:blipFill>
        <p:spPr>
          <a:xfrm>
            <a:off x="6551075" y="1156825"/>
            <a:ext cx="2592926" cy="3745875"/>
          </a:xfrm>
          <a:prstGeom prst="rect">
            <a:avLst/>
          </a:prstGeom>
          <a:noFill/>
          <a:ln>
            <a:noFill/>
          </a:ln>
        </p:spPr>
      </p:pic>
      <p:sp>
        <p:nvSpPr>
          <p:cNvPr id="11" name="Google Shape;141;p19"/>
          <p:cNvSpPr txBox="1"/>
          <p:nvPr/>
        </p:nvSpPr>
        <p:spPr>
          <a:xfrm>
            <a:off x="-14177" y="3348924"/>
            <a:ext cx="5857330" cy="164077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IBM Plex Sans Condensed" panose="020B0506050203000203"/>
              <a:buChar char="▪"/>
              <a:defRPr sz="1800" b="0" i="0" u="none" strike="noStrike" cap="none">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1pPr>
            <a:lvl2pPr marL="914400" marR="0" lvl="1" indent="-342900" algn="l" rtl="0">
              <a:lnSpc>
                <a:spcPct val="115000"/>
              </a:lnSpc>
              <a:spcBef>
                <a:spcPts val="800"/>
              </a:spcBef>
              <a:spcAft>
                <a:spcPts val="0"/>
              </a:spcAft>
              <a:buClr>
                <a:schemeClr val="dk1"/>
              </a:buClr>
              <a:buSzPts val="1800"/>
              <a:buFont typeface="IBM Plex Sans Condensed" panose="020B0506050203000203"/>
              <a:buChar char="▫"/>
              <a:defRPr sz="1800" b="0" i="0" u="none" strike="noStrike" cap="none">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2pPr>
            <a:lvl3pPr marL="1371600" marR="0" lvl="2" indent="-342900" algn="l" rtl="0">
              <a:lnSpc>
                <a:spcPct val="115000"/>
              </a:lnSpc>
              <a:spcBef>
                <a:spcPts val="800"/>
              </a:spcBef>
              <a:spcAft>
                <a:spcPts val="0"/>
              </a:spcAft>
              <a:buClr>
                <a:schemeClr val="dk1"/>
              </a:buClr>
              <a:buSzPts val="1800"/>
              <a:buFont typeface="IBM Plex Sans Condensed" panose="020B0506050203000203"/>
              <a:buChar char="⬝"/>
              <a:defRPr sz="1800" b="0" i="0" u="none" strike="noStrike" cap="none">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3pPr>
            <a:lvl4pPr marL="1828800" marR="0" lvl="3" indent="-342900" algn="l" rtl="0">
              <a:lnSpc>
                <a:spcPct val="115000"/>
              </a:lnSpc>
              <a:spcBef>
                <a:spcPts val="800"/>
              </a:spcBef>
              <a:spcAft>
                <a:spcPts val="0"/>
              </a:spcAft>
              <a:buClr>
                <a:schemeClr val="dk1"/>
              </a:buClr>
              <a:buSzPts val="1800"/>
              <a:buFont typeface="IBM Plex Sans Condensed" panose="020B0506050203000203"/>
              <a:buChar char="⬞"/>
              <a:defRPr sz="1800" b="0" i="0" u="none" strike="noStrike" cap="none">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4pPr>
            <a:lvl5pPr marL="2286000" marR="0" lvl="4" indent="-342900" algn="l" rtl="0">
              <a:lnSpc>
                <a:spcPct val="115000"/>
              </a:lnSpc>
              <a:spcBef>
                <a:spcPts val="800"/>
              </a:spcBef>
              <a:spcAft>
                <a:spcPts val="0"/>
              </a:spcAft>
              <a:buClr>
                <a:schemeClr val="dk1"/>
              </a:buClr>
              <a:buSzPts val="1800"/>
              <a:buFont typeface="IBM Plex Sans Condensed" panose="020B0506050203000203"/>
              <a:buChar char="○"/>
              <a:defRPr sz="1800" b="0" i="0" u="none" strike="noStrike" cap="none">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5pPr>
            <a:lvl6pPr marL="2743200" marR="0" lvl="5" indent="-342900" algn="l" rtl="0">
              <a:lnSpc>
                <a:spcPct val="115000"/>
              </a:lnSpc>
              <a:spcBef>
                <a:spcPts val="800"/>
              </a:spcBef>
              <a:spcAft>
                <a:spcPts val="0"/>
              </a:spcAft>
              <a:buClr>
                <a:schemeClr val="dk1"/>
              </a:buClr>
              <a:buSzPts val="1800"/>
              <a:buFont typeface="IBM Plex Sans Condensed" panose="020B0506050203000203"/>
              <a:buChar char="■"/>
              <a:defRPr sz="1800" b="0" i="0" u="none" strike="noStrike" cap="none">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6pPr>
            <a:lvl7pPr marL="3200400" marR="0" lvl="6" indent="-342900" algn="l" rtl="0">
              <a:lnSpc>
                <a:spcPct val="115000"/>
              </a:lnSpc>
              <a:spcBef>
                <a:spcPts val="800"/>
              </a:spcBef>
              <a:spcAft>
                <a:spcPts val="0"/>
              </a:spcAft>
              <a:buClr>
                <a:schemeClr val="dk1"/>
              </a:buClr>
              <a:buSzPts val="1800"/>
              <a:buFont typeface="IBM Plex Sans Condensed" panose="020B0506050203000203"/>
              <a:buChar char="●"/>
              <a:defRPr sz="1800" b="0" i="0" u="none" strike="noStrike" cap="none">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7pPr>
            <a:lvl8pPr marL="3657600" marR="0" lvl="7" indent="-342900" algn="l" rtl="0">
              <a:lnSpc>
                <a:spcPct val="115000"/>
              </a:lnSpc>
              <a:spcBef>
                <a:spcPts val="800"/>
              </a:spcBef>
              <a:spcAft>
                <a:spcPts val="0"/>
              </a:spcAft>
              <a:buClr>
                <a:schemeClr val="dk1"/>
              </a:buClr>
              <a:buSzPts val="1800"/>
              <a:buFont typeface="IBM Plex Sans Condensed" panose="020B0506050203000203"/>
              <a:buChar char="○"/>
              <a:defRPr sz="1800" b="0" i="0" u="none" strike="noStrike" cap="none">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8pPr>
            <a:lvl9pPr marL="4114800" marR="0" lvl="8" indent="-342900" algn="l" rtl="0">
              <a:lnSpc>
                <a:spcPct val="115000"/>
              </a:lnSpc>
              <a:spcBef>
                <a:spcPts val="800"/>
              </a:spcBef>
              <a:spcAft>
                <a:spcPts val="800"/>
              </a:spcAft>
              <a:buClr>
                <a:schemeClr val="dk1"/>
              </a:buClr>
              <a:buSzPts val="1800"/>
              <a:buFont typeface="IBM Plex Sans Condensed" panose="020B0506050203000203"/>
              <a:buChar char="■"/>
              <a:defRPr sz="1800" b="0" i="0" u="none" strike="noStrike" cap="none">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9pPr>
          </a:lstStyle>
          <a:p>
            <a:pPr marL="457200" lvl="1" indent="0" algn="just">
              <a:lnSpc>
                <a:spcPct val="150000"/>
              </a:lnSpc>
              <a:buNone/>
              <a:tabLst>
                <a:tab pos="533400" algn="l"/>
              </a:tabLst>
            </a:pPr>
            <a:r>
              <a:rPr lang="en-US" sz="1300" b="1" dirty="0">
                <a:effectLst/>
                <a:latin typeface="Times New Roman" panose="02020603050405020304" charset="0"/>
                <a:ea typeface="SimSun" panose="02010600030101010101" pitchFamily="2" charset="-122"/>
              </a:rPr>
              <a:t>Scheduler Service</a:t>
            </a:r>
            <a:endParaRPr lang="en-US" sz="1350" b="1" dirty="0">
              <a:effectLst/>
              <a:latin typeface="SimSun" panose="02010600030101010101" pitchFamily="2" charset="-122"/>
              <a:ea typeface="SimSun" panose="02010600030101010101" pitchFamily="2" charset="-122"/>
            </a:endParaRPr>
          </a:p>
          <a:p>
            <a:pPr marL="114300" indent="0" algn="just">
              <a:lnSpc>
                <a:spcPct val="150000"/>
              </a:lnSpc>
              <a:buNone/>
            </a:pPr>
            <a:r>
              <a:rPr lang="en-US" sz="1300" dirty="0">
                <a:effectLst/>
                <a:latin typeface="Times New Roman" panose="02020603050405020304" charset="0"/>
                <a:ea typeface="SimSun" panose="02010600030101010101" pitchFamily="2" charset="-122"/>
              </a:rPr>
              <a:t>Scheduler Service </a:t>
            </a:r>
            <a:r>
              <a:rPr lang="en-US" sz="1300" dirty="0" err="1">
                <a:effectLst/>
                <a:latin typeface="Times New Roman" panose="02020603050405020304" charset="0"/>
                <a:ea typeface="SimSun" panose="02010600030101010101" pitchFamily="2" charset="-122"/>
              </a:rPr>
              <a:t>có</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trách</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nhiệm</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giám</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sát</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việc</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sử</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dụng</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tài</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nguyên</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trên</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mỗi</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máy</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chủ</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để</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đảm</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bảo</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rằng</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hệ</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thống</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không</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bị</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quá</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tải</a:t>
            </a:r>
            <a:r>
              <a:rPr lang="en-US" sz="1300" dirty="0">
                <a:effectLst/>
                <a:latin typeface="Times New Roman" panose="02020603050405020304" charset="0"/>
                <a:ea typeface="SimSun" panose="02010600030101010101" pitchFamily="2" charset="-122"/>
              </a:rPr>
              <a:t>. </a:t>
            </a:r>
            <a:endParaRPr lang="en-US" sz="1200" dirty="0">
              <a:effectLst/>
              <a:latin typeface="Times New Roman" panose="02020603050405020304" charset="0"/>
              <a:ea typeface="SimSun" panose="02010600030101010101" pitchFamily="2" charset="-122"/>
            </a:endParaRPr>
          </a:p>
        </p:txBody>
      </p:sp>
      <p:sp>
        <p:nvSpPr>
          <p:cNvPr id="12" name="Google Shape;141;p19"/>
          <p:cNvSpPr txBox="1"/>
          <p:nvPr/>
        </p:nvSpPr>
        <p:spPr>
          <a:xfrm>
            <a:off x="-14177" y="1776705"/>
            <a:ext cx="5838131" cy="157221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IBM Plex Sans Condensed" panose="020B0506050203000203"/>
              <a:buChar char="▪"/>
              <a:defRPr sz="1800" b="0" i="0" u="none" strike="noStrike" cap="none">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1pPr>
            <a:lvl2pPr marL="914400" marR="0" lvl="1" indent="-342900" algn="l" rtl="0">
              <a:lnSpc>
                <a:spcPct val="115000"/>
              </a:lnSpc>
              <a:spcBef>
                <a:spcPts val="800"/>
              </a:spcBef>
              <a:spcAft>
                <a:spcPts val="0"/>
              </a:spcAft>
              <a:buClr>
                <a:schemeClr val="dk1"/>
              </a:buClr>
              <a:buSzPts val="1800"/>
              <a:buFont typeface="IBM Plex Sans Condensed" panose="020B0506050203000203"/>
              <a:buChar char="▫"/>
              <a:defRPr sz="1800" b="0" i="0" u="none" strike="noStrike" cap="none">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2pPr>
            <a:lvl3pPr marL="1371600" marR="0" lvl="2" indent="-342900" algn="l" rtl="0">
              <a:lnSpc>
                <a:spcPct val="115000"/>
              </a:lnSpc>
              <a:spcBef>
                <a:spcPts val="800"/>
              </a:spcBef>
              <a:spcAft>
                <a:spcPts val="0"/>
              </a:spcAft>
              <a:buClr>
                <a:schemeClr val="dk1"/>
              </a:buClr>
              <a:buSzPts val="1800"/>
              <a:buFont typeface="IBM Plex Sans Condensed" panose="020B0506050203000203"/>
              <a:buChar char="⬝"/>
              <a:defRPr sz="1800" b="0" i="0" u="none" strike="noStrike" cap="none">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3pPr>
            <a:lvl4pPr marL="1828800" marR="0" lvl="3" indent="-342900" algn="l" rtl="0">
              <a:lnSpc>
                <a:spcPct val="115000"/>
              </a:lnSpc>
              <a:spcBef>
                <a:spcPts val="800"/>
              </a:spcBef>
              <a:spcAft>
                <a:spcPts val="0"/>
              </a:spcAft>
              <a:buClr>
                <a:schemeClr val="dk1"/>
              </a:buClr>
              <a:buSzPts val="1800"/>
              <a:buFont typeface="IBM Plex Sans Condensed" panose="020B0506050203000203"/>
              <a:buChar char="⬞"/>
              <a:defRPr sz="1800" b="0" i="0" u="none" strike="noStrike" cap="none">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4pPr>
            <a:lvl5pPr marL="2286000" marR="0" lvl="4" indent="-342900" algn="l" rtl="0">
              <a:lnSpc>
                <a:spcPct val="115000"/>
              </a:lnSpc>
              <a:spcBef>
                <a:spcPts val="800"/>
              </a:spcBef>
              <a:spcAft>
                <a:spcPts val="0"/>
              </a:spcAft>
              <a:buClr>
                <a:schemeClr val="dk1"/>
              </a:buClr>
              <a:buSzPts val="1800"/>
              <a:buFont typeface="IBM Plex Sans Condensed" panose="020B0506050203000203"/>
              <a:buChar char="○"/>
              <a:defRPr sz="1800" b="0" i="0" u="none" strike="noStrike" cap="none">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5pPr>
            <a:lvl6pPr marL="2743200" marR="0" lvl="5" indent="-342900" algn="l" rtl="0">
              <a:lnSpc>
                <a:spcPct val="115000"/>
              </a:lnSpc>
              <a:spcBef>
                <a:spcPts val="800"/>
              </a:spcBef>
              <a:spcAft>
                <a:spcPts val="0"/>
              </a:spcAft>
              <a:buClr>
                <a:schemeClr val="dk1"/>
              </a:buClr>
              <a:buSzPts val="1800"/>
              <a:buFont typeface="IBM Plex Sans Condensed" panose="020B0506050203000203"/>
              <a:buChar char="■"/>
              <a:defRPr sz="1800" b="0" i="0" u="none" strike="noStrike" cap="none">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6pPr>
            <a:lvl7pPr marL="3200400" marR="0" lvl="6" indent="-342900" algn="l" rtl="0">
              <a:lnSpc>
                <a:spcPct val="115000"/>
              </a:lnSpc>
              <a:spcBef>
                <a:spcPts val="800"/>
              </a:spcBef>
              <a:spcAft>
                <a:spcPts val="0"/>
              </a:spcAft>
              <a:buClr>
                <a:schemeClr val="dk1"/>
              </a:buClr>
              <a:buSzPts val="1800"/>
              <a:buFont typeface="IBM Plex Sans Condensed" panose="020B0506050203000203"/>
              <a:buChar char="●"/>
              <a:defRPr sz="1800" b="0" i="0" u="none" strike="noStrike" cap="none">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7pPr>
            <a:lvl8pPr marL="3657600" marR="0" lvl="7" indent="-342900" algn="l" rtl="0">
              <a:lnSpc>
                <a:spcPct val="115000"/>
              </a:lnSpc>
              <a:spcBef>
                <a:spcPts val="800"/>
              </a:spcBef>
              <a:spcAft>
                <a:spcPts val="0"/>
              </a:spcAft>
              <a:buClr>
                <a:schemeClr val="dk1"/>
              </a:buClr>
              <a:buSzPts val="1800"/>
              <a:buFont typeface="IBM Plex Sans Condensed" panose="020B0506050203000203"/>
              <a:buChar char="○"/>
              <a:defRPr sz="1800" b="0" i="0" u="none" strike="noStrike" cap="none">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8pPr>
            <a:lvl9pPr marL="4114800" marR="0" lvl="8" indent="-342900" algn="l" rtl="0">
              <a:lnSpc>
                <a:spcPct val="115000"/>
              </a:lnSpc>
              <a:spcBef>
                <a:spcPts val="800"/>
              </a:spcBef>
              <a:spcAft>
                <a:spcPts val="800"/>
              </a:spcAft>
              <a:buClr>
                <a:schemeClr val="dk1"/>
              </a:buClr>
              <a:buSzPts val="1800"/>
              <a:buFont typeface="IBM Plex Sans Condensed" panose="020B0506050203000203"/>
              <a:buChar char="■"/>
              <a:defRPr sz="1800" b="0" i="0" u="none" strike="noStrike" cap="none">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9pPr>
          </a:lstStyle>
          <a:p>
            <a:pPr marL="457200" lvl="1" indent="0" algn="just">
              <a:lnSpc>
                <a:spcPct val="150000"/>
              </a:lnSpc>
              <a:buNone/>
              <a:tabLst>
                <a:tab pos="533400" algn="l"/>
              </a:tabLst>
            </a:pPr>
            <a:r>
              <a:rPr lang="en-US" sz="1300" b="1" dirty="0">
                <a:effectLst/>
                <a:latin typeface="Times New Roman" panose="02020603050405020304" charset="0"/>
                <a:ea typeface="SimSun" panose="02010600030101010101" pitchFamily="2" charset="-122"/>
              </a:rPr>
              <a:t>Controller Manager Service</a:t>
            </a:r>
            <a:endParaRPr lang="en-US" sz="1350" b="1" dirty="0">
              <a:effectLst/>
              <a:latin typeface="SimSun" panose="02010600030101010101" pitchFamily="2" charset="-122"/>
              <a:ea typeface="SimSun" panose="02010600030101010101" pitchFamily="2" charset="-122"/>
            </a:endParaRPr>
          </a:p>
          <a:p>
            <a:pPr marL="114300" indent="0" algn="just">
              <a:lnSpc>
                <a:spcPct val="150000"/>
              </a:lnSpc>
              <a:buNone/>
            </a:pPr>
            <a:r>
              <a:rPr lang="en-US" sz="1300" dirty="0" err="1">
                <a:latin typeface="Times New Roman" panose="02020603050405020304" charset="0"/>
                <a:ea typeface="SimSun" panose="02010600030101010101" pitchFamily="2" charset="-122"/>
              </a:rPr>
              <a:t>N</a:t>
            </a:r>
            <a:r>
              <a:rPr lang="en-US" sz="1300" dirty="0" err="1">
                <a:effectLst/>
                <a:latin typeface="Times New Roman" panose="02020603050405020304" charset="0"/>
                <a:ea typeface="SimSun" panose="02010600030101010101" pitchFamily="2" charset="-122"/>
              </a:rPr>
              <a:t>ó</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quản</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lý</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tất</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cả</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các</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bộ</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điều</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khiển</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xử</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lý</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các</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tác</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vụ</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thông</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thường</a:t>
            </a:r>
            <a:r>
              <a:rPr lang="en-US" sz="1300" dirty="0">
                <a:effectLst/>
                <a:latin typeface="Times New Roman" panose="02020603050405020304" charset="0"/>
                <a:ea typeface="SimSun" panose="02010600030101010101" pitchFamily="2" charset="-122"/>
              </a:rPr>
              <a:t> </a:t>
            </a:r>
            <a:r>
              <a:rPr lang="en-US" sz="1300" dirty="0" err="1">
                <a:effectLst/>
                <a:latin typeface="Times New Roman" panose="02020603050405020304" charset="0"/>
                <a:ea typeface="SimSun" panose="02010600030101010101" pitchFamily="2" charset="-122"/>
              </a:rPr>
              <a:t>trong</a:t>
            </a:r>
            <a:r>
              <a:rPr lang="en-US" sz="1300" dirty="0">
                <a:effectLst/>
                <a:latin typeface="Times New Roman" panose="02020603050405020304" charset="0"/>
                <a:ea typeface="SimSun" panose="02010600030101010101" pitchFamily="2" charset="-122"/>
              </a:rPr>
              <a:t> cluster. </a:t>
            </a:r>
            <a:r>
              <a:rPr lang="en-US" sz="1300" dirty="0" err="1">
                <a:effectLst/>
                <a:latin typeface="Times New Roman" panose="02020603050405020304" charset="0"/>
                <a:ea typeface="SimSun" panose="02010600030101010101" pitchFamily="2" charset="-122"/>
              </a:rPr>
              <a:t>Chúng</a:t>
            </a:r>
            <a:r>
              <a:rPr lang="en-US" sz="1300" dirty="0">
                <a:effectLst/>
                <a:latin typeface="Times New Roman" panose="02020603050405020304" charset="0"/>
                <a:ea typeface="SimSun" panose="02010600030101010101" pitchFamily="2" charset="-122"/>
              </a:rPr>
              <a:t> bao </a:t>
            </a:r>
            <a:r>
              <a:rPr lang="en-US" sz="1300" dirty="0" err="1">
                <a:effectLst/>
                <a:latin typeface="Times New Roman" panose="02020603050405020304" charset="0"/>
                <a:ea typeface="SimSun" panose="02010600030101010101" pitchFamily="2" charset="-122"/>
              </a:rPr>
              <a:t>gồm</a:t>
            </a:r>
            <a:r>
              <a:rPr lang="en-US" sz="1300" dirty="0">
                <a:effectLst/>
                <a:latin typeface="Times New Roman" panose="02020603050405020304" charset="0"/>
                <a:ea typeface="SimSun" panose="02010600030101010101" pitchFamily="2" charset="-122"/>
              </a:rPr>
              <a:t> Node Controller, Replication Controller, Endpoints Controller, and Service Account and Token Controllers. </a:t>
            </a:r>
            <a:endParaRPr lang="en-US" sz="1200" dirty="0">
              <a:effectLst/>
              <a:latin typeface="Times New Roman" panose="02020603050405020304" charset="0"/>
              <a:ea typeface="SimSun" panose="02010600030101010101" pitchFamily="2" charset="-122"/>
            </a:endParaRPr>
          </a:p>
        </p:txBody>
      </p:sp>
      <p:pic>
        <p:nvPicPr>
          <p:cNvPr id="9" name="Google Shape;385;p36"/>
          <p:cNvPicPr preferRelativeResize="0"/>
          <p:nvPr/>
        </p:nvPicPr>
        <p:blipFill>
          <a:blip r:embed="rId3"/>
          <a:stretch>
            <a:fillRect/>
          </a:stretch>
        </p:blipFill>
        <p:spPr>
          <a:xfrm>
            <a:off x="5913903" y="45071"/>
            <a:ext cx="1496437" cy="1343865"/>
          </a:xfrm>
          <a:prstGeom prst="rect">
            <a:avLst/>
          </a:prstGeom>
          <a:noFill/>
          <a:ln>
            <a:noFill/>
          </a:ln>
        </p:spPr>
      </p:pic>
      <p:sp>
        <p:nvSpPr>
          <p:cNvPr id="10" name="Google Shape;387;p36"/>
          <p:cNvSpPr/>
          <p:nvPr/>
        </p:nvSpPr>
        <p:spPr>
          <a:xfrm>
            <a:off x="6244684" y="311297"/>
            <a:ext cx="978382" cy="697028"/>
          </a:xfrm>
          <a:prstGeom prst="rect">
            <a:avLst/>
          </a:prstGeom>
        </p:spPr>
        <p:txBody>
          <a:bodyPr>
            <a:prstTxWarp prst="textPlain">
              <a:avLst/>
            </a:prstTxWarp>
          </a:bodyPr>
          <a:lstStyle/>
          <a:p>
            <a:pPr lvl="0" algn="ctr"/>
            <a:r>
              <a:rPr lang="en-US" b="1" dirty="0">
                <a:gradFill>
                  <a:gsLst>
                    <a:gs pos="0">
                      <a:srgbClr val="FF9F4D"/>
                    </a:gs>
                    <a:gs pos="58000">
                      <a:schemeClr val="accent5"/>
                    </a:gs>
                    <a:gs pos="100000">
                      <a:schemeClr val="accent5"/>
                    </a:gs>
                  </a:gsLst>
                  <a:path path="circle">
                    <a:fillToRect l="100000" t="100000"/>
                  </a:path>
                  <a:tileRect r="-100000" b="-100000"/>
                </a:gradFill>
                <a:latin typeface="Bebas Neue" panose="020B0606020202050201"/>
              </a:rPr>
              <a:t>MASTER</a:t>
            </a:r>
            <a:endParaRPr b="1" i="0" dirty="0">
              <a:ln>
                <a:noFill/>
              </a:ln>
              <a:gradFill>
                <a:gsLst>
                  <a:gs pos="0">
                    <a:srgbClr val="FF9F4D"/>
                  </a:gs>
                  <a:gs pos="58000">
                    <a:schemeClr val="accent5"/>
                  </a:gs>
                  <a:gs pos="100000">
                    <a:schemeClr val="accent5"/>
                  </a:gs>
                </a:gsLst>
                <a:path path="circle">
                  <a:fillToRect l="100000" t="100000"/>
                </a:path>
                <a:tileRect r="-100000" b="-100000"/>
              </a:gradFill>
              <a:latin typeface="Bebas Neue" panose="020B0606020202050201"/>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0" name="Google Shape;140;p19"/>
          <p:cNvSpPr txBox="1">
            <a:spLocks noGrp="1"/>
          </p:cNvSpPr>
          <p:nvPr>
            <p:ph type="body" idx="1"/>
          </p:nvPr>
        </p:nvSpPr>
        <p:spPr>
          <a:xfrm>
            <a:off x="242585" y="-3865"/>
            <a:ext cx="5671318" cy="1335608"/>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a:effectLst/>
                <a:latin typeface="Times New Roman" panose="02020603050405020304" charset="0"/>
                <a:ea typeface="SimSun" panose="02010600030101010101" pitchFamily="2" charset="-122"/>
              </a:rPr>
              <a:t>Pod </a:t>
            </a:r>
            <a:r>
              <a:rPr lang="en-US" sz="1800" dirty="0" err="1">
                <a:effectLst/>
                <a:latin typeface="Times New Roman" panose="02020603050405020304" charset="0"/>
                <a:ea typeface="SimSun" panose="02010600030101010101" pitchFamily="2" charset="-122"/>
              </a:rPr>
              <a:t>là</a:t>
            </a:r>
            <a:r>
              <a:rPr lang="en-US" sz="1800" dirty="0">
                <a:effectLst/>
                <a:latin typeface="Times New Roman" panose="02020603050405020304" charset="0"/>
                <a:ea typeface="SimSun" panose="02010600030101010101" pitchFamily="2" charset="-122"/>
              </a:rPr>
              <a:t> 1 </a:t>
            </a:r>
            <a:r>
              <a:rPr lang="en-US" sz="1800" dirty="0" err="1">
                <a:effectLst/>
                <a:latin typeface="Times New Roman" panose="02020603050405020304" charset="0"/>
                <a:ea typeface="SimSun" panose="02010600030101010101" pitchFamily="2" charset="-122"/>
              </a:rPr>
              <a:t>nhóm</a:t>
            </a:r>
            <a:r>
              <a:rPr lang="en-US" sz="1800" dirty="0">
                <a:effectLst/>
                <a:latin typeface="Times New Roman" panose="02020603050405020304" charset="0"/>
                <a:ea typeface="SimSun" panose="02010600030101010101" pitchFamily="2" charset="-122"/>
              </a:rPr>
              <a:t> (1 hoặc nhiều) container </a:t>
            </a:r>
            <a:r>
              <a:rPr lang="en-US" sz="1800" dirty="0" err="1">
                <a:effectLst/>
                <a:latin typeface="Times New Roman" panose="02020603050405020304" charset="0"/>
                <a:ea typeface="SimSun" panose="02010600030101010101" pitchFamily="2" charset="-122"/>
              </a:rPr>
              <a:t>thực</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hiện</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một</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mục</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đích</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nào</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đó như triển khai service</a:t>
            </a:r>
            <a:r>
              <a:rPr lang="en-US" sz="1800" dirty="0">
                <a:effectLst/>
                <a:latin typeface="Times New Roman" panose="02020603050405020304" charset="0"/>
                <a:ea typeface="SimSun" panose="02010600030101010101" pitchFamily="2" charset="-122"/>
              </a:rPr>
              <a:t>. </a:t>
            </a:r>
            <a:r>
              <a:rPr lang="en-US" dirty="0">
                <a:latin typeface="Times New Roman" panose="02020603050405020304" charset="0"/>
                <a:ea typeface="SimSun" panose="02010600030101010101" pitchFamily="2" charset="-122"/>
              </a:rPr>
              <a:t>C</a:t>
            </a:r>
            <a:r>
              <a:rPr lang="en-US" sz="1800" dirty="0">
                <a:effectLst/>
                <a:latin typeface="Times New Roman" panose="02020603050405020304" charset="0"/>
                <a:ea typeface="SimSun" panose="02010600030101010101" pitchFamily="2" charset="-122"/>
              </a:rPr>
              <a:t>hia </a:t>
            </a:r>
            <a:r>
              <a:rPr lang="en-US" sz="1800" dirty="0" err="1">
                <a:effectLst/>
                <a:latin typeface="Times New Roman" panose="02020603050405020304" charset="0"/>
                <a:ea typeface="SimSun" panose="02010600030101010101" pitchFamily="2" charset="-122"/>
              </a:rPr>
              <a:t>sẻ</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không</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gian</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lưu</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trữ</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địa</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chỉ</a:t>
            </a:r>
            <a:r>
              <a:rPr lang="en-US" sz="1800" dirty="0">
                <a:effectLst/>
                <a:latin typeface="Times New Roman" panose="02020603050405020304" charset="0"/>
                <a:ea typeface="SimSun" panose="02010600030101010101" pitchFamily="2" charset="-122"/>
              </a:rPr>
              <a:t> IP </a:t>
            </a:r>
            <a:r>
              <a:rPr lang="en-US" sz="1800" dirty="0" err="1">
                <a:effectLst/>
                <a:latin typeface="Times New Roman" panose="02020603050405020304" charset="0"/>
                <a:ea typeface="SimSun" panose="02010600030101010101" pitchFamily="2" charset="-122"/>
              </a:rPr>
              <a:t>với</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nhau</a:t>
            </a:r>
            <a:r>
              <a:rPr lang="en-US" sz="1800" dirty="0">
                <a:effectLst/>
                <a:latin typeface="Times New Roman" panose="02020603050405020304" charset="0"/>
                <a:ea typeface="SimSun" panose="02010600030101010101" pitchFamily="2" charset="-122"/>
              </a:rPr>
              <a:t>. Pod </a:t>
            </a:r>
            <a:r>
              <a:rPr lang="en-US" sz="1800" dirty="0" err="1">
                <a:effectLst/>
                <a:latin typeface="Times New Roman" panose="02020603050405020304" charset="0"/>
                <a:ea typeface="SimSun" panose="02010600030101010101" pitchFamily="2" charset="-122"/>
              </a:rPr>
              <a:t>thì</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được</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tạo</a:t>
            </a:r>
            <a:r>
              <a:rPr lang="en-US" sz="1800" dirty="0">
                <a:effectLst/>
                <a:latin typeface="Times New Roman" panose="02020603050405020304" charset="0"/>
                <a:ea typeface="SimSun" panose="02010600030101010101" pitchFamily="2" charset="-122"/>
              </a:rPr>
              <a:t> ra </a:t>
            </a:r>
            <a:r>
              <a:rPr lang="en-US" sz="1800" dirty="0" err="1">
                <a:effectLst/>
                <a:latin typeface="Times New Roman" panose="02020603050405020304" charset="0"/>
                <a:ea typeface="SimSun" panose="02010600030101010101" pitchFamily="2" charset="-122"/>
              </a:rPr>
              <a:t>hoặc</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xóa</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tùy</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thuộc</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vào</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yêu</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cầu</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của</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dự</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án</a:t>
            </a:r>
            <a:r>
              <a:rPr lang="en-US" sz="1800" dirty="0">
                <a:effectLst/>
                <a:latin typeface="Times New Roman" panose="02020603050405020304" charset="0"/>
                <a:ea typeface="SimSun" panose="02010600030101010101" pitchFamily="2" charset="-122"/>
              </a:rPr>
              <a:t>. </a:t>
            </a:r>
            <a:endParaRPr dirty="0"/>
          </a:p>
        </p:txBody>
      </p:sp>
      <p:sp>
        <p:nvSpPr>
          <p:cNvPr id="143" name="Google Shape;143;p19"/>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144" name="Google Shape;144;p19"/>
          <p:cNvPicPr preferRelativeResize="0"/>
          <p:nvPr/>
        </p:nvPicPr>
        <p:blipFill rotWithShape="1">
          <a:blip r:embed="rId1"/>
          <a:srcRect r="7621"/>
          <a:stretch>
            <a:fillRect/>
          </a:stretch>
        </p:blipFill>
        <p:spPr>
          <a:xfrm>
            <a:off x="6551075" y="1156825"/>
            <a:ext cx="2592926" cy="3745875"/>
          </a:xfrm>
          <a:prstGeom prst="rect">
            <a:avLst/>
          </a:prstGeom>
          <a:noFill/>
          <a:ln>
            <a:noFill/>
          </a:ln>
        </p:spPr>
      </p:pic>
      <p:pic>
        <p:nvPicPr>
          <p:cNvPr id="10" name="Google Shape;385;p36"/>
          <p:cNvPicPr preferRelativeResize="0"/>
          <p:nvPr/>
        </p:nvPicPr>
        <p:blipFill>
          <a:blip r:embed="rId2"/>
          <a:stretch>
            <a:fillRect/>
          </a:stretch>
        </p:blipFill>
        <p:spPr>
          <a:xfrm>
            <a:off x="5984653" y="-12122"/>
            <a:ext cx="1496437" cy="1343865"/>
          </a:xfrm>
          <a:prstGeom prst="rect">
            <a:avLst/>
          </a:prstGeom>
          <a:noFill/>
          <a:ln>
            <a:noFill/>
          </a:ln>
        </p:spPr>
      </p:pic>
      <p:sp>
        <p:nvSpPr>
          <p:cNvPr id="13" name="Google Shape;387;p36"/>
          <p:cNvSpPr/>
          <p:nvPr/>
        </p:nvSpPr>
        <p:spPr>
          <a:xfrm>
            <a:off x="6338402" y="311297"/>
            <a:ext cx="884663" cy="697028"/>
          </a:xfrm>
          <a:prstGeom prst="rect">
            <a:avLst/>
          </a:prstGeom>
        </p:spPr>
        <p:txBody>
          <a:bodyPr>
            <a:prstTxWarp prst="textPlain">
              <a:avLst/>
            </a:prstTxWarp>
          </a:bodyPr>
          <a:lstStyle/>
          <a:p>
            <a:pPr lvl="0" algn="ctr"/>
            <a:r>
              <a:rPr lang="en-US" b="1" i="0" dirty="0" err="1">
                <a:ln>
                  <a:noFill/>
                </a:ln>
                <a:gradFill>
                  <a:gsLst>
                    <a:gs pos="0">
                      <a:srgbClr val="FF9F4D"/>
                    </a:gs>
                    <a:gs pos="58000">
                      <a:schemeClr val="accent5"/>
                    </a:gs>
                    <a:gs pos="100000">
                      <a:schemeClr val="accent5"/>
                    </a:gs>
                  </a:gsLst>
                  <a:path path="circle">
                    <a:fillToRect l="100000" t="100000"/>
                  </a:path>
                  <a:tileRect r="-100000" b="-100000"/>
                </a:gradFill>
                <a:latin typeface="Bebas Neue" panose="020B0606020202050201"/>
              </a:rPr>
              <a:t>NODe</a:t>
            </a:r>
            <a:endParaRPr b="1" i="0" dirty="0">
              <a:ln>
                <a:noFill/>
              </a:ln>
              <a:gradFill>
                <a:gsLst>
                  <a:gs pos="0">
                    <a:srgbClr val="FF9F4D"/>
                  </a:gs>
                  <a:gs pos="58000">
                    <a:schemeClr val="accent5"/>
                  </a:gs>
                  <a:gs pos="100000">
                    <a:schemeClr val="accent5"/>
                  </a:gs>
                </a:gsLst>
                <a:path path="circle">
                  <a:fillToRect l="100000" t="100000"/>
                </a:path>
                <a:tileRect r="-100000" b="-100000"/>
              </a:gradFill>
              <a:latin typeface="Bebas Neue" panose="020B0606020202050201"/>
            </a:endParaRPr>
          </a:p>
        </p:txBody>
      </p:sp>
      <p:pic>
        <p:nvPicPr>
          <p:cNvPr id="14" name="Picture 13" descr="IMG_262"/>
          <p:cNvPicPr/>
          <p:nvPr/>
        </p:nvPicPr>
        <p:blipFill>
          <a:blip r:embed="rId3"/>
          <a:stretch>
            <a:fillRect/>
          </a:stretch>
        </p:blipFill>
        <p:spPr>
          <a:xfrm>
            <a:off x="604675" y="1317903"/>
            <a:ext cx="4619625" cy="1914525"/>
          </a:xfrm>
          <a:prstGeom prst="rect">
            <a:avLst/>
          </a:prstGeom>
          <a:noFill/>
          <a:ln w="9525">
            <a:noFill/>
          </a:ln>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0" name="Google Shape;140;p19"/>
          <p:cNvSpPr txBox="1">
            <a:spLocks noGrp="1"/>
          </p:cNvSpPr>
          <p:nvPr>
            <p:ph type="body" idx="1"/>
          </p:nvPr>
        </p:nvSpPr>
        <p:spPr>
          <a:xfrm>
            <a:off x="242570" y="-3810"/>
            <a:ext cx="5671185" cy="133604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600" b="1" dirty="0">
                <a:effectLst/>
                <a:latin typeface="Times New Roman" panose="02020603050405020304" charset="0"/>
                <a:ea typeface="SimSun" panose="02010600030101010101" pitchFamily="2" charset="-122"/>
              </a:rPr>
              <a:t>Service</a:t>
            </a:r>
            <a:r>
              <a:rPr lang="en-US" b="1" dirty="0">
                <a:latin typeface="Times New Roman" panose="02020603050405020304" charset="0"/>
                <a:ea typeface="SimSun" panose="02010600030101010101" pitchFamily="2" charset="-122"/>
              </a:rPr>
              <a:t> </a:t>
            </a:r>
            <a:r>
              <a:rPr lang="vi-VN" sz="1400" dirty="0">
                <a:effectLst/>
                <a:latin typeface="Times New Roman" panose="02020603050405020304" charset="0"/>
                <a:ea typeface="SimSun" panose="02010600030101010101" pitchFamily="2" charset="-122"/>
              </a:rPr>
              <a:t>là một lớp nằm trên một số nhóm Pod. Nó được được gắn địa chỉ IP tĩnh và có thể trỏ domain vào dịch vụ này</a:t>
            </a:r>
            <a:r>
              <a:rPr lang="en-US" altLang="vi-VN" sz="1400" dirty="0">
                <a:effectLst/>
                <a:latin typeface="Times New Roman" panose="02020603050405020304" charset="0"/>
                <a:ea typeface="SimSun" panose="02010600030101010101" pitchFamily="2" charset="-122"/>
              </a:rPr>
              <a:t>.</a:t>
            </a:r>
            <a:endParaRPr lang="en-US" altLang="vi-VN" sz="1400" dirty="0">
              <a:effectLst/>
              <a:latin typeface="Times New Roman" panose="02020603050405020304" charset="0"/>
              <a:ea typeface="SimSun" panose="02010600030101010101" pitchFamily="2" charset="-122"/>
            </a:endParaRPr>
          </a:p>
          <a:p>
            <a:pPr marL="0" lvl="0" indent="0" algn="l" rtl="0">
              <a:spcBef>
                <a:spcPts val="0"/>
              </a:spcBef>
              <a:spcAft>
                <a:spcPts val="0"/>
              </a:spcAft>
              <a:buNone/>
            </a:pPr>
            <a:endParaRPr lang="vi-VN" sz="1400" dirty="0">
              <a:effectLst/>
              <a:latin typeface="Times New Roman" panose="02020603050405020304" charset="0"/>
              <a:ea typeface="SimSun" panose="02010600030101010101" pitchFamily="2" charset="-122"/>
            </a:endParaRPr>
          </a:p>
          <a:p>
            <a:pPr marL="0" lvl="0" indent="0" algn="l" rtl="0">
              <a:spcBef>
                <a:spcPts val="0"/>
              </a:spcBef>
              <a:spcAft>
                <a:spcPts val="0"/>
              </a:spcAft>
              <a:buNone/>
            </a:pPr>
            <a:r>
              <a:rPr lang="vi-VN" sz="1400" b="1" dirty="0">
                <a:effectLst/>
                <a:latin typeface="Times New Roman" panose="02020603050405020304" charset="0"/>
                <a:ea typeface="SimSun" panose="02010600030101010101" pitchFamily="2" charset="-122"/>
              </a:rPr>
              <a:t>S</a:t>
            </a:r>
            <a:r>
              <a:rPr lang="en-US" altLang="vi-VN" sz="1400" b="1" dirty="0">
                <a:effectLst/>
                <a:latin typeface="Times New Roman" panose="02020603050405020304" charset="0"/>
                <a:ea typeface="SimSun" panose="02010600030101010101" pitchFamily="2" charset="-122"/>
              </a:rPr>
              <a:t>ervice</a:t>
            </a:r>
            <a:r>
              <a:rPr lang="vi-VN" sz="1400" dirty="0">
                <a:effectLst/>
                <a:latin typeface="Times New Roman" panose="02020603050405020304" charset="0"/>
                <a:ea typeface="SimSun" panose="02010600030101010101" pitchFamily="2" charset="-122"/>
              </a:rPr>
              <a:t> cung cấp mạng máy tính đáng tin cậy bằng cách cung cấp địa chỉ IP tĩnh, DNS (Máy chủ phân giải tên miền) và cổng mạng cố định.</a:t>
            </a:r>
            <a:endParaRPr lang="vi-VN" sz="1400" dirty="0">
              <a:effectLst/>
              <a:latin typeface="Times New Roman" panose="02020603050405020304" charset="0"/>
              <a:ea typeface="SimSun" panose="02010600030101010101" pitchFamily="2" charset="-122"/>
            </a:endParaRPr>
          </a:p>
        </p:txBody>
      </p:sp>
      <p:sp>
        <p:nvSpPr>
          <p:cNvPr id="143" name="Google Shape;143;p19"/>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144" name="Google Shape;144;p19"/>
          <p:cNvPicPr preferRelativeResize="0"/>
          <p:nvPr/>
        </p:nvPicPr>
        <p:blipFill rotWithShape="1">
          <a:blip r:embed="rId1"/>
          <a:srcRect r="7621"/>
          <a:stretch>
            <a:fillRect/>
          </a:stretch>
        </p:blipFill>
        <p:spPr>
          <a:xfrm>
            <a:off x="6551075" y="1156825"/>
            <a:ext cx="2592926" cy="3745875"/>
          </a:xfrm>
          <a:prstGeom prst="rect">
            <a:avLst/>
          </a:prstGeom>
          <a:noFill/>
          <a:ln>
            <a:noFill/>
          </a:ln>
        </p:spPr>
      </p:pic>
      <p:pic>
        <p:nvPicPr>
          <p:cNvPr id="10" name="Google Shape;385;p36"/>
          <p:cNvPicPr preferRelativeResize="0"/>
          <p:nvPr/>
        </p:nvPicPr>
        <p:blipFill>
          <a:blip r:embed="rId2"/>
          <a:stretch>
            <a:fillRect/>
          </a:stretch>
        </p:blipFill>
        <p:spPr>
          <a:xfrm>
            <a:off x="5984653" y="-12122"/>
            <a:ext cx="1496437" cy="1343865"/>
          </a:xfrm>
          <a:prstGeom prst="rect">
            <a:avLst/>
          </a:prstGeom>
          <a:noFill/>
          <a:ln>
            <a:noFill/>
          </a:ln>
        </p:spPr>
      </p:pic>
      <p:sp>
        <p:nvSpPr>
          <p:cNvPr id="13" name="Google Shape;387;p36"/>
          <p:cNvSpPr/>
          <p:nvPr/>
        </p:nvSpPr>
        <p:spPr>
          <a:xfrm>
            <a:off x="6338402" y="311297"/>
            <a:ext cx="884663" cy="697028"/>
          </a:xfrm>
          <a:prstGeom prst="rect">
            <a:avLst/>
          </a:prstGeom>
        </p:spPr>
        <p:txBody>
          <a:bodyPr>
            <a:prstTxWarp prst="textPlain">
              <a:avLst/>
            </a:prstTxWarp>
          </a:bodyPr>
          <a:lstStyle/>
          <a:p>
            <a:pPr lvl="0" algn="ctr"/>
            <a:r>
              <a:rPr lang="en-US" b="1" i="0" dirty="0" err="1">
                <a:ln>
                  <a:noFill/>
                </a:ln>
                <a:gradFill>
                  <a:gsLst>
                    <a:gs pos="0">
                      <a:srgbClr val="FF9F4D"/>
                    </a:gs>
                    <a:gs pos="58000">
                      <a:schemeClr val="accent5"/>
                    </a:gs>
                    <a:gs pos="100000">
                      <a:schemeClr val="accent5"/>
                    </a:gs>
                  </a:gsLst>
                  <a:path path="circle">
                    <a:fillToRect l="100000" t="100000"/>
                  </a:path>
                  <a:tileRect r="-100000" b="-100000"/>
                </a:gradFill>
                <a:latin typeface="Bebas Neue" panose="020B0606020202050201"/>
              </a:rPr>
              <a:t>NODe</a:t>
            </a:r>
            <a:endParaRPr b="1" i="0" dirty="0">
              <a:ln>
                <a:noFill/>
              </a:ln>
              <a:gradFill>
                <a:gsLst>
                  <a:gs pos="0">
                    <a:srgbClr val="FF9F4D"/>
                  </a:gs>
                  <a:gs pos="58000">
                    <a:schemeClr val="accent5"/>
                  </a:gs>
                  <a:gs pos="100000">
                    <a:schemeClr val="accent5"/>
                  </a:gs>
                </a:gsLst>
                <a:path path="circle">
                  <a:fillToRect l="100000" t="100000"/>
                </a:path>
                <a:tileRect r="-100000" b="-100000"/>
              </a:gradFill>
              <a:latin typeface="Bebas Neue" panose="020B0606020202050201"/>
            </a:endParaRPr>
          </a:p>
        </p:txBody>
      </p:sp>
      <p:pic>
        <p:nvPicPr>
          <p:cNvPr id="15" name="Picture 14" descr="IMG_263"/>
          <p:cNvPicPr/>
          <p:nvPr/>
        </p:nvPicPr>
        <p:blipFill>
          <a:blip r:embed="rId3"/>
          <a:stretch>
            <a:fillRect/>
          </a:stretch>
        </p:blipFill>
        <p:spPr>
          <a:xfrm>
            <a:off x="758284" y="1962615"/>
            <a:ext cx="4936272" cy="2940085"/>
          </a:xfrm>
          <a:prstGeom prst="rect">
            <a:avLst/>
          </a:prstGeom>
          <a:noFill/>
          <a:ln w="9525">
            <a:noFill/>
          </a:ln>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0" name="Google Shape;140;p19"/>
          <p:cNvSpPr txBox="1">
            <a:spLocks noGrp="1"/>
          </p:cNvSpPr>
          <p:nvPr>
            <p:ph type="body" idx="1"/>
          </p:nvPr>
        </p:nvSpPr>
        <p:spPr>
          <a:xfrm>
            <a:off x="275063" y="223024"/>
            <a:ext cx="5508703" cy="1806499"/>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000" b="1">
                <a:effectLst/>
                <a:latin typeface="Times New Roman" panose="02020603050405020304" charset="0"/>
                <a:ea typeface="SimSun" panose="02010600030101010101" pitchFamily="2" charset="-122"/>
              </a:rPr>
              <a:t>PersistentVolume (PV)</a:t>
            </a:r>
            <a:r>
              <a:rPr lang="en-US" sz="2000">
                <a:effectLst/>
                <a:latin typeface="Times New Roman" panose="02020603050405020304" charset="0"/>
                <a:ea typeface="SimSun" panose="02010600030101010101" pitchFamily="2" charset="-122"/>
              </a:rPr>
              <a:t> là một phần không gian lưu trữ dữ liệu trong cụm.</a:t>
            </a:r>
            <a:endParaRPr lang="en-US" sz="2000">
              <a:effectLst/>
              <a:latin typeface="Times New Roman" panose="02020603050405020304" charset="0"/>
              <a:ea typeface="SimSun" panose="02010600030101010101" pitchFamily="2" charset="-122"/>
            </a:endParaRPr>
          </a:p>
          <a:p>
            <a:pPr marL="0" lvl="0" indent="0" algn="l" rtl="0">
              <a:spcBef>
                <a:spcPts val="0"/>
              </a:spcBef>
              <a:spcAft>
                <a:spcPts val="0"/>
              </a:spcAft>
              <a:buNone/>
            </a:pPr>
            <a:r>
              <a:rPr lang="en-US" sz="2000" b="1">
                <a:effectLst/>
                <a:latin typeface="Times New Roman" panose="02020603050405020304" charset="0"/>
                <a:ea typeface="SimSun" panose="02010600030101010101" pitchFamily="2" charset="-122"/>
              </a:rPr>
              <a:t>PersistentVolumeClaim (pvc)</a:t>
            </a:r>
            <a:r>
              <a:rPr lang="en-US" sz="2000">
                <a:effectLst/>
                <a:latin typeface="Times New Roman" panose="02020603050405020304" charset="0"/>
                <a:ea typeface="SimSun" panose="02010600030101010101" pitchFamily="2" charset="-122"/>
              </a:rPr>
              <a:t> là yêu cầu sử dụng không gian lưu trữ (sử dụng PV).</a:t>
            </a:r>
            <a:endParaRPr lang="en-US" sz="2000">
              <a:effectLst/>
              <a:latin typeface="Times New Roman" panose="02020603050405020304" charset="0"/>
              <a:ea typeface="SimSun" panose="02010600030101010101" pitchFamily="2" charset="-122"/>
            </a:endParaRPr>
          </a:p>
        </p:txBody>
      </p:sp>
      <p:sp>
        <p:nvSpPr>
          <p:cNvPr id="143" name="Google Shape;143;p19"/>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144" name="Google Shape;144;p19"/>
          <p:cNvPicPr preferRelativeResize="0"/>
          <p:nvPr/>
        </p:nvPicPr>
        <p:blipFill rotWithShape="1">
          <a:blip r:embed="rId1"/>
          <a:srcRect r="7621"/>
          <a:stretch>
            <a:fillRect/>
          </a:stretch>
        </p:blipFill>
        <p:spPr>
          <a:xfrm>
            <a:off x="6551075" y="1156825"/>
            <a:ext cx="2592926" cy="3745875"/>
          </a:xfrm>
          <a:prstGeom prst="rect">
            <a:avLst/>
          </a:prstGeom>
          <a:noFill/>
          <a:ln>
            <a:noFill/>
          </a:ln>
        </p:spPr>
      </p:pic>
      <p:pic>
        <p:nvPicPr>
          <p:cNvPr id="10" name="Google Shape;385;p36"/>
          <p:cNvPicPr preferRelativeResize="0"/>
          <p:nvPr/>
        </p:nvPicPr>
        <p:blipFill>
          <a:blip r:embed="rId2"/>
          <a:stretch>
            <a:fillRect/>
          </a:stretch>
        </p:blipFill>
        <p:spPr>
          <a:xfrm>
            <a:off x="5984653" y="-12122"/>
            <a:ext cx="1496437" cy="1343865"/>
          </a:xfrm>
          <a:prstGeom prst="rect">
            <a:avLst/>
          </a:prstGeom>
          <a:noFill/>
          <a:ln>
            <a:noFill/>
          </a:ln>
        </p:spPr>
      </p:pic>
      <p:sp>
        <p:nvSpPr>
          <p:cNvPr id="13" name="Google Shape;387;p36"/>
          <p:cNvSpPr/>
          <p:nvPr/>
        </p:nvSpPr>
        <p:spPr>
          <a:xfrm>
            <a:off x="6338402" y="311297"/>
            <a:ext cx="884663" cy="697028"/>
          </a:xfrm>
          <a:prstGeom prst="rect">
            <a:avLst/>
          </a:prstGeom>
        </p:spPr>
        <p:txBody>
          <a:bodyPr>
            <a:prstTxWarp prst="textPlain">
              <a:avLst/>
            </a:prstTxWarp>
          </a:bodyPr>
          <a:lstStyle/>
          <a:p>
            <a:pPr lvl="0" algn="ctr"/>
            <a:r>
              <a:rPr lang="en-US" b="1" i="0" dirty="0" err="1">
                <a:ln>
                  <a:noFill/>
                </a:ln>
                <a:gradFill>
                  <a:gsLst>
                    <a:gs pos="0">
                      <a:srgbClr val="FF9F4D"/>
                    </a:gs>
                    <a:gs pos="58000">
                      <a:schemeClr val="accent5"/>
                    </a:gs>
                    <a:gs pos="100000">
                      <a:schemeClr val="accent5"/>
                    </a:gs>
                  </a:gsLst>
                  <a:path path="circle">
                    <a:fillToRect l="100000" t="100000"/>
                  </a:path>
                  <a:tileRect r="-100000" b="-100000"/>
                </a:gradFill>
                <a:latin typeface="Bebas Neue" panose="020B0606020202050201"/>
              </a:rPr>
              <a:t>NODe</a:t>
            </a:r>
            <a:endParaRPr b="1" i="0" dirty="0">
              <a:ln>
                <a:noFill/>
              </a:ln>
              <a:gradFill>
                <a:gsLst>
                  <a:gs pos="0">
                    <a:srgbClr val="FF9F4D"/>
                  </a:gs>
                  <a:gs pos="58000">
                    <a:schemeClr val="accent5"/>
                  </a:gs>
                  <a:gs pos="100000">
                    <a:schemeClr val="accent5"/>
                  </a:gs>
                </a:gsLst>
                <a:path path="circle">
                  <a:fillToRect l="100000" t="100000"/>
                </a:path>
                <a:tileRect r="-100000" b="-100000"/>
              </a:gradFill>
              <a:latin typeface="Bebas Neue" panose="020B0606020202050201"/>
            </a:endParaRPr>
          </a:p>
        </p:txBody>
      </p:sp>
      <p:pic>
        <p:nvPicPr>
          <p:cNvPr id="8" name="Picture 7" descr="IMG_264"/>
          <p:cNvPicPr/>
          <p:nvPr/>
        </p:nvPicPr>
        <p:blipFill>
          <a:blip r:embed="rId3"/>
          <a:stretch>
            <a:fillRect/>
          </a:stretch>
        </p:blipFill>
        <p:spPr>
          <a:xfrm>
            <a:off x="623402" y="2109443"/>
            <a:ext cx="5715000" cy="2533650"/>
          </a:xfrm>
          <a:prstGeom prst="rect">
            <a:avLst/>
          </a:prstGeom>
          <a:noFill/>
          <a:ln w="9525">
            <a:noFill/>
          </a:ln>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0" name="Google Shape;140;p19"/>
          <p:cNvSpPr txBox="1">
            <a:spLocks noGrp="1"/>
          </p:cNvSpPr>
          <p:nvPr>
            <p:ph type="body" idx="1"/>
          </p:nvPr>
        </p:nvSpPr>
        <p:spPr>
          <a:xfrm>
            <a:off x="351155" y="608965"/>
            <a:ext cx="5508625" cy="785495"/>
          </a:xfrm>
          <a:prstGeom prst="rect">
            <a:avLst/>
          </a:prstGeom>
        </p:spPr>
        <p:txBody>
          <a:bodyPr spcFirstLastPara="1" wrap="square" lIns="0" tIns="0" rIns="0" bIns="0" anchor="t" anchorCtr="0">
            <a:noAutofit/>
          </a:bodyPr>
          <a:lstStyle/>
          <a:p>
            <a:pPr marL="0" indent="0">
              <a:buNone/>
            </a:pPr>
            <a:r>
              <a:rPr lang="en-US" sz="2000" b="1" dirty="0">
                <a:effectLst/>
                <a:latin typeface="Times New Roman" panose="02020603050405020304" charset="0"/>
                <a:ea typeface="SimSun" panose="02010600030101010101" pitchFamily="2" charset="-122"/>
              </a:rPr>
              <a:t>Namespaces</a:t>
            </a:r>
            <a:r>
              <a:rPr lang="en-US" sz="2000" dirty="0">
                <a:effectLst/>
                <a:latin typeface="Times New Roman" panose="02020603050405020304" charset="0"/>
                <a:ea typeface="SimSun" panose="02010600030101010101" pitchFamily="2" charset="-122"/>
              </a:rPr>
              <a:t> </a:t>
            </a:r>
            <a:r>
              <a:rPr lang="en-US" sz="2000" dirty="0" err="1">
                <a:effectLst/>
                <a:latin typeface="Times New Roman" panose="02020603050405020304" charset="0"/>
                <a:ea typeface="SimSun" panose="02010600030101010101" pitchFamily="2" charset="-122"/>
              </a:rPr>
              <a:t>được</a:t>
            </a:r>
            <a:r>
              <a:rPr lang="en-US" sz="2000" dirty="0">
                <a:effectLst/>
                <a:latin typeface="Times New Roman" panose="02020603050405020304" charset="0"/>
                <a:ea typeface="SimSun" panose="02010600030101010101" pitchFamily="2" charset="-122"/>
              </a:rPr>
              <a:t> </a:t>
            </a:r>
            <a:r>
              <a:rPr lang="en-US" sz="2000" dirty="0" err="1">
                <a:effectLst/>
                <a:latin typeface="Times New Roman" panose="02020603050405020304" charset="0"/>
                <a:ea typeface="SimSun" panose="02010600030101010101" pitchFamily="2" charset="-122"/>
              </a:rPr>
              <a:t>sử</a:t>
            </a:r>
            <a:r>
              <a:rPr lang="en-US" sz="2000" dirty="0">
                <a:effectLst/>
                <a:latin typeface="Times New Roman" panose="02020603050405020304" charset="0"/>
                <a:ea typeface="SimSun" panose="02010600030101010101" pitchFamily="2" charset="-122"/>
              </a:rPr>
              <a:t> </a:t>
            </a:r>
            <a:r>
              <a:rPr lang="en-US" sz="2000" dirty="0" err="1">
                <a:effectLst/>
                <a:latin typeface="Times New Roman" panose="02020603050405020304" charset="0"/>
                <a:ea typeface="SimSun" panose="02010600030101010101" pitchFamily="2" charset="-122"/>
              </a:rPr>
              <a:t>dụng</a:t>
            </a:r>
            <a:r>
              <a:rPr lang="en-US" sz="2000" dirty="0">
                <a:effectLst/>
                <a:latin typeface="Times New Roman" panose="02020603050405020304" charset="0"/>
                <a:ea typeface="SimSun" panose="02010600030101010101" pitchFamily="2" charset="-122"/>
              </a:rPr>
              <a:t> </a:t>
            </a:r>
            <a:r>
              <a:rPr lang="en-US" sz="2000" dirty="0" err="1">
                <a:effectLst/>
                <a:latin typeface="Times New Roman" panose="02020603050405020304" charset="0"/>
                <a:ea typeface="SimSun" panose="02010600030101010101" pitchFamily="2" charset="-122"/>
              </a:rPr>
              <a:t>để</a:t>
            </a:r>
            <a:r>
              <a:rPr lang="en-US" sz="2000" dirty="0">
                <a:effectLst/>
                <a:latin typeface="Times New Roman" panose="02020603050405020304" charset="0"/>
                <a:ea typeface="SimSun" panose="02010600030101010101" pitchFamily="2" charset="-122"/>
              </a:rPr>
              <a:t> </a:t>
            </a:r>
            <a:r>
              <a:rPr lang="en-US" sz="2000" dirty="0" err="1">
                <a:effectLst/>
                <a:latin typeface="Times New Roman" panose="02020603050405020304" charset="0"/>
                <a:ea typeface="SimSun" panose="02010600030101010101" pitchFamily="2" charset="-122"/>
              </a:rPr>
              <a:t>kiểm</a:t>
            </a:r>
            <a:r>
              <a:rPr lang="en-US" sz="2000" dirty="0">
                <a:effectLst/>
                <a:latin typeface="Times New Roman" panose="02020603050405020304" charset="0"/>
                <a:ea typeface="SimSun" panose="02010600030101010101" pitchFamily="2" charset="-122"/>
              </a:rPr>
              <a:t> </a:t>
            </a:r>
            <a:r>
              <a:rPr lang="en-US" sz="2000" dirty="0" err="1">
                <a:effectLst/>
                <a:latin typeface="Times New Roman" panose="02020603050405020304" charset="0"/>
                <a:ea typeface="SimSun" panose="02010600030101010101" pitchFamily="2" charset="-122"/>
              </a:rPr>
              <a:t>soát</a:t>
            </a:r>
            <a:r>
              <a:rPr lang="en-US" sz="2000" dirty="0">
                <a:effectLst/>
                <a:latin typeface="Times New Roman" panose="02020603050405020304" charset="0"/>
                <a:ea typeface="SimSun" panose="02010600030101010101" pitchFamily="2" charset="-122"/>
              </a:rPr>
              <a:t> </a:t>
            </a:r>
            <a:r>
              <a:rPr lang="en-US" sz="2000" dirty="0" err="1">
                <a:effectLst/>
                <a:latin typeface="Times New Roman" panose="02020603050405020304" charset="0"/>
                <a:ea typeface="SimSun" panose="02010600030101010101" pitchFamily="2" charset="-122"/>
              </a:rPr>
              <a:t>truy</a:t>
            </a:r>
            <a:r>
              <a:rPr lang="en-US" sz="2000" dirty="0">
                <a:effectLst/>
                <a:latin typeface="Times New Roman" panose="02020603050405020304" charset="0"/>
                <a:ea typeface="SimSun" panose="02010600030101010101" pitchFamily="2" charset="-122"/>
              </a:rPr>
              <a:t> </a:t>
            </a:r>
            <a:r>
              <a:rPr lang="en-US" sz="2000" dirty="0" err="1">
                <a:effectLst/>
                <a:latin typeface="Times New Roman" panose="02020603050405020304" charset="0"/>
                <a:ea typeface="SimSun" panose="02010600030101010101" pitchFamily="2" charset="-122"/>
              </a:rPr>
              <a:t>cập</a:t>
            </a:r>
            <a:r>
              <a:rPr lang="en-US" sz="2000" dirty="0">
                <a:effectLst/>
                <a:latin typeface="Times New Roman" panose="02020603050405020304" charset="0"/>
                <a:ea typeface="SimSun" panose="02010600030101010101" pitchFamily="2" charset="-122"/>
              </a:rPr>
              <a:t>, </a:t>
            </a:r>
            <a:r>
              <a:rPr lang="en-US" sz="2000" dirty="0" err="1">
                <a:effectLst/>
                <a:latin typeface="Times New Roman" panose="02020603050405020304" charset="0"/>
                <a:ea typeface="SimSun" panose="02010600030101010101" pitchFamily="2" charset="-122"/>
              </a:rPr>
              <a:t>kiểm</a:t>
            </a:r>
            <a:r>
              <a:rPr lang="en-US" sz="2000" dirty="0">
                <a:effectLst/>
                <a:latin typeface="Times New Roman" panose="02020603050405020304" charset="0"/>
                <a:ea typeface="SimSun" panose="02010600030101010101" pitchFamily="2" charset="-122"/>
              </a:rPr>
              <a:t> </a:t>
            </a:r>
            <a:r>
              <a:rPr lang="en-US" sz="2000" dirty="0" err="1">
                <a:effectLst/>
                <a:latin typeface="Times New Roman" panose="02020603050405020304" charset="0"/>
                <a:ea typeface="SimSun" panose="02010600030101010101" pitchFamily="2" charset="-122"/>
              </a:rPr>
              <a:t>soát</a:t>
            </a:r>
            <a:r>
              <a:rPr lang="en-US" sz="2000" dirty="0">
                <a:effectLst/>
                <a:latin typeface="Times New Roman" panose="02020603050405020304" charset="0"/>
                <a:ea typeface="SimSun" panose="02010600030101010101" pitchFamily="2" charset="-122"/>
              </a:rPr>
              <a:t> </a:t>
            </a:r>
            <a:r>
              <a:rPr lang="en-US" sz="2000" dirty="0" err="1">
                <a:effectLst/>
                <a:latin typeface="Times New Roman" panose="02020603050405020304" charset="0"/>
                <a:ea typeface="SimSun" panose="02010600030101010101" pitchFamily="2" charset="-122"/>
              </a:rPr>
              <a:t>truy</a:t>
            </a:r>
            <a:r>
              <a:rPr lang="en-US" sz="2000" dirty="0">
                <a:effectLst/>
                <a:latin typeface="Times New Roman" panose="02020603050405020304" charset="0"/>
                <a:ea typeface="SimSun" panose="02010600030101010101" pitchFamily="2" charset="-122"/>
              </a:rPr>
              <a:t> </a:t>
            </a:r>
            <a:r>
              <a:rPr lang="en-US" sz="2000" dirty="0" err="1">
                <a:effectLst/>
                <a:latin typeface="Times New Roman" panose="02020603050405020304" charset="0"/>
                <a:ea typeface="SimSun" panose="02010600030101010101" pitchFamily="2" charset="-122"/>
              </a:rPr>
              <a:t>cập</a:t>
            </a:r>
            <a:r>
              <a:rPr lang="en-US" sz="2000" dirty="0">
                <a:effectLst/>
                <a:latin typeface="Times New Roman" panose="02020603050405020304" charset="0"/>
                <a:ea typeface="SimSun" panose="02010600030101010101" pitchFamily="2" charset="-122"/>
              </a:rPr>
              <a:t> network, </a:t>
            </a:r>
            <a:r>
              <a:rPr lang="en-US" sz="2000" dirty="0" err="1">
                <a:effectLst/>
                <a:latin typeface="Times New Roman" panose="02020603050405020304" charset="0"/>
                <a:ea typeface="SimSun" panose="02010600030101010101" pitchFamily="2" charset="-122"/>
              </a:rPr>
              <a:t>quản</a:t>
            </a:r>
            <a:r>
              <a:rPr lang="en-US" sz="2000" dirty="0">
                <a:effectLst/>
                <a:latin typeface="Times New Roman" panose="02020603050405020304" charset="0"/>
                <a:ea typeface="SimSun" panose="02010600030101010101" pitchFamily="2" charset="-122"/>
              </a:rPr>
              <a:t> </a:t>
            </a:r>
            <a:r>
              <a:rPr lang="en-US" sz="2000" dirty="0" err="1">
                <a:effectLst/>
                <a:latin typeface="Times New Roman" panose="02020603050405020304" charset="0"/>
                <a:ea typeface="SimSun" panose="02010600030101010101" pitchFamily="2" charset="-122"/>
              </a:rPr>
              <a:t>lý</a:t>
            </a:r>
            <a:r>
              <a:rPr lang="en-US" sz="2000" dirty="0">
                <a:effectLst/>
                <a:latin typeface="Times New Roman" panose="02020603050405020304" charset="0"/>
                <a:ea typeface="SimSun" panose="02010600030101010101" pitchFamily="2" charset="-122"/>
              </a:rPr>
              <a:t> resource </a:t>
            </a:r>
            <a:r>
              <a:rPr lang="en-US" sz="2000" dirty="0" err="1">
                <a:effectLst/>
                <a:latin typeface="Times New Roman" panose="02020603050405020304" charset="0"/>
                <a:ea typeface="SimSun" panose="02010600030101010101" pitchFamily="2" charset="-122"/>
              </a:rPr>
              <a:t>và</a:t>
            </a:r>
            <a:r>
              <a:rPr lang="en-US" sz="2000" dirty="0">
                <a:effectLst/>
                <a:latin typeface="Times New Roman" panose="02020603050405020304" charset="0"/>
                <a:ea typeface="SimSun" panose="02010600030101010101" pitchFamily="2" charset="-122"/>
              </a:rPr>
              <a:t> quoting.</a:t>
            </a:r>
            <a:endParaRPr lang="en-US" sz="2000" dirty="0">
              <a:effectLst/>
              <a:latin typeface="Times New Roman" panose="02020603050405020304" charset="0"/>
              <a:ea typeface="SimSun" panose="02010600030101010101" pitchFamily="2" charset="-122"/>
            </a:endParaRPr>
          </a:p>
          <a:p>
            <a:pPr marL="0" lvl="0" indent="0" algn="l" rtl="0">
              <a:spcBef>
                <a:spcPts val="0"/>
              </a:spcBef>
              <a:spcAft>
                <a:spcPts val="0"/>
              </a:spcAft>
              <a:buNone/>
            </a:pPr>
            <a:endParaRPr lang="vi-VN" sz="2000" dirty="0"/>
          </a:p>
        </p:txBody>
      </p:sp>
      <p:sp>
        <p:nvSpPr>
          <p:cNvPr id="143" name="Google Shape;143;p19"/>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144" name="Google Shape;144;p19"/>
          <p:cNvPicPr preferRelativeResize="0"/>
          <p:nvPr/>
        </p:nvPicPr>
        <p:blipFill rotWithShape="1">
          <a:blip r:embed="rId1"/>
          <a:srcRect r="7621"/>
          <a:stretch>
            <a:fillRect/>
          </a:stretch>
        </p:blipFill>
        <p:spPr>
          <a:xfrm>
            <a:off x="6551075" y="1156825"/>
            <a:ext cx="2592926" cy="3745875"/>
          </a:xfrm>
          <a:prstGeom prst="rect">
            <a:avLst/>
          </a:prstGeom>
          <a:noFill/>
          <a:ln>
            <a:noFill/>
          </a:ln>
        </p:spPr>
      </p:pic>
      <p:pic>
        <p:nvPicPr>
          <p:cNvPr id="10" name="Google Shape;385;p36"/>
          <p:cNvPicPr preferRelativeResize="0"/>
          <p:nvPr/>
        </p:nvPicPr>
        <p:blipFill>
          <a:blip r:embed="rId2"/>
          <a:stretch>
            <a:fillRect/>
          </a:stretch>
        </p:blipFill>
        <p:spPr>
          <a:xfrm>
            <a:off x="5984653" y="-12122"/>
            <a:ext cx="1496437" cy="1343865"/>
          </a:xfrm>
          <a:prstGeom prst="rect">
            <a:avLst/>
          </a:prstGeom>
          <a:noFill/>
          <a:ln>
            <a:noFill/>
          </a:ln>
        </p:spPr>
      </p:pic>
      <p:sp>
        <p:nvSpPr>
          <p:cNvPr id="13" name="Google Shape;387;p36"/>
          <p:cNvSpPr/>
          <p:nvPr/>
        </p:nvSpPr>
        <p:spPr>
          <a:xfrm>
            <a:off x="6338402" y="311297"/>
            <a:ext cx="884663" cy="697028"/>
          </a:xfrm>
          <a:prstGeom prst="rect">
            <a:avLst/>
          </a:prstGeom>
        </p:spPr>
        <p:txBody>
          <a:bodyPr>
            <a:prstTxWarp prst="textPlain">
              <a:avLst/>
            </a:prstTxWarp>
          </a:bodyPr>
          <a:lstStyle/>
          <a:p>
            <a:pPr lvl="0" algn="ctr"/>
            <a:r>
              <a:rPr lang="en-US" b="1" i="0" dirty="0" err="1">
                <a:ln>
                  <a:noFill/>
                </a:ln>
                <a:gradFill>
                  <a:gsLst>
                    <a:gs pos="0">
                      <a:srgbClr val="FF9F4D"/>
                    </a:gs>
                    <a:gs pos="58000">
                      <a:schemeClr val="accent5"/>
                    </a:gs>
                    <a:gs pos="100000">
                      <a:schemeClr val="accent5"/>
                    </a:gs>
                  </a:gsLst>
                  <a:path path="circle">
                    <a:fillToRect l="100000" t="100000"/>
                  </a:path>
                  <a:tileRect r="-100000" b="-100000"/>
                </a:gradFill>
                <a:latin typeface="Bebas Neue" panose="020B0606020202050201"/>
              </a:rPr>
              <a:t>NODe</a:t>
            </a:r>
            <a:endParaRPr b="1" i="0" dirty="0">
              <a:ln>
                <a:noFill/>
              </a:ln>
              <a:gradFill>
                <a:gsLst>
                  <a:gs pos="0">
                    <a:srgbClr val="FF9F4D"/>
                  </a:gs>
                  <a:gs pos="58000">
                    <a:schemeClr val="accent5"/>
                  </a:gs>
                  <a:gs pos="100000">
                    <a:schemeClr val="accent5"/>
                  </a:gs>
                </a:gsLst>
                <a:path path="circle">
                  <a:fillToRect l="100000" t="100000"/>
                </a:path>
                <a:tileRect r="-100000" b="-100000"/>
              </a:gradFill>
              <a:latin typeface="Bebas Neue" panose="020B0606020202050201"/>
            </a:endParaRPr>
          </a:p>
        </p:txBody>
      </p:sp>
      <p:pic>
        <p:nvPicPr>
          <p:cNvPr id="9" name="Picture 8" descr="IMG_265"/>
          <p:cNvPicPr/>
          <p:nvPr/>
        </p:nvPicPr>
        <p:blipFill>
          <a:blip r:embed="rId3"/>
          <a:stretch>
            <a:fillRect/>
          </a:stretch>
        </p:blipFill>
        <p:spPr>
          <a:xfrm>
            <a:off x="474125" y="2029523"/>
            <a:ext cx="6076950" cy="2965984"/>
          </a:xfrm>
          <a:prstGeom prst="rect">
            <a:avLst/>
          </a:prstGeom>
          <a:noFill/>
          <a:ln w="9525">
            <a:noFill/>
          </a:ln>
        </p:spPr>
      </p:pic>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0" name="Google Shape;140;p19"/>
          <p:cNvSpPr txBox="1">
            <a:spLocks noGrp="1"/>
          </p:cNvSpPr>
          <p:nvPr>
            <p:ph type="body" idx="1"/>
          </p:nvPr>
        </p:nvSpPr>
        <p:spPr>
          <a:xfrm>
            <a:off x="247015" y="222885"/>
            <a:ext cx="5536565" cy="1343660"/>
          </a:xfrm>
          <a:prstGeom prst="rect">
            <a:avLst/>
          </a:prstGeom>
        </p:spPr>
        <p:txBody>
          <a:bodyPr spcFirstLastPara="1" wrap="square" lIns="0" tIns="0" rIns="0" bIns="0" anchor="t" anchorCtr="0">
            <a:noAutofit/>
          </a:bodyPr>
          <a:lstStyle/>
          <a:p>
            <a:pPr marL="457200" lvl="1" indent="0" algn="just">
              <a:lnSpc>
                <a:spcPct val="150000"/>
              </a:lnSpc>
              <a:buNone/>
              <a:tabLst>
                <a:tab pos="533400" algn="l"/>
              </a:tabLst>
            </a:pPr>
            <a:r>
              <a:rPr lang="en-US" sz="2000" b="1" dirty="0">
                <a:effectLst/>
                <a:latin typeface="Times New Roman" panose="02020603050405020304" charset="0"/>
                <a:ea typeface="SimSun" panose="02010600030101010101" pitchFamily="2" charset="-122"/>
              </a:rPr>
              <a:t>Ingress rules </a:t>
            </a:r>
            <a:r>
              <a:rPr lang="en-US" sz="2000">
                <a:effectLst/>
                <a:latin typeface="Times New Roman" panose="02020603050405020304" charset="0"/>
                <a:ea typeface="SimSun" panose="02010600030101010101" pitchFamily="2" charset="-122"/>
              </a:rPr>
              <a:t>dùng để điều hướng các yêu cầu traffic giao thức HTTP và HTTPS từ bên ngoài (internet) vào các dịch vụ bên trong cụm.</a:t>
            </a:r>
            <a:endParaRPr lang="en-US" sz="2000">
              <a:effectLst/>
              <a:latin typeface="Times New Roman" panose="02020603050405020304" charset="0"/>
              <a:ea typeface="SimSun" panose="02010600030101010101" pitchFamily="2" charset="-122"/>
            </a:endParaRPr>
          </a:p>
        </p:txBody>
      </p:sp>
      <p:sp>
        <p:nvSpPr>
          <p:cNvPr id="143" name="Google Shape;143;p19"/>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144" name="Google Shape;144;p19"/>
          <p:cNvPicPr preferRelativeResize="0"/>
          <p:nvPr/>
        </p:nvPicPr>
        <p:blipFill rotWithShape="1">
          <a:blip r:embed="rId1"/>
          <a:srcRect r="7621"/>
          <a:stretch>
            <a:fillRect/>
          </a:stretch>
        </p:blipFill>
        <p:spPr>
          <a:xfrm>
            <a:off x="6551075" y="1156825"/>
            <a:ext cx="2592926" cy="3745875"/>
          </a:xfrm>
          <a:prstGeom prst="rect">
            <a:avLst/>
          </a:prstGeom>
          <a:noFill/>
          <a:ln>
            <a:noFill/>
          </a:ln>
        </p:spPr>
      </p:pic>
      <p:pic>
        <p:nvPicPr>
          <p:cNvPr id="10" name="Google Shape;385;p36"/>
          <p:cNvPicPr preferRelativeResize="0"/>
          <p:nvPr/>
        </p:nvPicPr>
        <p:blipFill>
          <a:blip r:embed="rId2"/>
          <a:stretch>
            <a:fillRect/>
          </a:stretch>
        </p:blipFill>
        <p:spPr>
          <a:xfrm>
            <a:off x="5984653" y="-12122"/>
            <a:ext cx="1496437" cy="1343865"/>
          </a:xfrm>
          <a:prstGeom prst="rect">
            <a:avLst/>
          </a:prstGeom>
          <a:noFill/>
          <a:ln>
            <a:noFill/>
          </a:ln>
        </p:spPr>
      </p:pic>
      <p:sp>
        <p:nvSpPr>
          <p:cNvPr id="13" name="Google Shape;387;p36"/>
          <p:cNvSpPr/>
          <p:nvPr/>
        </p:nvSpPr>
        <p:spPr>
          <a:xfrm>
            <a:off x="6338402" y="311297"/>
            <a:ext cx="884663" cy="697028"/>
          </a:xfrm>
          <a:prstGeom prst="rect">
            <a:avLst/>
          </a:prstGeom>
        </p:spPr>
        <p:txBody>
          <a:bodyPr>
            <a:prstTxWarp prst="textPlain">
              <a:avLst/>
            </a:prstTxWarp>
          </a:bodyPr>
          <a:lstStyle/>
          <a:p>
            <a:pPr lvl="0" algn="ctr"/>
            <a:r>
              <a:rPr lang="en-US" b="1" i="0" dirty="0" err="1">
                <a:ln>
                  <a:noFill/>
                </a:ln>
                <a:gradFill>
                  <a:gsLst>
                    <a:gs pos="0">
                      <a:srgbClr val="FF9F4D"/>
                    </a:gs>
                    <a:gs pos="58000">
                      <a:schemeClr val="accent5"/>
                    </a:gs>
                    <a:gs pos="100000">
                      <a:schemeClr val="accent5"/>
                    </a:gs>
                  </a:gsLst>
                  <a:path path="circle">
                    <a:fillToRect l="100000" t="100000"/>
                  </a:path>
                  <a:tileRect r="-100000" b="-100000"/>
                </a:gradFill>
                <a:latin typeface="Bebas Neue" panose="020B0606020202050201"/>
              </a:rPr>
              <a:t>NODe</a:t>
            </a:r>
            <a:endParaRPr b="1" i="0" dirty="0">
              <a:ln>
                <a:noFill/>
              </a:ln>
              <a:gradFill>
                <a:gsLst>
                  <a:gs pos="0">
                    <a:srgbClr val="FF9F4D"/>
                  </a:gs>
                  <a:gs pos="58000">
                    <a:schemeClr val="accent5"/>
                  </a:gs>
                  <a:gs pos="100000">
                    <a:schemeClr val="accent5"/>
                  </a:gs>
                </a:gsLst>
                <a:path path="circle">
                  <a:fillToRect l="100000" t="100000"/>
                </a:path>
                <a:tileRect r="-100000" b="-100000"/>
              </a:gradFill>
              <a:latin typeface="Bebas Neue" panose="020B0606020202050201"/>
            </a:endParaRPr>
          </a:p>
        </p:txBody>
      </p:sp>
      <p:pic>
        <p:nvPicPr>
          <p:cNvPr id="8" name="Picture 7" descr="IMG_266"/>
          <p:cNvPicPr/>
          <p:nvPr/>
        </p:nvPicPr>
        <p:blipFill>
          <a:blip r:embed="rId3"/>
          <a:stretch>
            <a:fillRect/>
          </a:stretch>
        </p:blipFill>
        <p:spPr>
          <a:xfrm>
            <a:off x="635188" y="1779656"/>
            <a:ext cx="5715000" cy="2733675"/>
          </a:xfrm>
          <a:prstGeom prst="rect">
            <a:avLst/>
          </a:prstGeom>
          <a:noFill/>
          <a:ln w="9525">
            <a:noFill/>
          </a:ln>
        </p:spPr>
      </p:pic>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0" name="Google Shape;140;p19"/>
          <p:cNvSpPr txBox="1">
            <a:spLocks noGrp="1"/>
          </p:cNvSpPr>
          <p:nvPr>
            <p:ph type="body" idx="1"/>
          </p:nvPr>
        </p:nvSpPr>
        <p:spPr>
          <a:xfrm>
            <a:off x="302895" y="422910"/>
            <a:ext cx="5508625" cy="734060"/>
          </a:xfrm>
          <a:prstGeom prst="rect">
            <a:avLst/>
          </a:prstGeom>
        </p:spPr>
        <p:txBody>
          <a:bodyPr spcFirstLastPara="1" wrap="square" lIns="0" tIns="0" rIns="0" bIns="0" anchor="t" anchorCtr="0">
            <a:noAutofit/>
          </a:bodyPr>
          <a:lstStyle/>
          <a:p>
            <a:pPr marL="457200" lvl="1" indent="0" algn="just">
              <a:lnSpc>
                <a:spcPct val="150000"/>
              </a:lnSpc>
              <a:buNone/>
              <a:tabLst>
                <a:tab pos="533400" algn="l"/>
              </a:tabLst>
            </a:pPr>
            <a:r>
              <a:rPr lang="en-US" sz="1600" b="1" dirty="0">
                <a:effectLst/>
                <a:latin typeface="Times New Roman" panose="02020603050405020304" charset="0"/>
                <a:ea typeface="SimSun" panose="02010600030101010101" pitchFamily="2" charset="-122"/>
              </a:rPr>
              <a:t>Network</a:t>
            </a:r>
            <a:endParaRPr lang="en-US" sz="1600" b="1" dirty="0">
              <a:effectLst/>
              <a:latin typeface="SimSun" panose="02010600030101010101" pitchFamily="2" charset="-122"/>
              <a:ea typeface="SimSun" panose="02010600030101010101" pitchFamily="2" charset="-122"/>
            </a:endParaRPr>
          </a:p>
          <a:p>
            <a:pPr marL="114300" indent="0" algn="just">
              <a:lnSpc>
                <a:spcPct val="150000"/>
              </a:lnSpc>
              <a:buNone/>
            </a:pPr>
            <a:r>
              <a:rPr lang="en-US" sz="1600" dirty="0" err="1">
                <a:effectLst/>
                <a:latin typeface="Times New Roman" panose="02020603050405020304" charset="0"/>
                <a:ea typeface="SimSun" panose="02010600030101010101" pitchFamily="2" charset="-122"/>
              </a:rPr>
              <a:t>Tương tự như network bên Docker.</a:t>
            </a:r>
            <a:endParaRPr lang="en-US" sz="1600" dirty="0">
              <a:effectLst/>
              <a:latin typeface="Times New Roman" panose="02020603050405020304" charset="0"/>
              <a:ea typeface="SimSun" panose="02010600030101010101" pitchFamily="2" charset="-122"/>
            </a:endParaRPr>
          </a:p>
        </p:txBody>
      </p:sp>
      <p:sp>
        <p:nvSpPr>
          <p:cNvPr id="143" name="Google Shape;143;p19"/>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144" name="Google Shape;144;p19"/>
          <p:cNvPicPr preferRelativeResize="0"/>
          <p:nvPr/>
        </p:nvPicPr>
        <p:blipFill rotWithShape="1">
          <a:blip r:embed="rId1"/>
          <a:srcRect r="7621"/>
          <a:stretch>
            <a:fillRect/>
          </a:stretch>
        </p:blipFill>
        <p:spPr>
          <a:xfrm>
            <a:off x="6551075" y="1156825"/>
            <a:ext cx="2592926" cy="3745875"/>
          </a:xfrm>
          <a:prstGeom prst="rect">
            <a:avLst/>
          </a:prstGeom>
          <a:noFill/>
          <a:ln>
            <a:noFill/>
          </a:ln>
        </p:spPr>
      </p:pic>
      <p:pic>
        <p:nvPicPr>
          <p:cNvPr id="10" name="Google Shape;385;p36"/>
          <p:cNvPicPr preferRelativeResize="0"/>
          <p:nvPr/>
        </p:nvPicPr>
        <p:blipFill>
          <a:blip r:embed="rId2"/>
          <a:stretch>
            <a:fillRect/>
          </a:stretch>
        </p:blipFill>
        <p:spPr>
          <a:xfrm>
            <a:off x="5984653" y="-12122"/>
            <a:ext cx="1496437" cy="1343865"/>
          </a:xfrm>
          <a:prstGeom prst="rect">
            <a:avLst/>
          </a:prstGeom>
          <a:noFill/>
          <a:ln>
            <a:noFill/>
          </a:ln>
        </p:spPr>
      </p:pic>
      <p:sp>
        <p:nvSpPr>
          <p:cNvPr id="13" name="Google Shape;387;p36"/>
          <p:cNvSpPr/>
          <p:nvPr/>
        </p:nvSpPr>
        <p:spPr>
          <a:xfrm>
            <a:off x="6338402" y="311297"/>
            <a:ext cx="884663" cy="697028"/>
          </a:xfrm>
          <a:prstGeom prst="rect">
            <a:avLst/>
          </a:prstGeom>
        </p:spPr>
        <p:txBody>
          <a:bodyPr>
            <a:prstTxWarp prst="textPlain">
              <a:avLst/>
            </a:prstTxWarp>
          </a:bodyPr>
          <a:lstStyle/>
          <a:p>
            <a:pPr lvl="0" algn="ctr"/>
            <a:r>
              <a:rPr lang="en-US" b="1" i="0" dirty="0" err="1">
                <a:ln>
                  <a:noFill/>
                </a:ln>
                <a:gradFill>
                  <a:gsLst>
                    <a:gs pos="0">
                      <a:srgbClr val="FF9F4D"/>
                    </a:gs>
                    <a:gs pos="58000">
                      <a:schemeClr val="accent5"/>
                    </a:gs>
                    <a:gs pos="100000">
                      <a:schemeClr val="accent5"/>
                    </a:gs>
                  </a:gsLst>
                  <a:path path="circle">
                    <a:fillToRect l="100000" t="100000"/>
                  </a:path>
                  <a:tileRect r="-100000" b="-100000"/>
                </a:gradFill>
                <a:latin typeface="Bebas Neue" panose="020B0606020202050201"/>
              </a:rPr>
              <a:t>NODe</a:t>
            </a:r>
            <a:endParaRPr b="1" i="0" dirty="0">
              <a:ln>
                <a:noFill/>
              </a:ln>
              <a:gradFill>
                <a:gsLst>
                  <a:gs pos="0">
                    <a:srgbClr val="FF9F4D"/>
                  </a:gs>
                  <a:gs pos="58000">
                    <a:schemeClr val="accent5"/>
                  </a:gs>
                  <a:gs pos="100000">
                    <a:schemeClr val="accent5"/>
                  </a:gs>
                </a:gsLst>
                <a:path path="circle">
                  <a:fillToRect l="100000" t="100000"/>
                </a:path>
                <a:tileRect r="-100000" b="-100000"/>
              </a:gradFill>
              <a:latin typeface="Bebas Neue" panose="020B0606020202050201"/>
            </a:endParaRPr>
          </a:p>
        </p:txBody>
      </p:sp>
      <p:sp>
        <p:nvSpPr>
          <p:cNvPr id="9" name="Google Shape;140;p19"/>
          <p:cNvSpPr txBox="1"/>
          <p:nvPr/>
        </p:nvSpPr>
        <p:spPr>
          <a:xfrm>
            <a:off x="375506" y="1452478"/>
            <a:ext cx="5508703" cy="113324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IBM Plex Sans Condensed" panose="020B0506050203000203"/>
              <a:buChar char="▪"/>
              <a:defRPr sz="1800" b="0" i="0" u="none" strike="noStrike" cap="none">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1pPr>
            <a:lvl2pPr marL="914400" marR="0" lvl="1" indent="-342900" algn="l" rtl="0">
              <a:lnSpc>
                <a:spcPct val="115000"/>
              </a:lnSpc>
              <a:spcBef>
                <a:spcPts val="800"/>
              </a:spcBef>
              <a:spcAft>
                <a:spcPts val="0"/>
              </a:spcAft>
              <a:buClr>
                <a:schemeClr val="dk1"/>
              </a:buClr>
              <a:buSzPts val="1800"/>
              <a:buFont typeface="IBM Plex Sans Condensed" panose="020B0506050203000203"/>
              <a:buChar char="▫"/>
              <a:defRPr sz="1800" b="0" i="0" u="none" strike="noStrike" cap="none">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2pPr>
            <a:lvl3pPr marL="1371600" marR="0" lvl="2" indent="-342900" algn="l" rtl="0">
              <a:lnSpc>
                <a:spcPct val="115000"/>
              </a:lnSpc>
              <a:spcBef>
                <a:spcPts val="800"/>
              </a:spcBef>
              <a:spcAft>
                <a:spcPts val="0"/>
              </a:spcAft>
              <a:buClr>
                <a:schemeClr val="dk1"/>
              </a:buClr>
              <a:buSzPts val="1800"/>
              <a:buFont typeface="IBM Plex Sans Condensed" panose="020B0506050203000203"/>
              <a:buChar char="⬝"/>
              <a:defRPr sz="1800" b="0" i="0" u="none" strike="noStrike" cap="none">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3pPr>
            <a:lvl4pPr marL="1828800" marR="0" lvl="3" indent="-342900" algn="l" rtl="0">
              <a:lnSpc>
                <a:spcPct val="115000"/>
              </a:lnSpc>
              <a:spcBef>
                <a:spcPts val="800"/>
              </a:spcBef>
              <a:spcAft>
                <a:spcPts val="0"/>
              </a:spcAft>
              <a:buClr>
                <a:schemeClr val="dk1"/>
              </a:buClr>
              <a:buSzPts val="1800"/>
              <a:buFont typeface="IBM Plex Sans Condensed" panose="020B0506050203000203"/>
              <a:buChar char="⬞"/>
              <a:defRPr sz="1800" b="0" i="0" u="none" strike="noStrike" cap="none">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4pPr>
            <a:lvl5pPr marL="2286000" marR="0" lvl="4" indent="-342900" algn="l" rtl="0">
              <a:lnSpc>
                <a:spcPct val="115000"/>
              </a:lnSpc>
              <a:spcBef>
                <a:spcPts val="800"/>
              </a:spcBef>
              <a:spcAft>
                <a:spcPts val="0"/>
              </a:spcAft>
              <a:buClr>
                <a:schemeClr val="dk1"/>
              </a:buClr>
              <a:buSzPts val="1800"/>
              <a:buFont typeface="IBM Plex Sans Condensed" panose="020B0506050203000203"/>
              <a:buChar char="○"/>
              <a:defRPr sz="1800" b="0" i="0" u="none" strike="noStrike" cap="none">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5pPr>
            <a:lvl6pPr marL="2743200" marR="0" lvl="5" indent="-342900" algn="l" rtl="0">
              <a:lnSpc>
                <a:spcPct val="115000"/>
              </a:lnSpc>
              <a:spcBef>
                <a:spcPts val="800"/>
              </a:spcBef>
              <a:spcAft>
                <a:spcPts val="0"/>
              </a:spcAft>
              <a:buClr>
                <a:schemeClr val="dk1"/>
              </a:buClr>
              <a:buSzPts val="1800"/>
              <a:buFont typeface="IBM Plex Sans Condensed" panose="020B0506050203000203"/>
              <a:buChar char="■"/>
              <a:defRPr sz="1800" b="0" i="0" u="none" strike="noStrike" cap="none">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6pPr>
            <a:lvl7pPr marL="3200400" marR="0" lvl="6" indent="-342900" algn="l" rtl="0">
              <a:lnSpc>
                <a:spcPct val="115000"/>
              </a:lnSpc>
              <a:spcBef>
                <a:spcPts val="800"/>
              </a:spcBef>
              <a:spcAft>
                <a:spcPts val="0"/>
              </a:spcAft>
              <a:buClr>
                <a:schemeClr val="dk1"/>
              </a:buClr>
              <a:buSzPts val="1800"/>
              <a:buFont typeface="IBM Plex Sans Condensed" panose="020B0506050203000203"/>
              <a:buChar char="●"/>
              <a:defRPr sz="1800" b="0" i="0" u="none" strike="noStrike" cap="none">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7pPr>
            <a:lvl8pPr marL="3657600" marR="0" lvl="7" indent="-342900" algn="l" rtl="0">
              <a:lnSpc>
                <a:spcPct val="115000"/>
              </a:lnSpc>
              <a:spcBef>
                <a:spcPts val="800"/>
              </a:spcBef>
              <a:spcAft>
                <a:spcPts val="0"/>
              </a:spcAft>
              <a:buClr>
                <a:schemeClr val="dk1"/>
              </a:buClr>
              <a:buSzPts val="1800"/>
              <a:buFont typeface="IBM Plex Sans Condensed" panose="020B0506050203000203"/>
              <a:buChar char="○"/>
              <a:defRPr sz="1800" b="0" i="0" u="none" strike="noStrike" cap="none">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8pPr>
            <a:lvl9pPr marL="4114800" marR="0" lvl="8" indent="-342900" algn="l" rtl="0">
              <a:lnSpc>
                <a:spcPct val="115000"/>
              </a:lnSpc>
              <a:spcBef>
                <a:spcPts val="800"/>
              </a:spcBef>
              <a:spcAft>
                <a:spcPts val="800"/>
              </a:spcAft>
              <a:buClr>
                <a:schemeClr val="dk1"/>
              </a:buClr>
              <a:buSzPts val="1800"/>
              <a:buFont typeface="IBM Plex Sans Condensed" panose="020B0506050203000203"/>
              <a:buChar char="■"/>
              <a:defRPr sz="1800" b="0" i="0" u="none" strike="noStrike" cap="none">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9pPr>
          </a:lstStyle>
          <a:p>
            <a:pPr marL="114300" indent="0" algn="just">
              <a:lnSpc>
                <a:spcPct val="150000"/>
              </a:lnSpc>
              <a:buNone/>
            </a:pPr>
            <a:r>
              <a:rPr lang="en-US" sz="1600" b="1" dirty="0" err="1">
                <a:effectLst/>
                <a:latin typeface="Times New Roman" panose="02020603050405020304" charset="0"/>
                <a:ea typeface="SimSun" panose="02010600030101010101" pitchFamily="2" charset="-122"/>
              </a:rPr>
              <a:t>ConfigMaps</a:t>
            </a:r>
            <a:r>
              <a:rPr lang="en-US" sz="1600" b="1" dirty="0">
                <a:effectLst/>
                <a:latin typeface="Times New Roman" panose="02020603050405020304" charset="0"/>
                <a:ea typeface="SimSun" panose="02010600030101010101" pitchFamily="2" charset="-122"/>
              </a:rPr>
              <a:t> and Secrets</a:t>
            </a:r>
            <a:endParaRPr lang="en-US" sz="1600" b="1" dirty="0">
              <a:effectLst/>
              <a:latin typeface="SimSun" panose="02010600030101010101" pitchFamily="2" charset="-122"/>
              <a:ea typeface="SimSun" panose="02010600030101010101" pitchFamily="2" charset="-122"/>
            </a:endParaRPr>
          </a:p>
          <a:p>
            <a:pPr marL="114300" indent="0" algn="just">
              <a:lnSpc>
                <a:spcPct val="150000"/>
              </a:lnSpc>
              <a:buFont typeface="IBM Plex Sans Condensed" panose="020B0506050203000203"/>
              <a:buNone/>
            </a:pPr>
            <a:r>
              <a:rPr lang="en-US" sz="1600" dirty="0" err="1">
                <a:latin typeface="Times New Roman" panose="02020603050405020304" charset="0"/>
                <a:ea typeface="SimSun" panose="02010600030101010101" pitchFamily="2" charset="-122"/>
              </a:rPr>
              <a:t>Dùng để lưu trữ cấu hình để chạy luôn và</a:t>
            </a:r>
            <a:r>
              <a:rPr lang="en-US" sz="1600" dirty="0">
                <a:latin typeface="Times New Roman" panose="02020603050405020304" charset="0"/>
                <a:ea typeface="SimSun" panose="02010600030101010101" pitchFamily="2" charset="-122"/>
              </a:rPr>
              <a:t> </a:t>
            </a:r>
            <a:r>
              <a:rPr lang="en-US" sz="1600" dirty="0" err="1">
                <a:latin typeface="Times New Roman" panose="02020603050405020304" charset="0"/>
                <a:ea typeface="SimSun" panose="02010600030101010101" pitchFamily="2" charset="-122"/>
              </a:rPr>
              <a:t>lưu</a:t>
            </a:r>
            <a:r>
              <a:rPr lang="en-US" sz="1600" dirty="0">
                <a:latin typeface="Times New Roman" panose="02020603050405020304" charset="0"/>
                <a:ea typeface="SimSun" panose="02010600030101010101" pitchFamily="2" charset="-122"/>
              </a:rPr>
              <a:t> </a:t>
            </a:r>
            <a:r>
              <a:rPr lang="en-US" sz="1600" dirty="0" err="1">
                <a:latin typeface="Times New Roman" panose="02020603050405020304" charset="0"/>
                <a:ea typeface="SimSun" panose="02010600030101010101" pitchFamily="2" charset="-122"/>
              </a:rPr>
              <a:t>trữ</a:t>
            </a:r>
            <a:r>
              <a:rPr lang="en-US" sz="1600" dirty="0">
                <a:latin typeface="Times New Roman" panose="02020603050405020304" charset="0"/>
                <a:ea typeface="SimSun" panose="02010600030101010101" pitchFamily="2" charset="-122"/>
              </a:rPr>
              <a:t> </a:t>
            </a:r>
            <a:r>
              <a:rPr lang="en-US" sz="1600" dirty="0" err="1">
                <a:latin typeface="Times New Roman" panose="02020603050405020304" charset="0"/>
                <a:ea typeface="SimSun" panose="02010600030101010101" pitchFamily="2" charset="-122"/>
              </a:rPr>
              <a:t>các</a:t>
            </a:r>
            <a:r>
              <a:rPr lang="en-US" sz="1600" dirty="0">
                <a:latin typeface="Times New Roman" panose="02020603050405020304" charset="0"/>
                <a:ea typeface="SimSun" panose="02010600030101010101" pitchFamily="2" charset="-122"/>
              </a:rPr>
              <a:t> </a:t>
            </a:r>
            <a:r>
              <a:rPr lang="en-US" sz="1600" dirty="0" err="1">
                <a:latin typeface="Times New Roman" panose="02020603050405020304" charset="0"/>
                <a:ea typeface="SimSun" panose="02010600030101010101" pitchFamily="2" charset="-122"/>
              </a:rPr>
              <a:t>mật</a:t>
            </a:r>
            <a:r>
              <a:rPr lang="en-US" sz="1600" dirty="0">
                <a:latin typeface="Times New Roman" panose="02020603050405020304" charset="0"/>
                <a:ea typeface="SimSun" panose="02010600030101010101" pitchFamily="2" charset="-122"/>
              </a:rPr>
              <a:t> </a:t>
            </a:r>
            <a:r>
              <a:rPr lang="en-US" sz="1600" dirty="0" err="1">
                <a:latin typeface="Times New Roman" panose="02020603050405020304" charset="0"/>
                <a:ea typeface="SimSun" panose="02010600030101010101" pitchFamily="2" charset="-122"/>
              </a:rPr>
              <a:t>khẩu</a:t>
            </a:r>
            <a:r>
              <a:rPr lang="en-US" sz="1600" dirty="0">
                <a:latin typeface="Times New Roman" panose="02020603050405020304" charset="0"/>
                <a:ea typeface="SimSun" panose="02010600030101010101" pitchFamily="2" charset="-122"/>
              </a:rPr>
              <a:t>, token, ... hay </a:t>
            </a:r>
            <a:r>
              <a:rPr lang="en-US" sz="1600" dirty="0" err="1">
                <a:latin typeface="Times New Roman" panose="02020603050405020304" charset="0"/>
                <a:ea typeface="SimSun" panose="02010600030101010101" pitchFamily="2" charset="-122"/>
              </a:rPr>
              <a:t>những</a:t>
            </a:r>
            <a:r>
              <a:rPr lang="en-US" sz="1600" dirty="0">
                <a:latin typeface="Times New Roman" panose="02020603050405020304" charset="0"/>
                <a:ea typeface="SimSun" panose="02010600030101010101" pitchFamily="2" charset="-122"/>
              </a:rPr>
              <a:t> </a:t>
            </a:r>
            <a:r>
              <a:rPr lang="en-US" sz="1600" dirty="0" err="1">
                <a:latin typeface="Times New Roman" panose="02020603050405020304" charset="0"/>
                <a:ea typeface="SimSun" panose="02010600030101010101" pitchFamily="2" charset="-122"/>
              </a:rPr>
              <a:t>gì</a:t>
            </a:r>
            <a:r>
              <a:rPr lang="en-US" sz="1600" dirty="0">
                <a:latin typeface="Times New Roman" panose="02020603050405020304" charset="0"/>
                <a:ea typeface="SimSun" panose="02010600030101010101" pitchFamily="2" charset="-122"/>
              </a:rPr>
              <a:t> </a:t>
            </a:r>
            <a:r>
              <a:rPr lang="en-US" sz="1600" dirty="0" err="1">
                <a:latin typeface="Times New Roman" panose="02020603050405020304" charset="0"/>
                <a:ea typeface="SimSun" panose="02010600030101010101" pitchFamily="2" charset="-122"/>
              </a:rPr>
              <a:t>cần</a:t>
            </a:r>
            <a:r>
              <a:rPr lang="en-US" sz="1600" dirty="0">
                <a:latin typeface="Times New Roman" panose="02020603050405020304" charset="0"/>
                <a:ea typeface="SimSun" panose="02010600030101010101" pitchFamily="2" charset="-122"/>
              </a:rPr>
              <a:t> </a:t>
            </a:r>
            <a:r>
              <a:rPr lang="en-US" sz="1600" dirty="0" err="1">
                <a:latin typeface="Times New Roman" panose="02020603050405020304" charset="0"/>
                <a:ea typeface="SimSun" panose="02010600030101010101" pitchFamily="2" charset="-122"/>
              </a:rPr>
              <a:t>được</a:t>
            </a:r>
            <a:r>
              <a:rPr lang="en-US" sz="1600" dirty="0">
                <a:latin typeface="Times New Roman" panose="02020603050405020304" charset="0"/>
                <a:ea typeface="SimSun" panose="02010600030101010101" pitchFamily="2" charset="-122"/>
              </a:rPr>
              <a:t> </a:t>
            </a:r>
            <a:r>
              <a:rPr lang="en-US" sz="1600" dirty="0" err="1">
                <a:latin typeface="Times New Roman" panose="02020603050405020304" charset="0"/>
                <a:ea typeface="SimSun" panose="02010600030101010101" pitchFamily="2" charset="-122"/>
              </a:rPr>
              <a:t>giữ</a:t>
            </a:r>
            <a:r>
              <a:rPr lang="en-US" sz="1600" dirty="0">
                <a:latin typeface="Times New Roman" panose="02020603050405020304" charset="0"/>
                <a:ea typeface="SimSun" panose="02010600030101010101" pitchFamily="2" charset="-122"/>
              </a:rPr>
              <a:t> </a:t>
            </a:r>
            <a:r>
              <a:rPr lang="en-US" sz="1600" dirty="0" err="1">
                <a:latin typeface="Times New Roman" panose="02020603050405020304" charset="0"/>
                <a:ea typeface="SimSun" panose="02010600030101010101" pitchFamily="2" charset="-122"/>
              </a:rPr>
              <a:t>bí</a:t>
            </a:r>
            <a:r>
              <a:rPr lang="en-US" sz="1600" dirty="0">
                <a:latin typeface="Times New Roman" panose="02020603050405020304" charset="0"/>
                <a:ea typeface="SimSun" panose="02010600030101010101" pitchFamily="2" charset="-122"/>
              </a:rPr>
              <a:t> </a:t>
            </a:r>
            <a:r>
              <a:rPr lang="en-US" sz="1600" dirty="0" err="1">
                <a:latin typeface="Times New Roman" panose="02020603050405020304" charset="0"/>
                <a:ea typeface="SimSun" panose="02010600030101010101" pitchFamily="2" charset="-122"/>
              </a:rPr>
              <a:t>mật</a:t>
            </a:r>
            <a:r>
              <a:rPr lang="en-US" sz="1600" dirty="0">
                <a:latin typeface="Times New Roman" panose="02020603050405020304" charset="0"/>
                <a:ea typeface="SimSun" panose="02010600030101010101" pitchFamily="2" charset="-122"/>
              </a:rPr>
              <a:t>.</a:t>
            </a:r>
            <a:endParaRPr lang="en-US" sz="1600" dirty="0">
              <a:latin typeface="Times New Roman" panose="02020603050405020304" charset="0"/>
              <a:ea typeface="SimSun" panose="02010600030101010101" pitchFamily="2" charset="-122"/>
            </a:endParaRPr>
          </a:p>
          <a:p>
            <a:pPr marL="457200" lvl="1" indent="0" algn="just">
              <a:lnSpc>
                <a:spcPct val="150000"/>
              </a:lnSpc>
              <a:buFont typeface="IBM Plex Sans Condensed" panose="020B0506050203000203"/>
              <a:buNone/>
              <a:tabLst>
                <a:tab pos="533400" algn="l"/>
              </a:tabLst>
            </a:pPr>
            <a:endParaRPr lang="en-US" sz="1600" b="1" dirty="0">
              <a:latin typeface="SimSun" panose="02010600030101010101" pitchFamily="2" charset="-122"/>
              <a:ea typeface="SimSun" panose="02010600030101010101" pitchFamily="2" charset="-122"/>
            </a:endParaRPr>
          </a:p>
        </p:txBody>
      </p:sp>
      <p:sp>
        <p:nvSpPr>
          <p:cNvPr id="11" name="TextBox 10"/>
          <p:cNvSpPr txBox="1"/>
          <p:nvPr/>
        </p:nvSpPr>
        <p:spPr>
          <a:xfrm>
            <a:off x="457835" y="2872740"/>
            <a:ext cx="5819775" cy="1568450"/>
          </a:xfrm>
          <a:prstGeom prst="rect">
            <a:avLst/>
          </a:prstGeom>
          <a:noFill/>
        </p:spPr>
        <p:txBody>
          <a:bodyPr wrap="square">
            <a:spAutoFit/>
          </a:bodyPr>
          <a:lstStyle/>
          <a:p>
            <a:pPr marL="457200" lvl="1" algn="just">
              <a:lnSpc>
                <a:spcPct val="150000"/>
              </a:lnSpc>
              <a:tabLst>
                <a:tab pos="533400" algn="l"/>
              </a:tabLst>
            </a:pPr>
            <a:r>
              <a:rPr lang="en-US" sz="1600" b="1" dirty="0">
                <a:solidFill>
                  <a:schemeClr val="tx1"/>
                </a:solidFill>
                <a:effectLst/>
                <a:latin typeface="Times New Roman" panose="02020603050405020304" charset="0"/>
                <a:ea typeface="SimSun" panose="02010600030101010101" pitchFamily="2" charset="-122"/>
              </a:rPr>
              <a:t>Dashboard</a:t>
            </a:r>
            <a:endParaRPr lang="en-US" sz="1600" b="1" dirty="0">
              <a:solidFill>
                <a:schemeClr val="tx1"/>
              </a:solidFill>
              <a:effectLst/>
              <a:latin typeface="SimSun" panose="02010600030101010101" pitchFamily="2" charset="-122"/>
              <a:ea typeface="SimSun" panose="02010600030101010101" pitchFamily="2" charset="-122"/>
            </a:endParaRPr>
          </a:p>
          <a:p>
            <a:pPr algn="just">
              <a:lnSpc>
                <a:spcPct val="150000"/>
              </a:lnSpc>
            </a:pPr>
            <a:r>
              <a:rPr lang="en-US" sz="1600" dirty="0" err="1">
                <a:effectLst/>
                <a:latin typeface="Times New Roman" panose="02020603050405020304" charset="0"/>
                <a:ea typeface="SimSun" panose="02010600030101010101" pitchFamily="2" charset="-122"/>
              </a:rPr>
              <a:t>cho</a:t>
            </a:r>
            <a:r>
              <a:rPr lang="en-US" sz="1600" dirty="0">
                <a:effectLst/>
                <a:latin typeface="Times New Roman" panose="02020603050405020304" charset="0"/>
                <a:ea typeface="SimSun" panose="02010600030101010101" pitchFamily="2" charset="-122"/>
              </a:rPr>
              <a:t> </a:t>
            </a:r>
            <a:r>
              <a:rPr lang="en-US" sz="1600" dirty="0" err="1">
                <a:effectLst/>
                <a:latin typeface="Times New Roman" panose="02020603050405020304" charset="0"/>
                <a:ea typeface="SimSun" panose="02010600030101010101" pitchFamily="2" charset="-122"/>
              </a:rPr>
              <a:t>phép</a:t>
            </a:r>
            <a:r>
              <a:rPr lang="en-US" sz="1600" dirty="0">
                <a:effectLst/>
                <a:latin typeface="Times New Roman" panose="02020603050405020304" charset="0"/>
                <a:ea typeface="SimSun" panose="02010600030101010101" pitchFamily="2" charset="-122"/>
              </a:rPr>
              <a:t> </a:t>
            </a:r>
            <a:r>
              <a:rPr lang="en-US" sz="1600" dirty="0" err="1">
                <a:effectLst/>
                <a:latin typeface="Times New Roman" panose="02020603050405020304" charset="0"/>
                <a:ea typeface="SimSun" panose="02010600030101010101" pitchFamily="2" charset="-122"/>
              </a:rPr>
              <a:t>xem</a:t>
            </a:r>
            <a:r>
              <a:rPr lang="en-US" sz="1600" dirty="0">
                <a:effectLst/>
                <a:latin typeface="Times New Roman" panose="02020603050405020304" charset="0"/>
                <a:ea typeface="SimSun" panose="02010600030101010101" pitchFamily="2" charset="-122"/>
              </a:rPr>
              <a:t> </a:t>
            </a:r>
            <a:r>
              <a:rPr lang="en-US" sz="1600" dirty="0" err="1">
                <a:effectLst/>
                <a:latin typeface="Times New Roman" panose="02020603050405020304" charset="0"/>
                <a:ea typeface="SimSun" panose="02010600030101010101" pitchFamily="2" charset="-122"/>
              </a:rPr>
              <a:t>tổng</a:t>
            </a:r>
            <a:r>
              <a:rPr lang="en-US" sz="1600" dirty="0">
                <a:effectLst/>
                <a:latin typeface="Times New Roman" panose="02020603050405020304" charset="0"/>
                <a:ea typeface="SimSun" panose="02010600030101010101" pitchFamily="2" charset="-122"/>
              </a:rPr>
              <a:t> </a:t>
            </a:r>
            <a:r>
              <a:rPr lang="en-US" sz="1600" dirty="0" err="1">
                <a:effectLst/>
                <a:latin typeface="Times New Roman" panose="02020603050405020304" charset="0"/>
                <a:ea typeface="SimSun" panose="02010600030101010101" pitchFamily="2" charset="-122"/>
              </a:rPr>
              <a:t>quan</a:t>
            </a:r>
            <a:r>
              <a:rPr lang="en-US" sz="1600" dirty="0">
                <a:effectLst/>
                <a:latin typeface="Times New Roman" panose="02020603050405020304" charset="0"/>
                <a:ea typeface="SimSun" panose="02010600030101010101" pitchFamily="2" charset="-122"/>
              </a:rPr>
              <a:t> </a:t>
            </a:r>
            <a:r>
              <a:rPr lang="en-US" sz="1600" dirty="0" err="1">
                <a:effectLst/>
                <a:latin typeface="Times New Roman" panose="02020603050405020304" charset="0"/>
                <a:ea typeface="SimSun" panose="02010600030101010101" pitchFamily="2" charset="-122"/>
              </a:rPr>
              <a:t>về</a:t>
            </a:r>
            <a:r>
              <a:rPr lang="en-US" sz="1600" dirty="0">
                <a:effectLst/>
                <a:latin typeface="Times New Roman" panose="02020603050405020304" charset="0"/>
                <a:ea typeface="SimSun" panose="02010600030101010101" pitchFamily="2" charset="-122"/>
              </a:rPr>
              <a:t> cluster k8s </a:t>
            </a:r>
            <a:r>
              <a:rPr lang="en-US" sz="1600" dirty="0" err="1">
                <a:effectLst/>
                <a:latin typeface="Times New Roman" panose="02020603050405020304" charset="0"/>
                <a:ea typeface="SimSun" panose="02010600030101010101" pitchFamily="2" charset="-122"/>
              </a:rPr>
              <a:t>đang</a:t>
            </a:r>
            <a:r>
              <a:rPr lang="en-US" sz="1600" dirty="0">
                <a:effectLst/>
                <a:latin typeface="Times New Roman" panose="02020603050405020304" charset="0"/>
                <a:ea typeface="SimSun" panose="02010600030101010101" pitchFamily="2" charset="-122"/>
              </a:rPr>
              <a:t> </a:t>
            </a:r>
            <a:r>
              <a:rPr lang="en-US" sz="1600" dirty="0" err="1">
                <a:effectLst/>
                <a:latin typeface="Times New Roman" panose="02020603050405020304" charset="0"/>
                <a:ea typeface="SimSun" panose="02010600030101010101" pitchFamily="2" charset="-122"/>
              </a:rPr>
              <a:t>dùng</a:t>
            </a:r>
            <a:r>
              <a:rPr lang="en-US" sz="1600" dirty="0">
                <a:effectLst/>
                <a:latin typeface="Times New Roman" panose="02020603050405020304" charset="0"/>
                <a:ea typeface="SimSun" panose="02010600030101010101" pitchFamily="2" charset="-122"/>
              </a:rPr>
              <a:t>, </a:t>
            </a:r>
            <a:r>
              <a:rPr lang="en-US" sz="1600" dirty="0" err="1">
                <a:effectLst/>
                <a:latin typeface="Times New Roman" panose="02020603050405020304" charset="0"/>
                <a:ea typeface="SimSun" panose="02010600030101010101" pitchFamily="2" charset="-122"/>
              </a:rPr>
              <a:t>nó</a:t>
            </a:r>
            <a:r>
              <a:rPr lang="en-US" sz="1600" dirty="0">
                <a:effectLst/>
                <a:latin typeface="Times New Roman" panose="02020603050405020304" charset="0"/>
                <a:ea typeface="SimSun" panose="02010600030101010101" pitchFamily="2" charset="-122"/>
              </a:rPr>
              <a:t> </a:t>
            </a:r>
            <a:r>
              <a:rPr lang="en-US" sz="1600" dirty="0" err="1">
                <a:effectLst/>
                <a:latin typeface="Times New Roman" panose="02020603050405020304" charset="0"/>
                <a:ea typeface="SimSun" panose="02010600030101010101" pitchFamily="2" charset="-122"/>
              </a:rPr>
              <a:t>được</a:t>
            </a:r>
            <a:r>
              <a:rPr lang="en-US" sz="1600" dirty="0">
                <a:effectLst/>
                <a:latin typeface="Times New Roman" panose="02020603050405020304" charset="0"/>
                <a:ea typeface="SimSun" panose="02010600030101010101" pitchFamily="2" charset="-122"/>
              </a:rPr>
              <a:t> </a:t>
            </a:r>
            <a:r>
              <a:rPr lang="en-US" sz="1600" dirty="0" err="1">
                <a:effectLst/>
                <a:latin typeface="Times New Roman" panose="02020603050405020304" charset="0"/>
                <a:ea typeface="SimSun" panose="02010600030101010101" pitchFamily="2" charset="-122"/>
              </a:rPr>
              <a:t>cài</a:t>
            </a:r>
            <a:r>
              <a:rPr lang="en-US" sz="1600" dirty="0">
                <a:effectLst/>
                <a:latin typeface="Times New Roman" panose="02020603050405020304" charset="0"/>
                <a:ea typeface="SimSun" panose="02010600030101010101" pitchFamily="2" charset="-122"/>
              </a:rPr>
              <a:t> </a:t>
            </a:r>
            <a:r>
              <a:rPr lang="en-US" sz="1600" dirty="0" err="1">
                <a:effectLst/>
                <a:latin typeface="Times New Roman" panose="02020603050405020304" charset="0"/>
                <a:ea typeface="SimSun" panose="02010600030101010101" pitchFamily="2" charset="-122"/>
              </a:rPr>
              <a:t>vào</a:t>
            </a:r>
            <a:r>
              <a:rPr lang="en-US" sz="1600" dirty="0">
                <a:effectLst/>
                <a:latin typeface="Times New Roman" panose="02020603050405020304" charset="0"/>
                <a:ea typeface="SimSun" panose="02010600030101010101" pitchFamily="2" charset="-122"/>
              </a:rPr>
              <a:t> k8s </a:t>
            </a:r>
            <a:r>
              <a:rPr lang="en-US" sz="1600" dirty="0" err="1">
                <a:effectLst/>
                <a:latin typeface="Times New Roman" panose="02020603050405020304" charset="0"/>
                <a:ea typeface="SimSun" panose="02010600030101010101" pitchFamily="2" charset="-122"/>
              </a:rPr>
              <a:t>như</a:t>
            </a:r>
            <a:r>
              <a:rPr lang="en-US" sz="1600" dirty="0">
                <a:effectLst/>
                <a:latin typeface="Times New Roman" panose="02020603050405020304" charset="0"/>
                <a:ea typeface="SimSun" panose="02010600030101010101" pitchFamily="2" charset="-122"/>
              </a:rPr>
              <a:t> </a:t>
            </a:r>
            <a:r>
              <a:rPr lang="en-US" sz="1600" dirty="0" err="1">
                <a:effectLst/>
                <a:latin typeface="Times New Roman" panose="02020603050405020304" charset="0"/>
                <a:ea typeface="SimSun" panose="02010600030101010101" pitchFamily="2" charset="-122"/>
              </a:rPr>
              <a:t>một</a:t>
            </a:r>
            <a:r>
              <a:rPr lang="en-US" sz="1600" dirty="0">
                <a:effectLst/>
                <a:latin typeface="Times New Roman" panose="02020603050405020304" charset="0"/>
                <a:ea typeface="SimSun" panose="02010600030101010101" pitchFamily="2" charset="-122"/>
              </a:rPr>
              <a:t> add-on  </a:t>
            </a:r>
            <a:r>
              <a:rPr lang="en-US" sz="1600" dirty="0" err="1">
                <a:effectLst/>
                <a:latin typeface="Times New Roman" panose="02020603050405020304" charset="0"/>
                <a:ea typeface="SimSun" panose="02010600030101010101" pitchFamily="2" charset="-122"/>
              </a:rPr>
              <a:t>thông</a:t>
            </a:r>
            <a:r>
              <a:rPr lang="en-US" sz="1600" dirty="0">
                <a:effectLst/>
                <a:latin typeface="Times New Roman" panose="02020603050405020304" charset="0"/>
                <a:ea typeface="SimSun" panose="02010600030101010101" pitchFamily="2" charset="-122"/>
              </a:rPr>
              <a:t> qua </a:t>
            </a:r>
            <a:r>
              <a:rPr lang="en-US" sz="1600" dirty="0" err="1">
                <a:effectLst/>
                <a:latin typeface="Times New Roman" panose="02020603050405020304" charset="0"/>
                <a:ea typeface="SimSun" panose="02010600030101010101" pitchFamily="2" charset="-122"/>
              </a:rPr>
              <a:t>lệnh</a:t>
            </a:r>
            <a:r>
              <a:rPr lang="en-US" sz="1600" dirty="0">
                <a:effectLst/>
                <a:latin typeface="Times New Roman" panose="02020603050405020304" charset="0"/>
                <a:ea typeface="SimSun" panose="02010600030101010101" pitchFamily="2" charset="-122"/>
              </a:rPr>
              <a:t> apply </a:t>
            </a:r>
            <a:r>
              <a:rPr lang="en-US" sz="1600" dirty="0" err="1">
                <a:effectLst/>
                <a:latin typeface="Times New Roman" panose="02020603050405020304" charset="0"/>
                <a:ea typeface="SimSun" panose="02010600030101010101" pitchFamily="2" charset="-122"/>
              </a:rPr>
              <a:t>của</a:t>
            </a:r>
            <a:r>
              <a:rPr lang="en-US" sz="1600" dirty="0">
                <a:effectLst/>
                <a:latin typeface="Times New Roman" panose="02020603050405020304" charset="0"/>
                <a:ea typeface="SimSun" panose="02010600030101010101" pitchFamily="2" charset="-122"/>
              </a:rPr>
              <a:t> </a:t>
            </a:r>
            <a:r>
              <a:rPr lang="en-US" sz="1600" dirty="0" err="1">
                <a:effectLst/>
                <a:latin typeface="Times New Roman" panose="02020603050405020304" charset="0"/>
                <a:ea typeface="SimSun" panose="02010600030101010101" pitchFamily="2" charset="-122"/>
              </a:rPr>
              <a:t>kubectl</a:t>
            </a:r>
            <a:r>
              <a:rPr lang="en-US" sz="1600" dirty="0">
                <a:effectLst/>
                <a:latin typeface="Times New Roman" panose="02020603050405020304" charset="0"/>
                <a:ea typeface="SimSun" panose="02010600030101010101" pitchFamily="2" charset="-122"/>
              </a:rPr>
              <a:t>. Dashboard </a:t>
            </a:r>
            <a:r>
              <a:rPr lang="en-US" sz="1600" dirty="0" err="1">
                <a:effectLst/>
                <a:latin typeface="Times New Roman" panose="02020603050405020304" charset="0"/>
                <a:ea typeface="SimSun" panose="02010600030101010101" pitchFamily="2" charset="-122"/>
              </a:rPr>
              <a:t>cũng</a:t>
            </a:r>
            <a:r>
              <a:rPr lang="en-US" sz="1600" dirty="0">
                <a:effectLst/>
                <a:latin typeface="Times New Roman" panose="02020603050405020304" charset="0"/>
                <a:ea typeface="SimSun" panose="02010600030101010101" pitchFamily="2" charset="-122"/>
              </a:rPr>
              <a:t> </a:t>
            </a:r>
            <a:r>
              <a:rPr lang="en-US" sz="1600" dirty="0" err="1">
                <a:effectLst/>
                <a:latin typeface="Times New Roman" panose="02020603050405020304" charset="0"/>
                <a:ea typeface="SimSun" panose="02010600030101010101" pitchFamily="2" charset="-122"/>
              </a:rPr>
              <a:t>là</a:t>
            </a:r>
            <a:r>
              <a:rPr lang="en-US" sz="1600" dirty="0">
                <a:effectLst/>
                <a:latin typeface="Times New Roman" panose="02020603050405020304" charset="0"/>
                <a:ea typeface="SimSun" panose="02010600030101010101" pitchFamily="2" charset="-122"/>
              </a:rPr>
              <a:t> 1 plugin </a:t>
            </a:r>
            <a:r>
              <a:rPr lang="en-US" sz="1600" dirty="0" err="1">
                <a:effectLst/>
                <a:latin typeface="Times New Roman" panose="02020603050405020304" charset="0"/>
                <a:ea typeface="SimSun" panose="02010600030101010101" pitchFamily="2" charset="-122"/>
              </a:rPr>
              <a:t>có</a:t>
            </a:r>
            <a:r>
              <a:rPr lang="en-US" sz="1600" dirty="0">
                <a:effectLst/>
                <a:latin typeface="Times New Roman" panose="02020603050405020304" charset="0"/>
                <a:ea typeface="SimSun" panose="02010600030101010101" pitchFamily="2" charset="-122"/>
              </a:rPr>
              <a:t> </a:t>
            </a:r>
            <a:r>
              <a:rPr lang="en-US" sz="1600" dirty="0" err="1">
                <a:effectLst/>
                <a:latin typeface="Times New Roman" panose="02020603050405020304" charset="0"/>
                <a:ea typeface="SimSun" panose="02010600030101010101" pitchFamily="2" charset="-122"/>
              </a:rPr>
              <a:t>sẵn</a:t>
            </a:r>
            <a:r>
              <a:rPr lang="en-US" sz="1600" dirty="0">
                <a:effectLst/>
                <a:latin typeface="Times New Roman" panose="02020603050405020304" charset="0"/>
                <a:ea typeface="SimSun" panose="02010600030101010101" pitchFamily="2" charset="-122"/>
              </a:rPr>
              <a:t> </a:t>
            </a:r>
            <a:r>
              <a:rPr lang="en-US" sz="1600" dirty="0" err="1">
                <a:effectLst/>
                <a:latin typeface="Times New Roman" panose="02020603050405020304" charset="0"/>
                <a:ea typeface="SimSun" panose="02010600030101010101" pitchFamily="2" charset="-122"/>
              </a:rPr>
              <a:t>trong</a:t>
            </a:r>
            <a:r>
              <a:rPr lang="en-US" sz="1600" dirty="0">
                <a:effectLst/>
                <a:latin typeface="Times New Roman" panose="02020603050405020304" charset="0"/>
                <a:ea typeface="SimSun" panose="02010600030101010101" pitchFamily="2" charset="-122"/>
              </a:rPr>
              <a:t> </a:t>
            </a:r>
            <a:r>
              <a:rPr lang="en-US" sz="1600" dirty="0" err="1">
                <a:effectLst/>
                <a:latin typeface="Times New Roman" panose="02020603050405020304" charset="0"/>
                <a:ea typeface="SimSun" panose="02010600030101010101" pitchFamily="2" charset="-122"/>
              </a:rPr>
              <a:t>Minikube</a:t>
            </a:r>
            <a:r>
              <a:rPr lang="en-US" sz="1600" dirty="0">
                <a:effectLst/>
                <a:latin typeface="Times New Roman" panose="02020603050405020304" charset="0"/>
                <a:ea typeface="SimSun" panose="02010600030101010101" pitchFamily="2" charset="-122"/>
              </a:rPr>
              <a:t>.</a:t>
            </a:r>
            <a:endParaRPr lang="en-US" sz="1600" dirty="0">
              <a:effectLst/>
              <a:latin typeface="Times New Roman" panose="02020603050405020304" charset="0"/>
              <a:ea typeface="SimSun" panose="02010600030101010101" pitchFamily="2" charset="-122"/>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0" name="Google Shape;140;p19"/>
          <p:cNvSpPr txBox="1">
            <a:spLocks noGrp="1"/>
          </p:cNvSpPr>
          <p:nvPr>
            <p:ph type="body" idx="1"/>
          </p:nvPr>
        </p:nvSpPr>
        <p:spPr>
          <a:xfrm>
            <a:off x="275063" y="223024"/>
            <a:ext cx="5508703" cy="4237463"/>
          </a:xfrm>
          <a:prstGeom prst="rect">
            <a:avLst/>
          </a:prstGeom>
        </p:spPr>
        <p:txBody>
          <a:bodyPr spcFirstLastPara="1" wrap="square" lIns="0" tIns="0" rIns="0" bIns="0" anchor="t" anchorCtr="0">
            <a:noAutofit/>
          </a:bodyPr>
          <a:lstStyle/>
          <a:p>
            <a:pPr marL="457200" lvl="1" indent="0" algn="just">
              <a:lnSpc>
                <a:spcPct val="150000"/>
              </a:lnSpc>
              <a:buNone/>
              <a:tabLst>
                <a:tab pos="533400" algn="l"/>
              </a:tabLst>
            </a:pPr>
            <a:r>
              <a:rPr lang="en-US" sz="1500" b="1" dirty="0">
                <a:effectLst/>
                <a:latin typeface="Times New Roman" panose="02020603050405020304" charset="0"/>
                <a:ea typeface="SimSun" panose="02010600030101010101" pitchFamily="2" charset="-122"/>
              </a:rPr>
              <a:t>Monitoring</a:t>
            </a:r>
            <a:endParaRPr lang="en-US" sz="1500" b="1" dirty="0">
              <a:effectLst/>
              <a:latin typeface="SimSun" panose="02010600030101010101" pitchFamily="2" charset="-122"/>
              <a:ea typeface="SimSun" panose="02010600030101010101" pitchFamily="2" charset="-122"/>
            </a:endParaRPr>
          </a:p>
          <a:p>
            <a:pPr marL="114300" indent="0" algn="just">
              <a:lnSpc>
                <a:spcPct val="150000"/>
              </a:lnSpc>
              <a:buNone/>
            </a:pPr>
            <a:r>
              <a:rPr lang="en-US" sz="1500" dirty="0">
                <a:effectLst/>
                <a:latin typeface="Times New Roman" panose="02020603050405020304" charset="0"/>
                <a:ea typeface="SimSun" panose="02010600030101010101" pitchFamily="2" charset="-122"/>
              </a:rPr>
              <a:t>Monitoring </a:t>
            </a:r>
            <a:r>
              <a:rPr lang="en-US" sz="1500" dirty="0" err="1">
                <a:effectLst/>
                <a:latin typeface="Times New Roman" panose="02020603050405020304" charset="0"/>
                <a:ea typeface="SimSun" panose="02010600030101010101" pitchFamily="2" charset="-122"/>
              </a:rPr>
              <a:t>trên</a:t>
            </a:r>
            <a:r>
              <a:rPr lang="en-US" sz="1500" dirty="0">
                <a:effectLst/>
                <a:latin typeface="Times New Roman" panose="02020603050405020304" charset="0"/>
                <a:ea typeface="SimSun" panose="02010600030101010101" pitchFamily="2" charset="-122"/>
              </a:rPr>
              <a:t> K8s </a:t>
            </a:r>
            <a:r>
              <a:rPr lang="en-US" sz="1500" dirty="0" err="1">
                <a:effectLst/>
                <a:latin typeface="Times New Roman" panose="02020603050405020304" charset="0"/>
                <a:ea typeface="SimSun" panose="02010600030101010101" pitchFamily="2" charset="-122"/>
              </a:rPr>
              <a:t>rất</a:t>
            </a:r>
            <a:r>
              <a:rPr lang="en-US" sz="1500" dirty="0">
                <a:effectLst/>
                <a:latin typeface="Times New Roman" panose="02020603050405020304" charset="0"/>
                <a:ea typeface="SimSun" panose="02010600030101010101" pitchFamily="2" charset="-122"/>
              </a:rPr>
              <a:t> </a:t>
            </a:r>
            <a:r>
              <a:rPr lang="en-US" sz="1500" dirty="0" err="1">
                <a:effectLst/>
                <a:latin typeface="Times New Roman" panose="02020603050405020304" charset="0"/>
                <a:ea typeface="SimSun" panose="02010600030101010101" pitchFamily="2" charset="-122"/>
              </a:rPr>
              <a:t>dễ</a:t>
            </a:r>
            <a:r>
              <a:rPr lang="en-US" sz="1500" dirty="0">
                <a:effectLst/>
                <a:latin typeface="Times New Roman" panose="02020603050405020304" charset="0"/>
                <a:ea typeface="SimSun" panose="02010600030101010101" pitchFamily="2" charset="-122"/>
              </a:rPr>
              <a:t> </a:t>
            </a:r>
            <a:r>
              <a:rPr lang="en-US" sz="1500" dirty="0" err="1">
                <a:effectLst/>
                <a:latin typeface="Times New Roman" panose="02020603050405020304" charset="0"/>
                <a:ea typeface="SimSun" panose="02010600030101010101" pitchFamily="2" charset="-122"/>
              </a:rPr>
              <a:t>dàng</a:t>
            </a:r>
            <a:r>
              <a:rPr lang="en-US" sz="1500" dirty="0">
                <a:effectLst/>
                <a:latin typeface="Times New Roman" panose="02020603050405020304" charset="0"/>
                <a:ea typeface="SimSun" panose="02010600030101010101" pitchFamily="2" charset="-122"/>
              </a:rPr>
              <a:t>, </a:t>
            </a:r>
            <a:r>
              <a:rPr lang="en-US" sz="1500" dirty="0" err="1">
                <a:effectLst/>
                <a:latin typeface="Times New Roman" panose="02020603050405020304" charset="0"/>
                <a:ea typeface="SimSun" panose="02010600030101010101" pitchFamily="2" charset="-122"/>
              </a:rPr>
              <a:t>chỉ</a:t>
            </a:r>
            <a:r>
              <a:rPr lang="en-US" sz="1500" dirty="0">
                <a:effectLst/>
                <a:latin typeface="Times New Roman" panose="02020603050405020304" charset="0"/>
                <a:ea typeface="SimSun" panose="02010600030101010101" pitchFamily="2" charset="-122"/>
              </a:rPr>
              <a:t> </a:t>
            </a:r>
            <a:r>
              <a:rPr lang="en-US" sz="1500" dirty="0" err="1">
                <a:effectLst/>
                <a:latin typeface="Times New Roman" panose="02020603050405020304" charset="0"/>
                <a:ea typeface="SimSun" panose="02010600030101010101" pitchFamily="2" charset="-122"/>
              </a:rPr>
              <a:t>cần</a:t>
            </a:r>
            <a:r>
              <a:rPr lang="en-US" sz="1500" dirty="0">
                <a:effectLst/>
                <a:latin typeface="Times New Roman" panose="02020603050405020304" charset="0"/>
                <a:ea typeface="SimSun" panose="02010600030101010101" pitchFamily="2" charset="-122"/>
              </a:rPr>
              <a:t> </a:t>
            </a:r>
            <a:r>
              <a:rPr lang="en-US" sz="1500" dirty="0" err="1">
                <a:effectLst/>
                <a:latin typeface="Times New Roman" panose="02020603050405020304" charset="0"/>
                <a:ea typeface="SimSun" panose="02010600030101010101" pitchFamily="2" charset="-122"/>
              </a:rPr>
              <a:t>cài</a:t>
            </a:r>
            <a:r>
              <a:rPr lang="en-US" sz="1500" dirty="0">
                <a:effectLst/>
                <a:latin typeface="Times New Roman" panose="02020603050405020304" charset="0"/>
                <a:ea typeface="SimSun" panose="02010600030101010101" pitchFamily="2" charset="-122"/>
              </a:rPr>
              <a:t> 1 </a:t>
            </a:r>
            <a:r>
              <a:rPr lang="en-US" sz="1500" dirty="0" err="1">
                <a:effectLst/>
                <a:latin typeface="Times New Roman" panose="02020603050405020304" charset="0"/>
                <a:ea typeface="SimSun" panose="02010600030101010101" pitchFamily="2" charset="-122"/>
              </a:rPr>
              <a:t>phần</a:t>
            </a:r>
            <a:r>
              <a:rPr lang="en-US" sz="1500" dirty="0">
                <a:effectLst/>
                <a:latin typeface="Times New Roman" panose="02020603050405020304" charset="0"/>
                <a:ea typeface="SimSun" panose="02010600030101010101" pitchFamily="2" charset="-122"/>
              </a:rPr>
              <a:t> </a:t>
            </a:r>
            <a:r>
              <a:rPr lang="en-US" sz="1500" dirty="0" err="1">
                <a:effectLst/>
                <a:latin typeface="Times New Roman" panose="02020603050405020304" charset="0"/>
                <a:ea typeface="SimSun" panose="02010600030101010101" pitchFamily="2" charset="-122"/>
              </a:rPr>
              <a:t>mềm</a:t>
            </a:r>
            <a:r>
              <a:rPr lang="en-US" sz="1500" dirty="0">
                <a:effectLst/>
                <a:latin typeface="Times New Roman" panose="02020603050405020304" charset="0"/>
                <a:ea typeface="SimSun" panose="02010600030101010101" pitchFamily="2" charset="-122"/>
              </a:rPr>
              <a:t> </a:t>
            </a:r>
            <a:r>
              <a:rPr lang="en-US" sz="1500" dirty="0" err="1">
                <a:effectLst/>
                <a:latin typeface="Times New Roman" panose="02020603050405020304" charset="0"/>
                <a:ea typeface="SimSun" panose="02010600030101010101" pitchFamily="2" charset="-122"/>
              </a:rPr>
              <a:t>có</a:t>
            </a:r>
            <a:r>
              <a:rPr lang="en-US" sz="1500" dirty="0">
                <a:effectLst/>
                <a:latin typeface="Times New Roman" panose="02020603050405020304" charset="0"/>
                <a:ea typeface="SimSun" panose="02010600030101010101" pitchFamily="2" charset="-122"/>
              </a:rPr>
              <a:t> </a:t>
            </a:r>
            <a:r>
              <a:rPr lang="en-US" sz="1500" dirty="0" err="1">
                <a:effectLst/>
                <a:latin typeface="Times New Roman" panose="02020603050405020304" charset="0"/>
                <a:ea typeface="SimSun" panose="02010600030101010101" pitchFamily="2" charset="-122"/>
              </a:rPr>
              <a:t>khả</a:t>
            </a:r>
            <a:r>
              <a:rPr lang="en-US" sz="1500" dirty="0">
                <a:effectLst/>
                <a:latin typeface="Times New Roman" panose="02020603050405020304" charset="0"/>
                <a:ea typeface="SimSun" panose="02010600030101010101" pitchFamily="2" charset="-122"/>
              </a:rPr>
              <a:t> </a:t>
            </a:r>
            <a:r>
              <a:rPr lang="en-US" sz="1500" dirty="0" err="1">
                <a:effectLst/>
                <a:latin typeface="Times New Roman" panose="02020603050405020304" charset="0"/>
                <a:ea typeface="SimSun" panose="02010600030101010101" pitchFamily="2" charset="-122"/>
              </a:rPr>
              <a:t>năng</a:t>
            </a:r>
            <a:r>
              <a:rPr lang="en-US" sz="1500" dirty="0">
                <a:effectLst/>
                <a:latin typeface="Times New Roman" panose="02020603050405020304" charset="0"/>
                <a:ea typeface="SimSun" panose="02010600030101010101" pitchFamily="2" charset="-122"/>
              </a:rPr>
              <a:t> </a:t>
            </a:r>
            <a:r>
              <a:rPr lang="en-US" sz="1500" dirty="0" err="1">
                <a:effectLst/>
                <a:latin typeface="Times New Roman" panose="02020603050405020304" charset="0"/>
                <a:ea typeface="SimSun" panose="02010600030101010101" pitchFamily="2" charset="-122"/>
              </a:rPr>
              <a:t>tích</a:t>
            </a:r>
            <a:r>
              <a:rPr lang="en-US" sz="1500" dirty="0">
                <a:effectLst/>
                <a:latin typeface="Times New Roman" panose="02020603050405020304" charset="0"/>
                <a:ea typeface="SimSun" panose="02010600030101010101" pitchFamily="2" charset="-122"/>
              </a:rPr>
              <a:t> </a:t>
            </a:r>
            <a:r>
              <a:rPr lang="en-US" sz="1500" dirty="0" err="1">
                <a:effectLst/>
                <a:latin typeface="Times New Roman" panose="02020603050405020304" charset="0"/>
                <a:ea typeface="SimSun" panose="02010600030101010101" pitchFamily="2" charset="-122"/>
              </a:rPr>
              <a:t>hợp</a:t>
            </a:r>
            <a:r>
              <a:rPr lang="en-US" sz="1500" dirty="0">
                <a:effectLst/>
                <a:latin typeface="Times New Roman" panose="02020603050405020304" charset="0"/>
                <a:ea typeface="SimSun" panose="02010600030101010101" pitchFamily="2" charset="-122"/>
              </a:rPr>
              <a:t> </a:t>
            </a:r>
            <a:r>
              <a:rPr lang="en-US" sz="1500" dirty="0" err="1">
                <a:effectLst/>
                <a:latin typeface="Times New Roman" panose="02020603050405020304" charset="0"/>
                <a:ea typeface="SimSun" panose="02010600030101010101" pitchFamily="2" charset="-122"/>
              </a:rPr>
              <a:t>với</a:t>
            </a:r>
            <a:r>
              <a:rPr lang="en-US" sz="1500" dirty="0">
                <a:effectLst/>
                <a:latin typeface="Times New Roman" panose="02020603050405020304" charset="0"/>
                <a:ea typeface="SimSun" panose="02010600030101010101" pitchFamily="2" charset="-122"/>
              </a:rPr>
              <a:t> k8s, </a:t>
            </a:r>
            <a:r>
              <a:rPr lang="en-US" sz="1500" dirty="0" err="1">
                <a:effectLst/>
                <a:latin typeface="Times New Roman" panose="02020603050405020304" charset="0"/>
                <a:ea typeface="SimSun" panose="02010600030101010101" pitchFamily="2" charset="-122"/>
              </a:rPr>
              <a:t>nó</a:t>
            </a:r>
            <a:r>
              <a:rPr lang="en-US" sz="1500" dirty="0">
                <a:effectLst/>
                <a:latin typeface="Times New Roman" panose="02020603050405020304" charset="0"/>
                <a:ea typeface="SimSun" panose="02010600030101010101" pitchFamily="2" charset="-122"/>
              </a:rPr>
              <a:t> </a:t>
            </a:r>
            <a:r>
              <a:rPr lang="en-US" sz="1500" dirty="0" err="1">
                <a:effectLst/>
                <a:latin typeface="Times New Roman" panose="02020603050405020304" charset="0"/>
                <a:ea typeface="SimSun" panose="02010600030101010101" pitchFamily="2" charset="-122"/>
              </a:rPr>
              <a:t>sẽ</a:t>
            </a:r>
            <a:r>
              <a:rPr lang="en-US" sz="1500" dirty="0">
                <a:effectLst/>
                <a:latin typeface="Times New Roman" panose="02020603050405020304" charset="0"/>
                <a:ea typeface="SimSun" panose="02010600030101010101" pitchFamily="2" charset="-122"/>
              </a:rPr>
              <a:t> </a:t>
            </a:r>
            <a:r>
              <a:rPr lang="en-US" sz="1500" dirty="0" err="1">
                <a:effectLst/>
                <a:latin typeface="Times New Roman" panose="02020603050405020304" charset="0"/>
                <a:ea typeface="SimSun" panose="02010600030101010101" pitchFamily="2" charset="-122"/>
              </a:rPr>
              <a:t>hỏi</a:t>
            </a:r>
            <a:r>
              <a:rPr lang="en-US" sz="1500" dirty="0">
                <a:effectLst/>
                <a:latin typeface="Times New Roman" panose="02020603050405020304" charset="0"/>
                <a:ea typeface="SimSun" panose="02010600030101010101" pitchFamily="2" charset="-122"/>
              </a:rPr>
              <a:t> K8s </a:t>
            </a:r>
            <a:r>
              <a:rPr lang="en-US" sz="1500" dirty="0" err="1">
                <a:effectLst/>
                <a:latin typeface="Times New Roman" panose="02020603050405020304" charset="0"/>
                <a:ea typeface="SimSun" panose="02010600030101010101" pitchFamily="2" charset="-122"/>
              </a:rPr>
              <a:t>để</a:t>
            </a:r>
            <a:r>
              <a:rPr lang="en-US" sz="1500" dirty="0">
                <a:effectLst/>
                <a:latin typeface="Times New Roman" panose="02020603050405020304" charset="0"/>
                <a:ea typeface="SimSun" panose="02010600030101010101" pitchFamily="2" charset="-122"/>
              </a:rPr>
              <a:t> </a:t>
            </a:r>
            <a:r>
              <a:rPr lang="en-US" sz="1500" dirty="0" err="1">
                <a:effectLst/>
                <a:latin typeface="Times New Roman" panose="02020603050405020304" charset="0"/>
                <a:ea typeface="SimSun" panose="02010600030101010101" pitchFamily="2" charset="-122"/>
              </a:rPr>
              <a:t>lấy</a:t>
            </a:r>
            <a:r>
              <a:rPr lang="en-US" sz="1500" dirty="0">
                <a:effectLst/>
                <a:latin typeface="Times New Roman" panose="02020603050405020304" charset="0"/>
                <a:ea typeface="SimSun" panose="02010600030101010101" pitchFamily="2" charset="-122"/>
              </a:rPr>
              <a:t> </a:t>
            </a:r>
            <a:r>
              <a:rPr lang="en-US" sz="1500" dirty="0" err="1">
                <a:effectLst/>
                <a:latin typeface="Times New Roman" panose="02020603050405020304" charset="0"/>
                <a:ea typeface="SimSun" panose="02010600030101010101" pitchFamily="2" charset="-122"/>
              </a:rPr>
              <a:t>thông</a:t>
            </a:r>
            <a:r>
              <a:rPr lang="en-US" sz="1500" dirty="0">
                <a:effectLst/>
                <a:latin typeface="Times New Roman" panose="02020603050405020304" charset="0"/>
                <a:ea typeface="SimSun" panose="02010600030101010101" pitchFamily="2" charset="-122"/>
              </a:rPr>
              <a:t> tin </a:t>
            </a:r>
            <a:r>
              <a:rPr lang="en-US" sz="1500" dirty="0" err="1">
                <a:effectLst/>
                <a:latin typeface="Times New Roman" panose="02020603050405020304" charset="0"/>
                <a:ea typeface="SimSun" panose="02010600030101010101" pitchFamily="2" charset="-122"/>
              </a:rPr>
              <a:t>về</a:t>
            </a:r>
            <a:r>
              <a:rPr lang="en-US" sz="1500" dirty="0">
                <a:effectLst/>
                <a:latin typeface="Times New Roman" panose="02020603050405020304" charset="0"/>
                <a:ea typeface="SimSun" panose="02010600030101010101" pitchFamily="2" charset="-122"/>
              </a:rPr>
              <a:t> </a:t>
            </a:r>
            <a:r>
              <a:rPr lang="en-US" sz="1500" dirty="0" err="1">
                <a:effectLst/>
                <a:latin typeface="Times New Roman" panose="02020603050405020304" charset="0"/>
                <a:ea typeface="SimSun" panose="02010600030101010101" pitchFamily="2" charset="-122"/>
              </a:rPr>
              <a:t>tất</a:t>
            </a:r>
            <a:r>
              <a:rPr lang="en-US" sz="1500" dirty="0">
                <a:effectLst/>
                <a:latin typeface="Times New Roman" panose="02020603050405020304" charset="0"/>
                <a:ea typeface="SimSun" panose="02010600030101010101" pitchFamily="2" charset="-122"/>
              </a:rPr>
              <a:t> </a:t>
            </a:r>
            <a:r>
              <a:rPr lang="en-US" sz="1500" dirty="0" err="1">
                <a:effectLst/>
                <a:latin typeface="Times New Roman" panose="02020603050405020304" charset="0"/>
                <a:ea typeface="SimSun" panose="02010600030101010101" pitchFamily="2" charset="-122"/>
              </a:rPr>
              <a:t>cả</a:t>
            </a:r>
            <a:r>
              <a:rPr lang="en-US" sz="1500" dirty="0">
                <a:effectLst/>
                <a:latin typeface="Times New Roman" panose="02020603050405020304" charset="0"/>
                <a:ea typeface="SimSun" panose="02010600030101010101" pitchFamily="2" charset="-122"/>
              </a:rPr>
              <a:t> </a:t>
            </a:r>
            <a:r>
              <a:rPr lang="en-US" sz="1500" dirty="0" err="1">
                <a:effectLst/>
                <a:latin typeface="Times New Roman" panose="02020603050405020304" charset="0"/>
                <a:ea typeface="SimSun" panose="02010600030101010101" pitchFamily="2" charset="-122"/>
              </a:rPr>
              <a:t>các</a:t>
            </a:r>
            <a:r>
              <a:rPr lang="en-US" sz="1500" dirty="0">
                <a:effectLst/>
                <a:latin typeface="Times New Roman" panose="02020603050405020304" charset="0"/>
                <a:ea typeface="SimSun" panose="02010600030101010101" pitchFamily="2" charset="-122"/>
              </a:rPr>
              <a:t> pod </a:t>
            </a:r>
            <a:r>
              <a:rPr lang="en-US" sz="1500" dirty="0" err="1">
                <a:effectLst/>
                <a:latin typeface="Times New Roman" panose="02020603050405020304" charset="0"/>
                <a:ea typeface="SimSun" panose="02010600030101010101" pitchFamily="2" charset="-122"/>
              </a:rPr>
              <a:t>trong</a:t>
            </a:r>
            <a:r>
              <a:rPr lang="en-US" sz="1500" dirty="0">
                <a:effectLst/>
                <a:latin typeface="Times New Roman" panose="02020603050405020304" charset="0"/>
                <a:ea typeface="SimSun" panose="02010600030101010101" pitchFamily="2" charset="-122"/>
              </a:rPr>
              <a:t> </a:t>
            </a:r>
            <a:r>
              <a:rPr lang="en-US" sz="1500" dirty="0" err="1">
                <a:effectLst/>
                <a:latin typeface="Times New Roman" panose="02020603050405020304" charset="0"/>
                <a:ea typeface="SimSun" panose="02010600030101010101" pitchFamily="2" charset="-122"/>
              </a:rPr>
              <a:t>hệ</a:t>
            </a:r>
            <a:r>
              <a:rPr lang="en-US" sz="1500" dirty="0">
                <a:effectLst/>
                <a:latin typeface="Times New Roman" panose="02020603050405020304" charset="0"/>
                <a:ea typeface="SimSun" panose="02010600030101010101" pitchFamily="2" charset="-122"/>
              </a:rPr>
              <a:t> </a:t>
            </a:r>
            <a:r>
              <a:rPr lang="en-US" sz="1500" dirty="0" err="1">
                <a:effectLst/>
                <a:latin typeface="Times New Roman" panose="02020603050405020304" charset="0"/>
                <a:ea typeface="SimSun" panose="02010600030101010101" pitchFamily="2" charset="-122"/>
              </a:rPr>
              <a:t>thống</a:t>
            </a:r>
            <a:r>
              <a:rPr lang="en-US" sz="1500" dirty="0">
                <a:effectLst/>
                <a:latin typeface="Times New Roman" panose="02020603050405020304" charset="0"/>
                <a:ea typeface="SimSun" panose="02010600030101010101" pitchFamily="2" charset="-122"/>
              </a:rPr>
              <a:t>.</a:t>
            </a:r>
            <a:endParaRPr lang="en-US" sz="1500" dirty="0">
              <a:effectLst/>
              <a:latin typeface="Times New Roman" panose="02020603050405020304" charset="0"/>
              <a:ea typeface="SimSun" panose="02010600030101010101" pitchFamily="2" charset="-122"/>
            </a:endParaRPr>
          </a:p>
          <a:p>
            <a:pPr marL="457200" lvl="1" indent="0" algn="just">
              <a:lnSpc>
                <a:spcPct val="150000"/>
              </a:lnSpc>
              <a:buNone/>
              <a:tabLst>
                <a:tab pos="533400" algn="l"/>
              </a:tabLst>
            </a:pPr>
            <a:r>
              <a:rPr lang="en-US" sz="1500" b="1" dirty="0">
                <a:effectLst/>
                <a:latin typeface="Times New Roman" panose="02020603050405020304" charset="0"/>
                <a:ea typeface="SimSun" panose="02010600030101010101" pitchFamily="2" charset="-122"/>
              </a:rPr>
              <a:t>Helm - </a:t>
            </a:r>
            <a:r>
              <a:rPr lang="en-US" sz="1500" b="1" dirty="0" err="1">
                <a:effectLst/>
                <a:latin typeface="Times New Roman" panose="02020603050405020304" charset="0"/>
                <a:ea typeface="SimSun" panose="02010600030101010101" pitchFamily="2" charset="-122"/>
              </a:rPr>
              <a:t>Trình</a:t>
            </a:r>
            <a:r>
              <a:rPr lang="en-US" sz="1500" b="1" dirty="0">
                <a:effectLst/>
                <a:latin typeface="Times New Roman" panose="02020603050405020304" charset="0"/>
                <a:ea typeface="SimSun" panose="02010600030101010101" pitchFamily="2" charset="-122"/>
              </a:rPr>
              <a:t> </a:t>
            </a:r>
            <a:r>
              <a:rPr lang="en-US" sz="1500" b="1" dirty="0" err="1">
                <a:effectLst/>
                <a:latin typeface="Times New Roman" panose="02020603050405020304" charset="0"/>
                <a:ea typeface="SimSun" panose="02010600030101010101" pitchFamily="2" charset="-122"/>
              </a:rPr>
              <a:t>quản</a:t>
            </a:r>
            <a:r>
              <a:rPr lang="en-US" sz="1500" b="1" dirty="0">
                <a:effectLst/>
                <a:latin typeface="Times New Roman" panose="02020603050405020304" charset="0"/>
                <a:ea typeface="SimSun" panose="02010600030101010101" pitchFamily="2" charset="-122"/>
              </a:rPr>
              <a:t> </a:t>
            </a:r>
            <a:r>
              <a:rPr lang="en-US" sz="1500" b="1" dirty="0" err="1">
                <a:effectLst/>
                <a:latin typeface="Times New Roman" panose="02020603050405020304" charset="0"/>
                <a:ea typeface="SimSun" panose="02010600030101010101" pitchFamily="2" charset="-122"/>
              </a:rPr>
              <a:t>lý</a:t>
            </a:r>
            <a:r>
              <a:rPr lang="en-US" sz="1500" b="1" dirty="0">
                <a:effectLst/>
                <a:latin typeface="Times New Roman" panose="02020603050405020304" charset="0"/>
                <a:ea typeface="SimSun" panose="02010600030101010101" pitchFamily="2" charset="-122"/>
              </a:rPr>
              <a:t> </a:t>
            </a:r>
            <a:r>
              <a:rPr lang="en-US" sz="1500" b="1" dirty="0" err="1">
                <a:effectLst/>
                <a:latin typeface="Times New Roman" panose="02020603050405020304" charset="0"/>
                <a:ea typeface="SimSun" panose="02010600030101010101" pitchFamily="2" charset="-122"/>
              </a:rPr>
              <a:t>gói</a:t>
            </a:r>
            <a:r>
              <a:rPr lang="en-US" sz="1500" b="1" dirty="0">
                <a:effectLst/>
                <a:latin typeface="Times New Roman" panose="02020603050405020304" charset="0"/>
                <a:ea typeface="SimSun" panose="02010600030101010101" pitchFamily="2" charset="-122"/>
              </a:rPr>
              <a:t> </a:t>
            </a:r>
            <a:r>
              <a:rPr lang="en-US" sz="1500" b="1" dirty="0" err="1">
                <a:effectLst/>
                <a:latin typeface="Times New Roman" panose="02020603050405020304" charset="0"/>
                <a:ea typeface="SimSun" panose="02010600030101010101" pitchFamily="2" charset="-122"/>
              </a:rPr>
              <a:t>của</a:t>
            </a:r>
            <a:r>
              <a:rPr lang="en-US" sz="1500" b="1" dirty="0">
                <a:effectLst/>
                <a:latin typeface="Times New Roman" panose="02020603050405020304" charset="0"/>
                <a:ea typeface="SimSun" panose="02010600030101010101" pitchFamily="2" charset="-122"/>
              </a:rPr>
              <a:t> K8s</a:t>
            </a:r>
            <a:endParaRPr lang="en-US" sz="1500" b="1" dirty="0">
              <a:effectLst/>
              <a:latin typeface="SimSun" panose="02010600030101010101" pitchFamily="2" charset="-122"/>
              <a:ea typeface="SimSun" panose="02010600030101010101" pitchFamily="2" charset="-122"/>
            </a:endParaRPr>
          </a:p>
          <a:p>
            <a:pPr marL="114300" marR="457200" indent="0" algn="just">
              <a:lnSpc>
                <a:spcPct val="150000"/>
              </a:lnSpc>
              <a:buNone/>
            </a:pPr>
            <a:r>
              <a:rPr lang="en-US" sz="1500" dirty="0" err="1">
                <a:effectLst/>
                <a:latin typeface="Times New Roman" panose="02020603050405020304" charset="0"/>
                <a:ea typeface="SimSun" panose="02010600030101010101" pitchFamily="2" charset="-122"/>
              </a:rPr>
              <a:t>Trên</a:t>
            </a:r>
            <a:r>
              <a:rPr lang="en-US" sz="1500" dirty="0">
                <a:effectLst/>
                <a:latin typeface="Times New Roman" panose="02020603050405020304" charset="0"/>
                <a:ea typeface="SimSun" panose="02010600030101010101" pitchFamily="2" charset="-122"/>
              </a:rPr>
              <a:t> Ubuntu, ta </a:t>
            </a:r>
            <a:r>
              <a:rPr lang="en-US" sz="1500" dirty="0" err="1">
                <a:effectLst/>
                <a:latin typeface="Times New Roman" panose="02020603050405020304" charset="0"/>
                <a:ea typeface="SimSun" panose="02010600030101010101" pitchFamily="2" charset="-122"/>
              </a:rPr>
              <a:t>dùng</a:t>
            </a:r>
            <a:r>
              <a:rPr lang="en-US" sz="1500" dirty="0">
                <a:effectLst/>
                <a:latin typeface="Times New Roman" panose="02020603050405020304" charset="0"/>
                <a:ea typeface="SimSun" panose="02010600030101010101" pitchFamily="2" charset="-122"/>
              </a:rPr>
              <a:t> APT </a:t>
            </a:r>
            <a:r>
              <a:rPr lang="en-US" sz="1500" dirty="0" err="1">
                <a:effectLst/>
                <a:latin typeface="Times New Roman" panose="02020603050405020304" charset="0"/>
                <a:ea typeface="SimSun" panose="02010600030101010101" pitchFamily="2" charset="-122"/>
              </a:rPr>
              <a:t>để</a:t>
            </a:r>
            <a:r>
              <a:rPr lang="en-US" sz="1500" dirty="0">
                <a:effectLst/>
                <a:latin typeface="Times New Roman" panose="02020603050405020304" charset="0"/>
                <a:ea typeface="SimSun" panose="02010600030101010101" pitchFamily="2" charset="-122"/>
              </a:rPr>
              <a:t> </a:t>
            </a:r>
            <a:r>
              <a:rPr lang="en-US" sz="1500" dirty="0" err="1">
                <a:effectLst/>
                <a:latin typeface="Times New Roman" panose="02020603050405020304" charset="0"/>
                <a:ea typeface="SimSun" panose="02010600030101010101" pitchFamily="2" charset="-122"/>
              </a:rPr>
              <a:t>cài</a:t>
            </a:r>
            <a:r>
              <a:rPr lang="en-US" sz="1500" dirty="0">
                <a:effectLst/>
                <a:latin typeface="Times New Roman" panose="02020603050405020304" charset="0"/>
                <a:ea typeface="SimSun" panose="02010600030101010101" pitchFamily="2" charset="-122"/>
              </a:rPr>
              <a:t> package, </a:t>
            </a:r>
            <a:r>
              <a:rPr lang="en-US" sz="1500" dirty="0" err="1">
                <a:effectLst/>
                <a:latin typeface="Times New Roman" panose="02020603050405020304" charset="0"/>
                <a:ea typeface="SimSun" panose="02010600030101010101" pitchFamily="2" charset="-122"/>
              </a:rPr>
              <a:t>thì</a:t>
            </a:r>
            <a:r>
              <a:rPr lang="en-US" sz="1500" dirty="0">
                <a:effectLst/>
                <a:latin typeface="Times New Roman" panose="02020603050405020304" charset="0"/>
                <a:ea typeface="SimSun" panose="02010600030101010101" pitchFamily="2" charset="-122"/>
              </a:rPr>
              <a:t> </a:t>
            </a:r>
            <a:r>
              <a:rPr lang="en-US" sz="1500" dirty="0" err="1">
                <a:effectLst/>
                <a:latin typeface="Times New Roman" panose="02020603050405020304" charset="0"/>
                <a:ea typeface="SimSun" panose="02010600030101010101" pitchFamily="2" charset="-122"/>
              </a:rPr>
              <a:t>trên</a:t>
            </a:r>
            <a:r>
              <a:rPr lang="en-US" sz="1500" dirty="0">
                <a:effectLst/>
                <a:latin typeface="Times New Roman" panose="02020603050405020304" charset="0"/>
                <a:ea typeface="SimSun" panose="02010600030101010101" pitchFamily="2" charset="-122"/>
              </a:rPr>
              <a:t> K8s, Helm </a:t>
            </a:r>
            <a:r>
              <a:rPr lang="en-US" sz="1500" dirty="0" err="1">
                <a:effectLst/>
                <a:latin typeface="Times New Roman" panose="02020603050405020304" charset="0"/>
                <a:ea typeface="SimSun" panose="02010600030101010101" pitchFamily="2" charset="-122"/>
              </a:rPr>
              <a:t>dùng</a:t>
            </a:r>
            <a:r>
              <a:rPr lang="en-US" sz="1500" dirty="0">
                <a:effectLst/>
                <a:latin typeface="Times New Roman" panose="02020603050405020304" charset="0"/>
                <a:ea typeface="SimSun" panose="02010600030101010101" pitchFamily="2" charset="-122"/>
              </a:rPr>
              <a:t> </a:t>
            </a:r>
            <a:r>
              <a:rPr lang="en-US" sz="1500" dirty="0" err="1">
                <a:effectLst/>
                <a:latin typeface="Times New Roman" panose="02020603050405020304" charset="0"/>
                <a:ea typeface="SimSun" panose="02010600030101010101" pitchFamily="2" charset="-122"/>
              </a:rPr>
              <a:t>để</a:t>
            </a:r>
            <a:r>
              <a:rPr lang="en-US" sz="1500" dirty="0">
                <a:effectLst/>
                <a:latin typeface="Times New Roman" panose="02020603050405020304" charset="0"/>
                <a:ea typeface="SimSun" panose="02010600030101010101" pitchFamily="2" charset="-122"/>
              </a:rPr>
              <a:t> </a:t>
            </a:r>
            <a:r>
              <a:rPr lang="en-US" sz="1500" dirty="0" err="1">
                <a:effectLst/>
                <a:latin typeface="Times New Roman" panose="02020603050405020304" charset="0"/>
                <a:ea typeface="SimSun" panose="02010600030101010101" pitchFamily="2" charset="-122"/>
              </a:rPr>
              <a:t>cài</a:t>
            </a:r>
            <a:r>
              <a:rPr lang="en-US" sz="1500" dirty="0">
                <a:effectLst/>
                <a:latin typeface="Times New Roman" panose="02020603050405020304" charset="0"/>
                <a:ea typeface="SimSun" panose="02010600030101010101" pitchFamily="2" charset="-122"/>
              </a:rPr>
              <a:t> </a:t>
            </a:r>
            <a:r>
              <a:rPr lang="en-US" sz="1500" dirty="0" err="1">
                <a:effectLst/>
                <a:latin typeface="Times New Roman" panose="02020603050405020304" charset="0"/>
                <a:ea typeface="SimSun" panose="02010600030101010101" pitchFamily="2" charset="-122"/>
              </a:rPr>
              <a:t>các</a:t>
            </a:r>
            <a:r>
              <a:rPr lang="en-US" sz="1500" dirty="0">
                <a:effectLst/>
                <a:latin typeface="Times New Roman" panose="02020603050405020304" charset="0"/>
                <a:ea typeface="SimSun" panose="02010600030101010101" pitchFamily="2" charset="-122"/>
              </a:rPr>
              <a:t> "chart” (</a:t>
            </a:r>
            <a:r>
              <a:rPr lang="en-US" sz="1500" dirty="0" err="1">
                <a:effectLst/>
                <a:latin typeface="Times New Roman" panose="02020603050405020304" charset="0"/>
                <a:ea typeface="SimSun" panose="02010600030101010101" pitchFamily="2" charset="-122"/>
              </a:rPr>
              <a:t>Tương</a:t>
            </a:r>
            <a:r>
              <a:rPr lang="en-US" sz="1500" dirty="0">
                <a:effectLst/>
                <a:latin typeface="Times New Roman" panose="02020603050405020304" charset="0"/>
                <a:ea typeface="SimSun" panose="02010600030101010101" pitchFamily="2" charset="-122"/>
              </a:rPr>
              <a:t> </a:t>
            </a:r>
            <a:r>
              <a:rPr lang="en-US" sz="1500" dirty="0" err="1">
                <a:effectLst/>
                <a:latin typeface="Times New Roman" panose="02020603050405020304" charset="0"/>
                <a:ea typeface="SimSun" panose="02010600030101010101" pitchFamily="2" charset="-122"/>
              </a:rPr>
              <a:t>tự</a:t>
            </a:r>
            <a:r>
              <a:rPr lang="en-US" sz="1500" dirty="0">
                <a:effectLst/>
                <a:latin typeface="Times New Roman" panose="02020603050405020304" charset="0"/>
                <a:ea typeface="SimSun" panose="02010600030101010101" pitchFamily="2" charset="-122"/>
              </a:rPr>
              <a:t> </a:t>
            </a:r>
            <a:r>
              <a:rPr lang="en-US" sz="1500" dirty="0" err="1">
                <a:effectLst/>
                <a:latin typeface="Times New Roman" panose="02020603050405020304" charset="0"/>
                <a:ea typeface="SimSun" panose="02010600030101010101" pitchFamily="2" charset="-122"/>
              </a:rPr>
              <a:t>trình</a:t>
            </a:r>
            <a:r>
              <a:rPr lang="en-US" sz="1500" dirty="0">
                <a:effectLst/>
                <a:latin typeface="Times New Roman" panose="02020603050405020304" charset="0"/>
                <a:ea typeface="SimSun" panose="02010600030101010101" pitchFamily="2" charset="-122"/>
              </a:rPr>
              <a:t> </a:t>
            </a:r>
            <a:r>
              <a:rPr lang="en-US" sz="1500" dirty="0" err="1">
                <a:effectLst/>
                <a:latin typeface="Times New Roman" panose="02020603050405020304" charset="0"/>
                <a:ea typeface="SimSun" panose="02010600030101010101" pitchFamily="2" charset="-122"/>
              </a:rPr>
              <a:t>quản</a:t>
            </a:r>
            <a:r>
              <a:rPr lang="en-US" sz="1500" dirty="0">
                <a:effectLst/>
                <a:latin typeface="Times New Roman" panose="02020603050405020304" charset="0"/>
                <a:ea typeface="SimSun" panose="02010600030101010101" pitchFamily="2" charset="-122"/>
              </a:rPr>
              <a:t> </a:t>
            </a:r>
            <a:r>
              <a:rPr lang="en-US" sz="1500" dirty="0" err="1">
                <a:effectLst/>
                <a:latin typeface="Times New Roman" panose="02020603050405020304" charset="0"/>
                <a:ea typeface="SimSun" panose="02010600030101010101" pitchFamily="2" charset="-122"/>
              </a:rPr>
              <a:t>lý</a:t>
            </a:r>
            <a:r>
              <a:rPr lang="en-US" sz="1500" dirty="0">
                <a:effectLst/>
                <a:latin typeface="Times New Roman" panose="02020603050405020304" charset="0"/>
                <a:ea typeface="SimSun" panose="02010600030101010101" pitchFamily="2" charset="-122"/>
              </a:rPr>
              <a:t> </a:t>
            </a:r>
            <a:r>
              <a:rPr lang="en-US" sz="1500" dirty="0" err="1">
                <a:effectLst/>
                <a:latin typeface="Times New Roman" panose="02020603050405020304" charset="0"/>
                <a:ea typeface="SimSun" panose="02010600030101010101" pitchFamily="2" charset="-122"/>
              </a:rPr>
              <a:t>gói</a:t>
            </a:r>
            <a:r>
              <a:rPr lang="en-US" sz="1500" dirty="0">
                <a:effectLst/>
                <a:latin typeface="Times New Roman" panose="02020603050405020304" charset="0"/>
                <a:ea typeface="SimSun" panose="02010600030101010101" pitchFamily="2" charset="-122"/>
              </a:rPr>
              <a:t> </a:t>
            </a:r>
            <a:r>
              <a:rPr lang="en-US" sz="1500" dirty="0" err="1">
                <a:effectLst/>
                <a:latin typeface="Times New Roman" panose="02020603050405020304" charset="0"/>
                <a:ea typeface="SimSun" panose="02010600030101010101" pitchFamily="2" charset="-122"/>
              </a:rPr>
              <a:t>bên</a:t>
            </a:r>
            <a:r>
              <a:rPr lang="en-US" sz="1500" dirty="0">
                <a:effectLst/>
                <a:latin typeface="Times New Roman" panose="02020603050405020304" charset="0"/>
                <a:ea typeface="SimSun" panose="02010600030101010101" pitchFamily="2" charset="-122"/>
              </a:rPr>
              <a:t> Linux). </a:t>
            </a:r>
            <a:r>
              <a:rPr lang="en-US" sz="1500" dirty="0" err="1">
                <a:effectLst/>
                <a:latin typeface="Times New Roman" panose="02020603050405020304" charset="0"/>
                <a:ea typeface="SimSun" panose="02010600030101010101" pitchFamily="2" charset="-122"/>
              </a:rPr>
              <a:t>Với</a:t>
            </a:r>
            <a:r>
              <a:rPr lang="en-US" sz="1500" dirty="0">
                <a:effectLst/>
                <a:latin typeface="Times New Roman" panose="02020603050405020304" charset="0"/>
                <a:ea typeface="SimSun" panose="02010600030101010101" pitchFamily="2" charset="-122"/>
              </a:rPr>
              <a:t> Helm, ta </a:t>
            </a:r>
            <a:r>
              <a:rPr lang="en-US" sz="1500" dirty="0" err="1">
                <a:effectLst/>
                <a:latin typeface="Times New Roman" panose="02020603050405020304" charset="0"/>
                <a:ea typeface="SimSun" panose="02010600030101010101" pitchFamily="2" charset="-122"/>
              </a:rPr>
              <a:t>có</a:t>
            </a:r>
            <a:r>
              <a:rPr lang="en-US" sz="1500" dirty="0">
                <a:effectLst/>
                <a:latin typeface="Times New Roman" panose="02020603050405020304" charset="0"/>
                <a:ea typeface="SimSun" panose="02010600030101010101" pitchFamily="2" charset="-122"/>
              </a:rPr>
              <a:t> </a:t>
            </a:r>
            <a:r>
              <a:rPr lang="en-US" sz="1500" dirty="0" err="1">
                <a:effectLst/>
                <a:latin typeface="Times New Roman" panose="02020603050405020304" charset="0"/>
                <a:ea typeface="SimSun" panose="02010600030101010101" pitchFamily="2" charset="-122"/>
              </a:rPr>
              <a:t>thể</a:t>
            </a:r>
            <a:r>
              <a:rPr lang="en-US" sz="1500" dirty="0">
                <a:effectLst/>
                <a:latin typeface="Times New Roman" panose="02020603050405020304" charset="0"/>
                <a:ea typeface="SimSun" panose="02010600030101010101" pitchFamily="2" charset="-122"/>
              </a:rPr>
              <a:t> </a:t>
            </a:r>
            <a:r>
              <a:rPr lang="en-US" sz="1500" dirty="0" err="1">
                <a:effectLst/>
                <a:latin typeface="Times New Roman" panose="02020603050405020304" charset="0"/>
                <a:ea typeface="SimSun" panose="02010600030101010101" pitchFamily="2" charset="-122"/>
              </a:rPr>
              <a:t>triển</a:t>
            </a:r>
            <a:r>
              <a:rPr lang="en-US" sz="1500" dirty="0">
                <a:effectLst/>
                <a:latin typeface="Times New Roman" panose="02020603050405020304" charset="0"/>
                <a:ea typeface="SimSun" panose="02010600030101010101" pitchFamily="2" charset="-122"/>
              </a:rPr>
              <a:t> </a:t>
            </a:r>
            <a:r>
              <a:rPr lang="en-US" sz="1500" dirty="0" err="1">
                <a:effectLst/>
                <a:latin typeface="Times New Roman" panose="02020603050405020304" charset="0"/>
                <a:ea typeface="SimSun" panose="02010600030101010101" pitchFamily="2" charset="-122"/>
              </a:rPr>
              <a:t>khai</a:t>
            </a:r>
            <a:r>
              <a:rPr lang="en-US" sz="1500" dirty="0">
                <a:effectLst/>
                <a:latin typeface="Times New Roman" panose="02020603050405020304" charset="0"/>
                <a:ea typeface="SimSun" panose="02010600030101010101" pitchFamily="2" charset="-122"/>
              </a:rPr>
              <a:t> </a:t>
            </a:r>
            <a:r>
              <a:rPr lang="en-US" sz="1500" dirty="0" err="1">
                <a:effectLst/>
                <a:latin typeface="Times New Roman" panose="02020603050405020304" charset="0"/>
                <a:ea typeface="SimSun" panose="02010600030101010101" pitchFamily="2" charset="-122"/>
              </a:rPr>
              <a:t>các</a:t>
            </a:r>
            <a:r>
              <a:rPr lang="en-US" sz="1500" dirty="0">
                <a:effectLst/>
                <a:latin typeface="Times New Roman" panose="02020603050405020304" charset="0"/>
                <a:ea typeface="SimSun" panose="02010600030101010101" pitchFamily="2" charset="-122"/>
              </a:rPr>
              <a:t> app </a:t>
            </a:r>
            <a:r>
              <a:rPr lang="en-US" sz="1500" dirty="0" err="1">
                <a:effectLst/>
                <a:latin typeface="Times New Roman" panose="02020603050405020304" charset="0"/>
                <a:ea typeface="SimSun" panose="02010600030101010101" pitchFamily="2" charset="-122"/>
              </a:rPr>
              <a:t>và</a:t>
            </a:r>
            <a:r>
              <a:rPr lang="en-US" sz="1500" dirty="0">
                <a:effectLst/>
                <a:latin typeface="Times New Roman" panose="02020603050405020304" charset="0"/>
                <a:ea typeface="SimSun" panose="02010600030101010101" pitchFamily="2" charset="-122"/>
              </a:rPr>
              <a:t> service </a:t>
            </a:r>
            <a:r>
              <a:rPr lang="en-US" sz="1500" dirty="0" err="1">
                <a:effectLst/>
                <a:latin typeface="Times New Roman" panose="02020603050405020304" charset="0"/>
                <a:ea typeface="SimSun" panose="02010600030101010101" pitchFamily="2" charset="-122"/>
              </a:rPr>
              <a:t>như</a:t>
            </a:r>
            <a:r>
              <a:rPr lang="en-US" sz="1500" dirty="0">
                <a:effectLst/>
                <a:latin typeface="Times New Roman" panose="02020603050405020304" charset="0"/>
                <a:ea typeface="SimSun" panose="02010600030101010101" pitchFamily="2" charset="-122"/>
              </a:rPr>
              <a:t> Apache Hadoop, Apache Spark, Redis, Nginx,…</a:t>
            </a:r>
            <a:endParaRPr lang="en-US" sz="1500" dirty="0">
              <a:effectLst/>
              <a:latin typeface="Times New Roman" panose="02020603050405020304" charset="0"/>
              <a:ea typeface="SimSun" panose="02010600030101010101" pitchFamily="2" charset="-122"/>
            </a:endParaRPr>
          </a:p>
        </p:txBody>
      </p:sp>
      <p:sp>
        <p:nvSpPr>
          <p:cNvPr id="143" name="Google Shape;143;p19"/>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144" name="Google Shape;144;p19"/>
          <p:cNvPicPr preferRelativeResize="0"/>
          <p:nvPr/>
        </p:nvPicPr>
        <p:blipFill rotWithShape="1">
          <a:blip r:embed="rId1"/>
          <a:srcRect r="7621"/>
          <a:stretch>
            <a:fillRect/>
          </a:stretch>
        </p:blipFill>
        <p:spPr>
          <a:xfrm>
            <a:off x="6551075" y="1156825"/>
            <a:ext cx="2592926" cy="3745875"/>
          </a:xfrm>
          <a:prstGeom prst="rect">
            <a:avLst/>
          </a:prstGeom>
          <a:noFill/>
          <a:ln>
            <a:noFill/>
          </a:ln>
        </p:spPr>
      </p:pic>
      <p:pic>
        <p:nvPicPr>
          <p:cNvPr id="10" name="Google Shape;385;p36"/>
          <p:cNvPicPr preferRelativeResize="0"/>
          <p:nvPr/>
        </p:nvPicPr>
        <p:blipFill>
          <a:blip r:embed="rId2"/>
          <a:stretch>
            <a:fillRect/>
          </a:stretch>
        </p:blipFill>
        <p:spPr>
          <a:xfrm>
            <a:off x="5984653" y="-12122"/>
            <a:ext cx="1496437" cy="1343865"/>
          </a:xfrm>
          <a:prstGeom prst="rect">
            <a:avLst/>
          </a:prstGeom>
          <a:noFill/>
          <a:ln>
            <a:noFill/>
          </a:ln>
        </p:spPr>
      </p:pic>
      <p:sp>
        <p:nvSpPr>
          <p:cNvPr id="13" name="Google Shape;387;p36"/>
          <p:cNvSpPr/>
          <p:nvPr/>
        </p:nvSpPr>
        <p:spPr>
          <a:xfrm>
            <a:off x="6338402" y="311297"/>
            <a:ext cx="884663" cy="697028"/>
          </a:xfrm>
          <a:prstGeom prst="rect">
            <a:avLst/>
          </a:prstGeom>
        </p:spPr>
        <p:txBody>
          <a:bodyPr>
            <a:prstTxWarp prst="textPlain">
              <a:avLst/>
            </a:prstTxWarp>
          </a:bodyPr>
          <a:lstStyle/>
          <a:p>
            <a:pPr lvl="0" algn="ctr"/>
            <a:r>
              <a:rPr lang="en-US" b="1" i="0" dirty="0" err="1">
                <a:ln>
                  <a:noFill/>
                </a:ln>
                <a:gradFill>
                  <a:gsLst>
                    <a:gs pos="0">
                      <a:srgbClr val="FF9F4D"/>
                    </a:gs>
                    <a:gs pos="58000">
                      <a:schemeClr val="accent5"/>
                    </a:gs>
                    <a:gs pos="100000">
                      <a:schemeClr val="accent5"/>
                    </a:gs>
                  </a:gsLst>
                  <a:path path="circle">
                    <a:fillToRect l="100000" t="100000"/>
                  </a:path>
                  <a:tileRect r="-100000" b="-100000"/>
                </a:gradFill>
                <a:latin typeface="Bebas Neue" panose="020B0606020202050201"/>
              </a:rPr>
              <a:t>NODe</a:t>
            </a:r>
            <a:endParaRPr b="1" i="0" dirty="0">
              <a:ln>
                <a:noFill/>
              </a:ln>
              <a:gradFill>
                <a:gsLst>
                  <a:gs pos="0">
                    <a:srgbClr val="FF9F4D"/>
                  </a:gs>
                  <a:gs pos="58000">
                    <a:schemeClr val="accent5"/>
                  </a:gs>
                  <a:gs pos="100000">
                    <a:schemeClr val="accent5"/>
                  </a:gs>
                </a:gsLst>
                <a:path path="circle">
                  <a:fillToRect l="100000" t="100000"/>
                </a:path>
                <a:tileRect r="-100000" b="-100000"/>
              </a:gradFill>
              <a:latin typeface="Bebas Neue" panose="020B0606020202050201"/>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3" name="Google Shape;143;p19"/>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144" name="Google Shape;144;p19"/>
          <p:cNvPicPr preferRelativeResize="0"/>
          <p:nvPr/>
        </p:nvPicPr>
        <p:blipFill rotWithShape="1">
          <a:blip r:embed="rId1"/>
          <a:srcRect r="7621"/>
          <a:stretch>
            <a:fillRect/>
          </a:stretch>
        </p:blipFill>
        <p:spPr>
          <a:xfrm>
            <a:off x="6551075" y="1156825"/>
            <a:ext cx="2592926" cy="3745875"/>
          </a:xfrm>
          <a:prstGeom prst="rect">
            <a:avLst/>
          </a:prstGeom>
          <a:noFill/>
          <a:ln>
            <a:noFill/>
          </a:ln>
        </p:spPr>
      </p:pic>
      <p:pic>
        <p:nvPicPr>
          <p:cNvPr id="10" name="Google Shape;385;p36"/>
          <p:cNvPicPr preferRelativeResize="0"/>
          <p:nvPr/>
        </p:nvPicPr>
        <p:blipFill>
          <a:blip r:embed="rId2"/>
          <a:stretch>
            <a:fillRect/>
          </a:stretch>
        </p:blipFill>
        <p:spPr>
          <a:xfrm>
            <a:off x="5984653" y="-12122"/>
            <a:ext cx="1496437" cy="1343865"/>
          </a:xfrm>
          <a:prstGeom prst="rect">
            <a:avLst/>
          </a:prstGeom>
          <a:noFill/>
          <a:ln>
            <a:noFill/>
          </a:ln>
        </p:spPr>
      </p:pic>
      <p:sp>
        <p:nvSpPr>
          <p:cNvPr id="13" name="Google Shape;387;p36"/>
          <p:cNvSpPr/>
          <p:nvPr/>
        </p:nvSpPr>
        <p:spPr>
          <a:xfrm>
            <a:off x="6338402" y="311297"/>
            <a:ext cx="884663" cy="697028"/>
          </a:xfrm>
          <a:prstGeom prst="rect">
            <a:avLst/>
          </a:prstGeom>
        </p:spPr>
        <p:txBody>
          <a:bodyPr>
            <a:prstTxWarp prst="textPlain">
              <a:avLst/>
            </a:prstTxWarp>
          </a:bodyPr>
          <a:lstStyle/>
          <a:p>
            <a:pPr lvl="0" algn="ctr"/>
            <a:r>
              <a:rPr lang="en-US" b="1" i="0" dirty="0" err="1">
                <a:ln>
                  <a:noFill/>
                </a:ln>
                <a:gradFill>
                  <a:gsLst>
                    <a:gs pos="0">
                      <a:srgbClr val="FF9F4D"/>
                    </a:gs>
                    <a:gs pos="58000">
                      <a:schemeClr val="accent5"/>
                    </a:gs>
                    <a:gs pos="100000">
                      <a:schemeClr val="accent5"/>
                    </a:gs>
                  </a:gsLst>
                  <a:path path="circle">
                    <a:fillToRect l="100000" t="100000"/>
                  </a:path>
                  <a:tileRect r="-100000" b="-100000"/>
                </a:gradFill>
                <a:latin typeface="Bebas Neue" panose="020B0606020202050201"/>
              </a:rPr>
              <a:t>NODe</a:t>
            </a:r>
            <a:endParaRPr b="1" i="0" dirty="0">
              <a:ln>
                <a:noFill/>
              </a:ln>
              <a:gradFill>
                <a:gsLst>
                  <a:gs pos="0">
                    <a:srgbClr val="FF9F4D"/>
                  </a:gs>
                  <a:gs pos="58000">
                    <a:schemeClr val="accent5"/>
                  </a:gs>
                  <a:gs pos="100000">
                    <a:schemeClr val="accent5"/>
                  </a:gs>
                </a:gsLst>
                <a:path path="circle">
                  <a:fillToRect l="100000" t="100000"/>
                </a:path>
                <a:tileRect r="-100000" b="-100000"/>
              </a:gradFill>
              <a:latin typeface="Bebas Neue" panose="020B0606020202050201"/>
            </a:endParaRPr>
          </a:p>
        </p:txBody>
      </p:sp>
      <p:sp>
        <p:nvSpPr>
          <p:cNvPr id="2" name="Text Placeholder 1"/>
          <p:cNvSpPr>
            <a:spLocks noGrp="1" noChangeArrowheads="1"/>
          </p:cNvSpPr>
          <p:nvPr>
            <p:ph type="body" idx="1"/>
          </p:nvPr>
        </p:nvSpPr>
        <p:spPr bwMode="auto">
          <a:xfrm>
            <a:off x="274638" y="449264"/>
            <a:ext cx="5152289" cy="378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Có</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rất</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nhiều</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controller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cho</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các</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loại</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dịch</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vụ</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khác</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nhau</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a:t>
            </a:r>
            <a:endPar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zh-CN" sz="1600" b="1"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Deployment</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l</a:t>
            </a:r>
            <a:r>
              <a:rPr kumimoji="0" lang="en-US" altLang="zh-CN" sz="1600" b="0" i="0" u="none" strike="noStrike" cap="none" normalizeH="0" baseline="0" dirty="0" err="1">
                <a:ln>
                  <a:noFill/>
                </a:ln>
                <a:solidFill>
                  <a:schemeClr val="tx1"/>
                </a:solidFill>
                <a:effectLst/>
                <a:latin typeface="Calibri" panose="020F0502020204030204" pitchFamily="34" charset="0"/>
                <a:ea typeface="SimSun" panose="02010600030101010101" pitchFamily="2" charset="-122"/>
                <a:cs typeface="Times New Roman" panose="02020603050405020304" charset="0"/>
              </a:rPr>
              <a:t>à</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loại</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chung</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nhất</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khi</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ta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muốn</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"deploy"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một</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dịch</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vụ</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n</a:t>
            </a:r>
            <a:r>
              <a:rPr kumimoji="0" lang="en-US" altLang="zh-CN" sz="1600" b="0" i="0" u="none" strike="noStrike" cap="none" normalizeH="0" baseline="0" dirty="0" err="1">
                <a:ln>
                  <a:noFill/>
                </a:ln>
                <a:solidFill>
                  <a:schemeClr val="tx1"/>
                </a:solidFill>
                <a:effectLst/>
                <a:latin typeface="Calibri" panose="020F0502020204030204" pitchFamily="34" charset="0"/>
                <a:ea typeface="SimSun" panose="02010600030101010101" pitchFamily="2" charset="-122"/>
                <a:cs typeface="Times New Roman" panose="02020603050405020304" charset="0"/>
              </a:rPr>
              <a:t>à</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o</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đ</a:t>
            </a:r>
            <a:r>
              <a:rPr kumimoji="0" lang="en-US" altLang="zh-CN" sz="1600" b="0" i="0" u="none" strike="noStrike" cap="none" normalizeH="0" baseline="0" dirty="0" err="1">
                <a:ln>
                  <a:noFill/>
                </a:ln>
                <a:solidFill>
                  <a:schemeClr val="tx1"/>
                </a:solidFill>
                <a:effectLst/>
                <a:latin typeface="Calibri" panose="020F0502020204030204" pitchFamily="34" charset="0"/>
                <a:ea typeface="SimSun" panose="02010600030101010101" pitchFamily="2" charset="-122"/>
                <a:cs typeface="Times New Roman" panose="02020603050405020304" charset="0"/>
              </a:rPr>
              <a:t>ó</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Ta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tạo</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ra pod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bằng</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c</a:t>
            </a:r>
            <a:r>
              <a:rPr kumimoji="0" lang="en-US" altLang="zh-CN" sz="1600" b="0" i="0" u="none" strike="noStrike" cap="none" normalizeH="0" baseline="0" dirty="0" err="1">
                <a:ln>
                  <a:noFill/>
                </a:ln>
                <a:solidFill>
                  <a:schemeClr val="tx1"/>
                </a:solidFill>
                <a:effectLst/>
                <a:latin typeface="Calibri" panose="020F0502020204030204" pitchFamily="34" charset="0"/>
                <a:ea typeface="SimSun" panose="02010600030101010101" pitchFamily="2" charset="-122"/>
                <a:cs typeface="Times New Roman" panose="02020603050405020304" charset="0"/>
              </a:rPr>
              <a:t>á</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ch</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tạo</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ra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một</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deployment</a:t>
            </a:r>
            <a:endPar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endParaRPr lang="en-US" altLang="zh-CN" sz="1600" dirty="0">
              <a:solidFill>
                <a:schemeClr val="tx1"/>
              </a:solidFill>
              <a:latin typeface="Times New Roman" panose="02020603050405020304" charset="0"/>
              <a:ea typeface="SimSun" panose="02010600030101010101" pitchFamily="2" charset="-122"/>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endParaRPr kumimoji="0" lang="en-US" altLang="zh-CN" sz="16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zh-CN" sz="1600" b="1"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DaemonSet</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thường</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d</a:t>
            </a:r>
            <a:r>
              <a:rPr kumimoji="0" lang="en-US" altLang="zh-CN" sz="1600" b="0" i="0" u="none" strike="noStrike" cap="none" normalizeH="0" baseline="0" dirty="0" err="1">
                <a:ln>
                  <a:noFill/>
                </a:ln>
                <a:solidFill>
                  <a:schemeClr val="tx1"/>
                </a:solidFill>
                <a:effectLst/>
                <a:latin typeface="Calibri" panose="020F0502020204030204" pitchFamily="34" charset="0"/>
                <a:ea typeface="SimSun" panose="02010600030101010101" pitchFamily="2" charset="-122"/>
                <a:cs typeface="Times New Roman" panose="02020603050405020304" charset="0"/>
              </a:rPr>
              <a:t>à</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nh</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cho</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c</a:t>
            </a:r>
            <a:r>
              <a:rPr kumimoji="0" lang="en-US" altLang="zh-CN" sz="1600" b="0" i="0" u="none" strike="noStrike" cap="none" normalizeH="0" baseline="0" dirty="0" err="1">
                <a:ln>
                  <a:noFill/>
                </a:ln>
                <a:solidFill>
                  <a:schemeClr val="tx1"/>
                </a:solidFill>
                <a:effectLst/>
                <a:latin typeface="Calibri" panose="020F0502020204030204" pitchFamily="34" charset="0"/>
                <a:ea typeface="SimSun" panose="02010600030101010101" pitchFamily="2" charset="-122"/>
                <a:cs typeface="Times New Roman" panose="02020603050405020304" charset="0"/>
              </a:rPr>
              <a:t>á</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c</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dịch</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vụ</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cần</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chạy</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trên</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tất</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cả</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c</a:t>
            </a:r>
            <a:r>
              <a:rPr kumimoji="0" lang="en-US" altLang="zh-CN" sz="1600" b="0" i="0" u="none" strike="noStrike" cap="none" normalizeH="0" baseline="0" dirty="0" err="1">
                <a:ln>
                  <a:noFill/>
                </a:ln>
                <a:solidFill>
                  <a:schemeClr val="tx1"/>
                </a:solidFill>
                <a:effectLst/>
                <a:latin typeface="Calibri" panose="020F0502020204030204" pitchFamily="34" charset="0"/>
                <a:ea typeface="SimSun" panose="02010600030101010101" pitchFamily="2" charset="-122"/>
                <a:cs typeface="Times New Roman" panose="02020603050405020304" charset="0"/>
              </a:rPr>
              <a:t>á</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c</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node.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V</a:t>
            </a:r>
            <a:r>
              <a:rPr kumimoji="0" lang="en-US" altLang="zh-CN" sz="1600" b="0" i="0" u="none" strike="noStrike" cap="none" normalizeH="0" baseline="0" dirty="0" err="1">
                <a:ln>
                  <a:noFill/>
                </a:ln>
                <a:solidFill>
                  <a:schemeClr val="tx1"/>
                </a:solidFill>
                <a:effectLst/>
                <a:latin typeface="Calibri" panose="020F0502020204030204" pitchFamily="34" charset="0"/>
                <a:ea typeface="SimSun" panose="02010600030101010101" pitchFamily="2" charset="-122"/>
                <a:cs typeface="Times New Roman" panose="02020603050405020304" charset="0"/>
              </a:rPr>
              <a:t>í</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dụ</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như</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fluentd</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để</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collect log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trên</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tất</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cả</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c</a:t>
            </a:r>
            <a:r>
              <a:rPr kumimoji="0" lang="en-US" altLang="zh-CN" sz="1600" b="0" i="0" u="none" strike="noStrike" cap="none" normalizeH="0" baseline="0" dirty="0" err="1">
                <a:ln>
                  <a:noFill/>
                </a:ln>
                <a:solidFill>
                  <a:schemeClr val="tx1"/>
                </a:solidFill>
                <a:effectLst/>
                <a:latin typeface="Calibri" panose="020F0502020204030204" pitchFamily="34" charset="0"/>
                <a:ea typeface="SimSun" panose="02010600030101010101" pitchFamily="2" charset="-122"/>
                <a:cs typeface="Times New Roman" panose="02020603050405020304" charset="0"/>
              </a:rPr>
              <a:t>á</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c</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node.</a:t>
            </a:r>
            <a:endPar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endParaRPr lang="en-US" altLang="zh-CN" sz="1600" dirty="0">
              <a:solidFill>
                <a:schemeClr val="tx1"/>
              </a:solidFill>
              <a:latin typeface="Times New Roman" panose="02020603050405020304" charset="0"/>
              <a:ea typeface="SimSun" panose="02010600030101010101" pitchFamily="2" charset="-122"/>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endParaRPr kumimoji="0" lang="en-US" altLang="zh-CN" sz="16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zh-CN" sz="1600" b="1"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StatefulSet</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l</a:t>
            </a:r>
            <a:r>
              <a:rPr kumimoji="0" lang="en-US" altLang="zh-CN" sz="1600" b="0" i="0" u="none" strike="noStrike" cap="none" normalizeH="0" baseline="0" dirty="0" err="1">
                <a:ln>
                  <a:noFill/>
                </a:ln>
                <a:solidFill>
                  <a:schemeClr val="tx1"/>
                </a:solidFill>
                <a:effectLst/>
                <a:latin typeface="Calibri" panose="020F0502020204030204" pitchFamily="34" charset="0"/>
                <a:ea typeface="SimSun" panose="02010600030101010101" pitchFamily="2" charset="-122"/>
                <a:cs typeface="Times New Roman" panose="02020603050405020304" charset="0"/>
              </a:rPr>
              <a:t>à</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1 file "manifest"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đặt</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trong</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thư</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mục</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chỉ</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định</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bởi</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kubelet</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c</a:t>
            </a:r>
            <a:r>
              <a:rPr kumimoji="0" lang="en-US" altLang="zh-CN" sz="1600" b="0" i="0" u="none" strike="noStrike" cap="none" normalizeH="0" baseline="0" dirty="0" err="1">
                <a:ln>
                  <a:noFill/>
                </a:ln>
                <a:solidFill>
                  <a:schemeClr val="tx1"/>
                </a:solidFill>
                <a:effectLst/>
                <a:latin typeface="Calibri" panose="020F0502020204030204" pitchFamily="34" charset="0"/>
                <a:ea typeface="SimSun" panose="02010600030101010101" pitchFamily="2" charset="-122"/>
                <a:cs typeface="Times New Roman" panose="02020603050405020304" charset="0"/>
              </a:rPr>
              <a:t>á</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c</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pod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n</a:t>
            </a:r>
            <a:r>
              <a:rPr kumimoji="0" lang="en-US" altLang="zh-CN" sz="1600" b="0" i="0" u="none" strike="noStrike" cap="none" normalizeH="0" baseline="0" dirty="0" err="1">
                <a:ln>
                  <a:noFill/>
                </a:ln>
                <a:solidFill>
                  <a:schemeClr val="tx1"/>
                </a:solidFill>
                <a:effectLst/>
                <a:latin typeface="Calibri" panose="020F0502020204030204" pitchFamily="34" charset="0"/>
                <a:ea typeface="SimSun" panose="02010600030101010101" pitchFamily="2" charset="-122"/>
                <a:cs typeface="Times New Roman" panose="02020603050405020304" charset="0"/>
              </a:rPr>
              <a:t>à</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y</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sẽ</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được</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chạy</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khi</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kubelet</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chạy</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Không</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thể</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điều</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khiển</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ch</a:t>
            </a:r>
            <a:r>
              <a:rPr kumimoji="0" lang="en-US" altLang="zh-CN" sz="1600" b="0" i="0" u="none" strike="noStrike" cap="none" normalizeH="0" baseline="0" dirty="0" err="1">
                <a:ln>
                  <a:noFill/>
                </a:ln>
                <a:solidFill>
                  <a:schemeClr val="tx1"/>
                </a:solidFill>
                <a:effectLst/>
                <a:latin typeface="Calibri" panose="020F0502020204030204" pitchFamily="34" charset="0"/>
                <a:ea typeface="SimSun" panose="02010600030101010101" pitchFamily="2" charset="-122"/>
                <a:cs typeface="Times New Roman" panose="02020603050405020304" charset="0"/>
              </a:rPr>
              <a:t>ú</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ng</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bằng</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r>
              <a:rPr kumimoji="0" lang="en-US" altLang="zh-CN" sz="1600" b="0" i="0" u="none" strike="noStrike" cap="none" normalizeH="0" baseline="0" dirty="0" err="1">
                <a:ln>
                  <a:noFill/>
                </a:ln>
                <a:solidFill>
                  <a:schemeClr val="tx1"/>
                </a:solidFill>
                <a:effectLst/>
                <a:latin typeface="Times New Roman" panose="02020603050405020304" charset="0"/>
                <a:ea typeface="SimSun" panose="02010600030101010101" pitchFamily="2" charset="-122"/>
                <a:cs typeface="Times New Roman" panose="02020603050405020304" charset="0"/>
              </a:rPr>
              <a:t>kubectl</a:t>
            </a:r>
            <a:r>
              <a:rPr kumimoji="0" lang="en-US" altLang="zh-CN" sz="1600" b="0" i="0" u="none" strike="noStrike" cap="none" normalizeH="0" baseline="0" dirty="0">
                <a:ln>
                  <a:noFill/>
                </a:ln>
                <a:solidFill>
                  <a:schemeClr val="tx1"/>
                </a:solidFill>
                <a:effectLst/>
                <a:latin typeface="Times New Roman" panose="02020603050405020304" charset="0"/>
                <a:ea typeface="SimSun" panose="02010600030101010101" pitchFamily="2" charset="-122"/>
                <a:cs typeface="Times New Roman" panose="02020603050405020304" charset="0"/>
              </a:rPr>
              <a:t>. </a:t>
            </a:r>
            <a:endParaRPr kumimoji="0" lang="en-US" altLang="zh-CN" sz="1600" b="0" i="0" u="none" strike="noStrike" cap="none" normalizeH="0" baseline="0" dirty="0">
              <a:ln>
                <a:noFill/>
              </a:ln>
              <a:solidFill>
                <a:schemeClr val="tx1"/>
              </a:solidFill>
              <a:effectLst/>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1"/>
          <p:cNvSpPr txBox="1">
            <a:spLocks noGrp="1"/>
          </p:cNvSpPr>
          <p:nvPr>
            <p:ph type="ctrTitle"/>
          </p:nvPr>
        </p:nvSpPr>
        <p:spPr>
          <a:xfrm>
            <a:off x="356839" y="119233"/>
            <a:ext cx="5426927" cy="1770278"/>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000" b="1" dirty="0">
                <a:latin typeface="Times New Roman" panose="02020603050405020304" charset="0"/>
                <a:cs typeface="Times New Roman" panose="02020603050405020304" charset="0"/>
              </a:rPr>
              <a:t>GIÁO VIÊN HƯỚNG DẪN: Huỳnh </a:t>
            </a:r>
            <a:r>
              <a:rPr lang="en-US" sz="2000" b="1" dirty="0" err="1">
                <a:latin typeface="Times New Roman" panose="02020603050405020304" charset="0"/>
                <a:cs typeface="Times New Roman" panose="02020603050405020304" charset="0"/>
              </a:rPr>
              <a:t>Xuân</a:t>
            </a:r>
            <a:r>
              <a:rPr lang="en-US" sz="2000" b="1" dirty="0">
                <a:latin typeface="Times New Roman" panose="02020603050405020304" charset="0"/>
                <a:cs typeface="Times New Roman" panose="02020603050405020304" charset="0"/>
              </a:rPr>
              <a:t> </a:t>
            </a:r>
            <a:r>
              <a:rPr lang="en-US" sz="2000" b="1" dirty="0" err="1">
                <a:latin typeface="Times New Roman" panose="02020603050405020304" charset="0"/>
                <a:cs typeface="Times New Roman" panose="02020603050405020304" charset="0"/>
              </a:rPr>
              <a:t>Phụng</a:t>
            </a:r>
            <a:endParaRPr lang="en-US" sz="2000" b="1" dirty="0"/>
          </a:p>
        </p:txBody>
      </p:sp>
      <p:pic>
        <p:nvPicPr>
          <p:cNvPr id="46" name="Google Shape;46;p11"/>
          <p:cNvPicPr preferRelativeResize="0"/>
          <p:nvPr/>
        </p:nvPicPr>
        <p:blipFill>
          <a:blip r:embed="rId1"/>
          <a:stretch>
            <a:fillRect/>
          </a:stretch>
        </p:blipFill>
        <p:spPr>
          <a:xfrm>
            <a:off x="5981423" y="832751"/>
            <a:ext cx="3162577" cy="4034313"/>
          </a:xfrm>
          <a:prstGeom prst="rect">
            <a:avLst/>
          </a:prstGeom>
          <a:noFill/>
          <a:ln>
            <a:noFill/>
          </a:ln>
        </p:spPr>
      </p:pic>
      <p:pic>
        <p:nvPicPr>
          <p:cNvPr id="47" name="Google Shape;47;p11"/>
          <p:cNvPicPr preferRelativeResize="0"/>
          <p:nvPr/>
        </p:nvPicPr>
        <p:blipFill>
          <a:blip r:embed="rId2"/>
          <a:stretch>
            <a:fillRect/>
          </a:stretch>
        </p:blipFill>
        <p:spPr>
          <a:xfrm>
            <a:off x="5716295" y="65355"/>
            <a:ext cx="767393" cy="767396"/>
          </a:xfrm>
          <a:prstGeom prst="rect">
            <a:avLst/>
          </a:prstGeom>
          <a:noFill/>
          <a:ln>
            <a:noFill/>
          </a:ln>
        </p:spPr>
      </p:pic>
      <p:sp>
        <p:nvSpPr>
          <p:cNvPr id="6" name="TextBox 5"/>
          <p:cNvSpPr txBox="1"/>
          <p:nvPr/>
        </p:nvSpPr>
        <p:spPr>
          <a:xfrm>
            <a:off x="298559" y="1957793"/>
            <a:ext cx="4642624" cy="1384995"/>
          </a:xfrm>
          <a:prstGeom prst="rect">
            <a:avLst/>
          </a:prstGeom>
          <a:noFill/>
        </p:spPr>
        <p:txBody>
          <a:bodyPr wrap="square">
            <a:spAutoFit/>
          </a:bodyPr>
          <a:lstStyle/>
          <a:p>
            <a:pPr marL="0" indent="0" algn="ctr">
              <a:buNone/>
            </a:pPr>
            <a:r>
              <a:rPr lang="en-US" sz="2800" dirty="0">
                <a:latin typeface="Times New Roman" panose="02020603050405020304" charset="0"/>
                <a:cs typeface="Times New Roman" panose="02020603050405020304" charset="0"/>
                <a:sym typeface="+mn-ea"/>
              </a:rPr>
              <a:t>THÀNH VIÊN NHÓM</a:t>
            </a:r>
            <a:endParaRPr lang="en-US" sz="2800" dirty="0">
              <a:latin typeface="Times New Roman" panose="02020603050405020304" charset="0"/>
              <a:cs typeface="Times New Roman" panose="02020603050405020304" charset="0"/>
            </a:endParaRPr>
          </a:p>
          <a:p>
            <a:pPr marL="0" indent="0" algn="ctr">
              <a:buNone/>
            </a:pPr>
            <a:r>
              <a:rPr lang="en-US" sz="2800" dirty="0" err="1">
                <a:latin typeface="Times New Roman" panose="02020603050405020304" charset="0"/>
                <a:cs typeface="Times New Roman" panose="02020603050405020304" charset="0"/>
                <a:sym typeface="+mn-ea"/>
              </a:rPr>
              <a:t>Trần</a:t>
            </a:r>
            <a:r>
              <a:rPr lang="en-US" sz="2800" dirty="0">
                <a:latin typeface="Times New Roman" panose="02020603050405020304" charset="0"/>
                <a:cs typeface="Times New Roman" panose="02020603050405020304" charset="0"/>
                <a:sym typeface="+mn-ea"/>
              </a:rPr>
              <a:t> </a:t>
            </a:r>
            <a:r>
              <a:rPr lang="en-US" sz="2800" dirty="0" err="1">
                <a:latin typeface="Times New Roman" panose="02020603050405020304" charset="0"/>
                <a:cs typeface="Times New Roman" panose="02020603050405020304" charset="0"/>
                <a:sym typeface="+mn-ea"/>
              </a:rPr>
              <a:t>Tiến</a:t>
            </a:r>
            <a:r>
              <a:rPr lang="en-US" sz="2800" dirty="0">
                <a:latin typeface="Times New Roman" panose="02020603050405020304" charset="0"/>
                <a:cs typeface="Times New Roman" panose="02020603050405020304" charset="0"/>
                <a:sym typeface="+mn-ea"/>
              </a:rPr>
              <a:t> </a:t>
            </a:r>
            <a:r>
              <a:rPr lang="en-US" sz="2800" dirty="0" err="1">
                <a:latin typeface="Times New Roman" panose="02020603050405020304" charset="0"/>
                <a:cs typeface="Times New Roman" panose="02020603050405020304" charset="0"/>
                <a:sym typeface="+mn-ea"/>
              </a:rPr>
              <a:t>Đức</a:t>
            </a:r>
            <a:r>
              <a:rPr lang="en-US" sz="2800" dirty="0">
                <a:latin typeface="Times New Roman" panose="02020603050405020304" charset="0"/>
                <a:cs typeface="Times New Roman" panose="02020603050405020304" charset="0"/>
                <a:sym typeface="+mn-ea"/>
              </a:rPr>
              <a:t> 18133007</a:t>
            </a:r>
            <a:endParaRPr lang="en-US" sz="2800" dirty="0">
              <a:latin typeface="Times New Roman" panose="02020603050405020304" charset="0"/>
              <a:cs typeface="Times New Roman" panose="02020603050405020304" charset="0"/>
            </a:endParaRPr>
          </a:p>
          <a:p>
            <a:pPr marL="0" indent="0" algn="ctr">
              <a:buNone/>
            </a:pPr>
            <a:r>
              <a:rPr lang="en-US" sz="2800" dirty="0" err="1">
                <a:latin typeface="Times New Roman" panose="02020603050405020304" charset="0"/>
                <a:cs typeface="Times New Roman" panose="02020603050405020304" charset="0"/>
                <a:sym typeface="+mn-ea"/>
              </a:rPr>
              <a:t>Huỳnh</a:t>
            </a:r>
            <a:r>
              <a:rPr lang="en-US" sz="2800" dirty="0">
                <a:latin typeface="Times New Roman" panose="02020603050405020304" charset="0"/>
                <a:cs typeface="Times New Roman" panose="02020603050405020304" charset="0"/>
                <a:sym typeface="+mn-ea"/>
              </a:rPr>
              <a:t> </a:t>
            </a:r>
            <a:r>
              <a:rPr lang="en-US" sz="2800" dirty="0" err="1">
                <a:latin typeface="Times New Roman" panose="02020603050405020304" charset="0"/>
                <a:cs typeface="Times New Roman" panose="02020603050405020304" charset="0"/>
                <a:sym typeface="+mn-ea"/>
              </a:rPr>
              <a:t>Thiên</a:t>
            </a:r>
            <a:r>
              <a:rPr lang="en-US" sz="2800" dirty="0">
                <a:latin typeface="Times New Roman" panose="02020603050405020304" charset="0"/>
                <a:cs typeface="Times New Roman" panose="02020603050405020304" charset="0"/>
                <a:sym typeface="+mn-ea"/>
              </a:rPr>
              <a:t> Long 18133025</a:t>
            </a:r>
            <a:endParaRPr lang="en-US" sz="2800" dirty="0"/>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FF9F4D"/>
            </a:gs>
            <a:gs pos="58000">
              <a:schemeClr val="accent5"/>
            </a:gs>
            <a:gs pos="100000">
              <a:schemeClr val="accent5"/>
            </a:gs>
          </a:gsLst>
          <a:path path="circle">
            <a:fillToRect l="100000" t="100000"/>
          </a:path>
          <a:tileRect r="-100000" b="-100000"/>
        </a:gradFill>
        <a:effectLst/>
      </p:bgPr>
    </p:bg>
    <p:spTree>
      <p:nvGrpSpPr>
        <p:cNvPr id="1" name="Shape 266"/>
        <p:cNvGrpSpPr/>
        <p:nvPr/>
      </p:nvGrpSpPr>
      <p:grpSpPr>
        <a:xfrm>
          <a:off x="0" y="0"/>
          <a:ext cx="0" cy="0"/>
          <a:chOff x="0" y="0"/>
          <a:chExt cx="0" cy="0"/>
        </a:xfrm>
      </p:grpSpPr>
      <p:sp>
        <p:nvSpPr>
          <p:cNvPr id="267" name="Google Shape;267;p28"/>
          <p:cNvSpPr txBox="1">
            <a:spLocks noGrp="1"/>
          </p:cNvSpPr>
          <p:nvPr>
            <p:ph type="title"/>
          </p:nvPr>
        </p:nvSpPr>
        <p:spPr>
          <a:xfrm>
            <a:off x="651509" y="61625"/>
            <a:ext cx="7593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400" b="1" dirty="0" err="1">
                <a:effectLst/>
                <a:latin typeface="Calibri" panose="020F0502020204030204" pitchFamily="34" charset="0"/>
                <a:ea typeface="SimSun" panose="02010600030101010101" pitchFamily="2" charset="-122"/>
                <a:cs typeface="Times New Roman" panose="02020603050405020304" charset="0"/>
              </a:rPr>
              <a:t>Vấn</a:t>
            </a:r>
            <a:r>
              <a:rPr lang="en-US" sz="2400" b="1" dirty="0">
                <a:effectLst/>
                <a:latin typeface="Calibri" panose="020F0502020204030204" pitchFamily="34" charset="0"/>
                <a:ea typeface="SimSun" panose="02010600030101010101" pitchFamily="2" charset="-122"/>
                <a:cs typeface="Times New Roman" panose="02020603050405020304" charset="0"/>
              </a:rPr>
              <a:t> </a:t>
            </a:r>
            <a:r>
              <a:rPr lang="en-US" sz="2400" b="1" dirty="0" err="1">
                <a:effectLst/>
                <a:latin typeface="Calibri" panose="020F0502020204030204" pitchFamily="34" charset="0"/>
                <a:ea typeface="SimSun" panose="02010600030101010101" pitchFamily="2" charset="-122"/>
                <a:cs typeface="Times New Roman" panose="02020603050405020304" charset="0"/>
              </a:rPr>
              <a:t>đề</a:t>
            </a:r>
            <a:r>
              <a:rPr lang="en-US" sz="2400" b="1" dirty="0">
                <a:effectLst/>
                <a:latin typeface="Calibri" panose="020F0502020204030204" pitchFamily="34" charset="0"/>
                <a:ea typeface="SimSun" panose="02010600030101010101" pitchFamily="2" charset="-122"/>
                <a:cs typeface="Times New Roman" panose="02020603050405020304" charset="0"/>
              </a:rPr>
              <a:t> </a:t>
            </a:r>
            <a:r>
              <a:rPr lang="en-US" sz="2400" b="1" dirty="0" err="1">
                <a:effectLst/>
                <a:latin typeface="Calibri" panose="020F0502020204030204" pitchFamily="34" charset="0"/>
                <a:ea typeface="SimSun" panose="02010600030101010101" pitchFamily="2" charset="-122"/>
                <a:cs typeface="Times New Roman" panose="02020603050405020304" charset="0"/>
              </a:rPr>
              <a:t>còn</a:t>
            </a:r>
            <a:r>
              <a:rPr lang="en-US" sz="2400" b="1" dirty="0">
                <a:effectLst/>
                <a:latin typeface="Calibri" panose="020F0502020204030204" pitchFamily="34" charset="0"/>
                <a:ea typeface="SimSun" panose="02010600030101010101" pitchFamily="2" charset="-122"/>
                <a:cs typeface="Times New Roman" panose="02020603050405020304" charset="0"/>
              </a:rPr>
              <a:t> </a:t>
            </a:r>
            <a:r>
              <a:rPr lang="en-US" sz="2400" b="1" dirty="0" err="1">
                <a:effectLst/>
                <a:latin typeface="Calibri" panose="020F0502020204030204" pitchFamily="34" charset="0"/>
                <a:ea typeface="SimSun" panose="02010600030101010101" pitchFamily="2" charset="-122"/>
                <a:cs typeface="Times New Roman" panose="02020603050405020304" charset="0"/>
              </a:rPr>
              <a:t>tồn</a:t>
            </a:r>
            <a:r>
              <a:rPr lang="en-US" sz="2400" b="1" dirty="0">
                <a:effectLst/>
                <a:latin typeface="Calibri" panose="020F0502020204030204" pitchFamily="34" charset="0"/>
                <a:ea typeface="SimSun" panose="02010600030101010101" pitchFamily="2" charset="-122"/>
                <a:cs typeface="Times New Roman" panose="02020603050405020304" charset="0"/>
              </a:rPr>
              <a:t> </a:t>
            </a:r>
            <a:r>
              <a:rPr lang="en-US" sz="2400" b="1" dirty="0" err="1">
                <a:effectLst/>
                <a:latin typeface="Calibri" panose="020F0502020204030204" pitchFamily="34" charset="0"/>
                <a:ea typeface="SimSun" panose="02010600030101010101" pitchFamily="2" charset="-122"/>
                <a:cs typeface="Times New Roman" panose="02020603050405020304" charset="0"/>
              </a:rPr>
              <a:t>tại</a:t>
            </a:r>
            <a:endParaRPr sz="2400" dirty="0"/>
          </a:p>
        </p:txBody>
      </p:sp>
      <p:sp>
        <p:nvSpPr>
          <p:cNvPr id="268" name="Google Shape;268;p28"/>
          <p:cNvSpPr txBox="1">
            <a:spLocks noGrp="1"/>
          </p:cNvSpPr>
          <p:nvPr>
            <p:ph type="body" idx="1"/>
          </p:nvPr>
        </p:nvSpPr>
        <p:spPr>
          <a:xfrm>
            <a:off x="651509" y="605526"/>
            <a:ext cx="5883970" cy="968094"/>
          </a:xfrm>
          <a:prstGeom prst="rect">
            <a:avLst/>
          </a:prstGeom>
        </p:spPr>
        <p:txBody>
          <a:bodyPr spcFirstLastPara="1" wrap="square" lIns="0" tIns="0" rIns="0" bIns="0" anchor="t" anchorCtr="0">
            <a:noAutofit/>
          </a:bodyPr>
          <a:lstStyle/>
          <a:p>
            <a:pPr marL="0" indent="0">
              <a:buNone/>
            </a:pPr>
            <a:r>
              <a:rPr lang="en-US" sz="1800" dirty="0" err="1">
                <a:effectLst/>
                <a:latin typeface="Times New Roman" panose="02020603050405020304" charset="0"/>
                <a:ea typeface="SimSun" panose="02010600030101010101" pitchFamily="2" charset="-122"/>
              </a:rPr>
              <a:t>Không</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thể</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sử</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dụng</a:t>
            </a:r>
            <a:r>
              <a:rPr lang="en-US" sz="1800" dirty="0">
                <a:effectLst/>
                <a:latin typeface="Times New Roman" panose="02020603050405020304" charset="0"/>
                <a:ea typeface="SimSun" panose="02010600030101010101" pitchFamily="2" charset="-122"/>
              </a:rPr>
              <a:t> command </a:t>
            </a:r>
            <a:r>
              <a:rPr lang="en-US" sz="1800" dirty="0" err="1">
                <a:effectLst/>
                <a:latin typeface="Times New Roman" panose="02020603050405020304" charset="0"/>
                <a:ea typeface="SimSun" panose="02010600030101010101" pitchFamily="2" charset="-122"/>
              </a:rPr>
              <a:t>kubeadm</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init</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để</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khởi</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tạo</a:t>
            </a:r>
            <a:r>
              <a:rPr lang="en-US" sz="1800" dirty="0">
                <a:effectLst/>
                <a:latin typeface="Times New Roman" panose="02020603050405020304" charset="0"/>
                <a:ea typeface="SimSun" panose="02010600030101010101" pitchFamily="2" charset="-122"/>
              </a:rPr>
              <a:t> cluster do </a:t>
            </a:r>
            <a:r>
              <a:rPr lang="en-US" sz="1800" dirty="0" err="1">
                <a:effectLst/>
                <a:latin typeface="Times New Roman" panose="02020603050405020304" charset="0"/>
                <a:ea typeface="SimSun" panose="02010600030101010101" pitchFamily="2" charset="-122"/>
              </a:rPr>
              <a:t>máy</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ảo</a:t>
            </a:r>
            <a:r>
              <a:rPr lang="en-US" sz="1800" dirty="0">
                <a:effectLst/>
                <a:latin typeface="Times New Roman" panose="02020603050405020304" charset="0"/>
                <a:ea typeface="SimSun" panose="02010600030101010101" pitchFamily="2" charset="-122"/>
              </a:rPr>
              <a:t> Amazon Linux 2 </a:t>
            </a:r>
            <a:r>
              <a:rPr lang="en-US" sz="1800" dirty="0" err="1">
                <a:effectLst/>
                <a:latin typeface="Times New Roman" panose="02020603050405020304" charset="0"/>
                <a:ea typeface="SimSun" panose="02010600030101010101" pitchFamily="2" charset="-122"/>
              </a:rPr>
              <a:t>trên</a:t>
            </a:r>
            <a:r>
              <a:rPr lang="en-US" sz="1800" dirty="0">
                <a:effectLst/>
                <a:latin typeface="Times New Roman" panose="02020603050405020304" charset="0"/>
                <a:ea typeface="SimSun" panose="02010600030101010101" pitchFamily="2" charset="-122"/>
              </a:rPr>
              <a:t> EC2 </a:t>
            </a:r>
            <a:r>
              <a:rPr lang="en-US" sz="1800" dirty="0" err="1">
                <a:effectLst/>
                <a:latin typeface="Times New Roman" panose="02020603050405020304" charset="0"/>
                <a:ea typeface="SimSun" panose="02010600030101010101" pitchFamily="2" charset="-122"/>
              </a:rPr>
              <a:t>không</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cấp</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quyền</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tạo</a:t>
            </a:r>
            <a:r>
              <a:rPr lang="en-US" sz="1800" dirty="0">
                <a:effectLst/>
                <a:latin typeface="Times New Roman" panose="02020603050405020304" charset="0"/>
                <a:ea typeface="SimSun" panose="02010600030101010101" pitchFamily="2" charset="-122"/>
              </a:rPr>
              <a:t> secret key </a:t>
            </a:r>
            <a:r>
              <a:rPr lang="en-US" sz="1800" dirty="0" err="1">
                <a:effectLst/>
                <a:latin typeface="Times New Roman" panose="02020603050405020304" charset="0"/>
                <a:ea typeface="SimSun" panose="02010600030101010101" pitchFamily="2" charset="-122"/>
              </a:rPr>
              <a:t>và</a:t>
            </a:r>
            <a:r>
              <a:rPr lang="en-US" sz="1800" dirty="0">
                <a:effectLst/>
                <a:latin typeface="Times New Roman" panose="02020603050405020304" charset="0"/>
                <a:ea typeface="SimSun" panose="02010600030101010101" pitchFamily="2" charset="-122"/>
              </a:rPr>
              <a:t> access key </a:t>
            </a:r>
            <a:r>
              <a:rPr lang="en-US" sz="1800" dirty="0" err="1">
                <a:effectLst/>
                <a:latin typeface="Times New Roman" panose="02020603050405020304" charset="0"/>
                <a:ea typeface="SimSun" panose="02010600030101010101" pitchFamily="2" charset="-122"/>
              </a:rPr>
              <a:t>mới</a:t>
            </a:r>
            <a:r>
              <a:rPr lang="en-US" sz="1800" dirty="0">
                <a:effectLst/>
                <a:latin typeface="Times New Roman" panose="02020603050405020304" charset="0"/>
                <a:ea typeface="SimSun" panose="02010600030101010101" pitchFamily="2" charset="-122"/>
              </a:rPr>
              <a:t>.</a:t>
            </a:r>
            <a:endParaRPr lang="en-US" sz="1800" dirty="0">
              <a:effectLst/>
              <a:latin typeface="Times New Roman" panose="02020603050405020304" charset="0"/>
              <a:ea typeface="SimSun" panose="02010600030101010101" pitchFamily="2" charset="-122"/>
            </a:endParaRPr>
          </a:p>
          <a:p>
            <a:pPr marL="0" lvl="0" indent="0" algn="l" rtl="0">
              <a:spcBef>
                <a:spcPts val="0"/>
              </a:spcBef>
              <a:spcAft>
                <a:spcPts val="0"/>
              </a:spcAft>
              <a:buNone/>
            </a:pPr>
            <a:endParaRPr lang="en-US" sz="1200" dirty="0"/>
          </a:p>
        </p:txBody>
      </p:sp>
      <p:sp>
        <p:nvSpPr>
          <p:cNvPr id="269" name="Google Shape;269;p28"/>
          <p:cNvSpPr txBox="1">
            <a:spLocks noGrp="1"/>
          </p:cNvSpPr>
          <p:nvPr>
            <p:ph type="body" idx="2"/>
          </p:nvPr>
        </p:nvSpPr>
        <p:spPr>
          <a:xfrm>
            <a:off x="623560" y="1708837"/>
            <a:ext cx="6092113" cy="998130"/>
          </a:xfrm>
          <a:prstGeom prst="rect">
            <a:avLst/>
          </a:prstGeom>
        </p:spPr>
        <p:txBody>
          <a:bodyPr spcFirstLastPara="1" wrap="square" lIns="0" tIns="0" rIns="0" bIns="0" anchor="t" anchorCtr="0">
            <a:noAutofit/>
          </a:bodyPr>
          <a:lstStyle/>
          <a:p>
            <a:pPr marL="0" lvl="0" indent="0" algn="just">
              <a:lnSpc>
                <a:spcPct val="150000"/>
              </a:lnSpc>
              <a:buNone/>
              <a:tabLst>
                <a:tab pos="266700" algn="l"/>
              </a:tabLst>
            </a:pPr>
            <a:r>
              <a:rPr lang="en-US" sz="1800" dirty="0" err="1">
                <a:effectLst/>
                <a:latin typeface="Times New Roman" panose="02020603050405020304" charset="0"/>
                <a:ea typeface="SimSun" panose="02010600030101010101" pitchFamily="2" charset="-122"/>
              </a:rPr>
              <a:t>Cổng</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mạng</a:t>
            </a:r>
            <a:r>
              <a:rPr lang="en-US" sz="1800" dirty="0">
                <a:effectLst/>
                <a:latin typeface="Times New Roman" panose="02020603050405020304" charset="0"/>
                <a:ea typeface="SimSun" panose="02010600030101010101" pitchFamily="2" charset="-122"/>
              </a:rPr>
              <a:t> 8080 </a:t>
            </a:r>
            <a:r>
              <a:rPr lang="en-US" sz="1800" dirty="0" err="1">
                <a:effectLst/>
                <a:latin typeface="Times New Roman" panose="02020603050405020304" charset="0"/>
                <a:ea typeface="SimSun" panose="02010600030101010101" pitchFamily="2" charset="-122"/>
              </a:rPr>
              <a:t>của</a:t>
            </a:r>
            <a:r>
              <a:rPr lang="en-US" sz="1800" dirty="0">
                <a:effectLst/>
                <a:latin typeface="Times New Roman" panose="02020603050405020304" charset="0"/>
                <a:ea typeface="SimSun" panose="02010600030101010101" pitchFamily="2" charset="-122"/>
              </a:rPr>
              <a:t> EC2 </a:t>
            </a:r>
            <a:r>
              <a:rPr lang="en-US" sz="1800" dirty="0" err="1">
                <a:effectLst/>
                <a:latin typeface="Times New Roman" panose="02020603050405020304" charset="0"/>
                <a:ea typeface="SimSun" panose="02010600030101010101" pitchFamily="2" charset="-122"/>
              </a:rPr>
              <a:t>từ</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chối</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không</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cho</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truy</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cập</a:t>
            </a:r>
            <a:r>
              <a:rPr lang="en-US" sz="1800" dirty="0">
                <a:effectLst/>
                <a:latin typeface="Times New Roman" panose="02020603050405020304" charset="0"/>
                <a:ea typeface="SimSun" panose="02010600030101010101" pitchFamily="2" charset="-122"/>
              </a:rPr>
              <a:t> qua SSH </a:t>
            </a:r>
            <a:r>
              <a:rPr lang="en-US" sz="1800" dirty="0" err="1">
                <a:effectLst/>
                <a:latin typeface="Times New Roman" panose="02020603050405020304" charset="0"/>
                <a:ea typeface="SimSun" panose="02010600030101010101" pitchFamily="2" charset="-122"/>
              </a:rPr>
              <a:t>và</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môi</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trường</a:t>
            </a:r>
            <a:r>
              <a:rPr lang="en-US" sz="1800" dirty="0">
                <a:effectLst/>
                <a:latin typeface="Times New Roman" panose="02020603050405020304" charset="0"/>
                <a:ea typeface="SimSun" panose="02010600030101010101" pitchFamily="2" charset="-122"/>
              </a:rPr>
              <a:t> sandbox </a:t>
            </a:r>
            <a:r>
              <a:rPr lang="en-US" sz="1800" dirty="0" err="1">
                <a:effectLst/>
                <a:latin typeface="Times New Roman" panose="02020603050405020304" charset="0"/>
                <a:ea typeface="SimSun" panose="02010600030101010101" pitchFamily="2" charset="-122"/>
              </a:rPr>
              <a:t>không</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cấp</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quyền</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truy</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cập</a:t>
            </a:r>
            <a:r>
              <a:rPr lang="en-US" sz="1800" dirty="0">
                <a:effectLst/>
                <a:latin typeface="Times New Roman" panose="02020603050405020304" charset="0"/>
                <a:ea typeface="SimSun" panose="02010600030101010101" pitchFamily="2" charset="-122"/>
              </a:rPr>
              <a:t> EC2 Console.</a:t>
            </a:r>
            <a:endParaRPr lang="en-US" sz="1800" dirty="0">
              <a:effectLst/>
              <a:latin typeface="Times New Roman" panose="02020603050405020304" charset="0"/>
              <a:ea typeface="SimSun" panose="02010600030101010101" pitchFamily="2" charset="-122"/>
            </a:endParaRPr>
          </a:p>
        </p:txBody>
      </p:sp>
      <p:sp>
        <p:nvSpPr>
          <p:cNvPr id="271" name="Google Shape;271;p28"/>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72" name="Google Shape;272;p28"/>
          <p:cNvSpPr txBox="1">
            <a:spLocks noGrp="1"/>
          </p:cNvSpPr>
          <p:nvPr>
            <p:ph type="body" idx="1"/>
          </p:nvPr>
        </p:nvSpPr>
        <p:spPr>
          <a:xfrm>
            <a:off x="547500" y="3603855"/>
            <a:ext cx="6447117" cy="1614795"/>
          </a:xfrm>
          <a:prstGeom prst="rect">
            <a:avLst/>
          </a:prstGeom>
        </p:spPr>
        <p:txBody>
          <a:bodyPr spcFirstLastPara="1" wrap="square" lIns="0" tIns="0" rIns="0" bIns="0" anchor="t" anchorCtr="0">
            <a:noAutofit/>
          </a:bodyPr>
          <a:lstStyle/>
          <a:p>
            <a:pPr marL="0" lvl="0" indent="0" algn="just">
              <a:lnSpc>
                <a:spcPct val="150000"/>
              </a:lnSpc>
              <a:buNone/>
              <a:tabLst>
                <a:tab pos="266700" algn="l"/>
              </a:tabLst>
            </a:pPr>
            <a:r>
              <a:rPr lang="en-US" sz="1800" dirty="0" err="1">
                <a:effectLst/>
                <a:latin typeface="Times New Roman" panose="02020603050405020304" charset="0"/>
                <a:ea typeface="SimSun" panose="02010600030101010101" pitchFamily="2" charset="-122"/>
              </a:rPr>
              <a:t>Kỹ</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năng</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sử</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dụng</a:t>
            </a:r>
            <a:r>
              <a:rPr lang="en-US" sz="1800" dirty="0">
                <a:effectLst/>
                <a:latin typeface="Times New Roman" panose="02020603050405020304" charset="0"/>
                <a:ea typeface="SimSun" panose="02010600030101010101" pitchFamily="2" charset="-122"/>
              </a:rPr>
              <a:t> Python Flask </a:t>
            </a:r>
            <a:r>
              <a:rPr lang="en-US" sz="1800" dirty="0" err="1">
                <a:effectLst/>
                <a:latin typeface="Times New Roman" panose="02020603050405020304" charset="0"/>
                <a:ea typeface="SimSun" panose="02010600030101010101" pitchFamily="2" charset="-122"/>
              </a:rPr>
              <a:t>để</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viết</a:t>
            </a:r>
            <a:r>
              <a:rPr lang="en-US" sz="1800" dirty="0">
                <a:effectLst/>
                <a:latin typeface="Times New Roman" panose="02020603050405020304" charset="0"/>
                <a:ea typeface="SimSun" panose="02010600030101010101" pitchFamily="2" charset="-122"/>
              </a:rPr>
              <a:t> web </a:t>
            </a:r>
            <a:r>
              <a:rPr lang="en-US" sz="1800" dirty="0" err="1">
                <a:effectLst/>
                <a:latin typeface="Times New Roman" panose="02020603050405020304" charset="0"/>
                <a:ea typeface="SimSun" panose="02010600030101010101" pitchFamily="2" charset="-122"/>
              </a:rPr>
              <a:t>vẫn</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còn</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nhiều</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khuyết</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điểm</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trong</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việc</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thiết</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kế</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giao</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diện</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và</a:t>
            </a:r>
            <a:r>
              <a:rPr lang="en-US" sz="1800" dirty="0">
                <a:effectLst/>
                <a:latin typeface="Times New Roman" panose="02020603050405020304" charset="0"/>
                <a:ea typeface="SimSun" panose="02010600030101010101" pitchFamily="2" charset="-122"/>
              </a:rPr>
              <a:t> backend.</a:t>
            </a:r>
            <a:endParaRPr lang="en-US" sz="1800" dirty="0">
              <a:effectLst/>
              <a:latin typeface="Times New Roman" panose="02020603050405020304" charset="0"/>
              <a:ea typeface="SimSun" panose="02010600030101010101" pitchFamily="2" charset="-122"/>
            </a:endParaRPr>
          </a:p>
        </p:txBody>
      </p:sp>
      <p:grpSp>
        <p:nvGrpSpPr>
          <p:cNvPr id="275" name="Google Shape;275;p28"/>
          <p:cNvGrpSpPr/>
          <p:nvPr/>
        </p:nvGrpSpPr>
        <p:grpSpPr>
          <a:xfrm>
            <a:off x="6715673" y="1238675"/>
            <a:ext cx="2428325" cy="3645025"/>
            <a:chOff x="5864298" y="1238675"/>
            <a:chExt cx="2428325" cy="3645025"/>
          </a:xfrm>
        </p:grpSpPr>
        <p:pic>
          <p:nvPicPr>
            <p:cNvPr id="276" name="Google Shape;276;p28"/>
            <p:cNvPicPr preferRelativeResize="0"/>
            <p:nvPr/>
          </p:nvPicPr>
          <p:blipFill rotWithShape="1">
            <a:blip r:embed="rId1"/>
            <a:srcRect r="14500"/>
            <a:stretch>
              <a:fillRect/>
            </a:stretch>
          </p:blipFill>
          <p:spPr>
            <a:xfrm>
              <a:off x="5864298" y="1238675"/>
              <a:ext cx="2428325" cy="3645025"/>
            </a:xfrm>
            <a:prstGeom prst="rect">
              <a:avLst/>
            </a:prstGeom>
            <a:noFill/>
            <a:ln>
              <a:noFill/>
            </a:ln>
          </p:spPr>
        </p:pic>
        <p:pic>
          <p:nvPicPr>
            <p:cNvPr id="277" name="Google Shape;277;p28"/>
            <p:cNvPicPr preferRelativeResize="0"/>
            <p:nvPr/>
          </p:nvPicPr>
          <p:blipFill>
            <a:blip r:embed="rId2"/>
            <a:stretch>
              <a:fillRect/>
            </a:stretch>
          </p:blipFill>
          <p:spPr>
            <a:xfrm>
              <a:off x="7087476" y="1833431"/>
              <a:ext cx="241950" cy="170793"/>
            </a:xfrm>
            <a:prstGeom prst="rect">
              <a:avLst/>
            </a:prstGeom>
            <a:noFill/>
            <a:ln>
              <a:noFill/>
            </a:ln>
          </p:spPr>
        </p:pic>
      </p:grpSp>
      <p:pic>
        <p:nvPicPr>
          <p:cNvPr id="278" name="Google Shape;278;p28"/>
          <p:cNvPicPr preferRelativeResize="0"/>
          <p:nvPr/>
        </p:nvPicPr>
        <p:blipFill>
          <a:blip r:embed="rId3"/>
          <a:stretch>
            <a:fillRect/>
          </a:stretch>
        </p:blipFill>
        <p:spPr>
          <a:xfrm>
            <a:off x="6374422" y="605525"/>
            <a:ext cx="704850" cy="704850"/>
          </a:xfrm>
          <a:prstGeom prst="rect">
            <a:avLst/>
          </a:prstGeom>
          <a:noFill/>
          <a:ln>
            <a:noFill/>
          </a:ln>
        </p:spPr>
      </p:pic>
      <p:sp>
        <p:nvSpPr>
          <p:cNvPr id="3" name="Text Placeholder 2"/>
          <p:cNvSpPr>
            <a:spLocks noGrp="1"/>
          </p:cNvSpPr>
          <p:nvPr>
            <p:ph type="body" idx="3"/>
          </p:nvPr>
        </p:nvSpPr>
        <p:spPr>
          <a:xfrm>
            <a:off x="586878" y="2706967"/>
            <a:ext cx="6193426" cy="968094"/>
          </a:xfrm>
        </p:spPr>
        <p:txBody>
          <a:bodyPr/>
          <a:lstStyle/>
          <a:p>
            <a:pPr marL="114300" indent="0">
              <a:buNone/>
            </a:pPr>
            <a:r>
              <a:rPr lang="en-US" sz="1800" dirty="0" err="1">
                <a:effectLst/>
                <a:latin typeface="Times New Roman" panose="02020603050405020304" charset="0"/>
                <a:ea typeface="SimSun" panose="02010600030101010101" pitchFamily="2" charset="-122"/>
              </a:rPr>
              <a:t>Những</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phương</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pháp</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khác</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để</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triển</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khai</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cụm</a:t>
            </a:r>
            <a:r>
              <a:rPr lang="en-US" sz="1800" dirty="0">
                <a:effectLst/>
                <a:latin typeface="Times New Roman" panose="02020603050405020304" charset="0"/>
                <a:ea typeface="SimSun" panose="02010600030101010101" pitchFamily="2" charset="-122"/>
              </a:rPr>
              <a:t> K8s </a:t>
            </a:r>
            <a:r>
              <a:rPr lang="en-US" sz="1800" dirty="0" err="1">
                <a:effectLst/>
                <a:latin typeface="Times New Roman" panose="02020603050405020304" charset="0"/>
                <a:ea typeface="SimSun" panose="02010600030101010101" pitchFamily="2" charset="-122"/>
              </a:rPr>
              <a:t>như</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sử</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dụng</a:t>
            </a:r>
            <a:r>
              <a:rPr lang="en-US" sz="1800" dirty="0">
                <a:effectLst/>
                <a:latin typeface="Times New Roman" panose="02020603050405020304" charset="0"/>
                <a:ea typeface="SimSun" panose="02010600030101010101" pitchFamily="2" charset="-122"/>
              </a:rPr>
              <a:t> Rancher container </a:t>
            </a:r>
            <a:r>
              <a:rPr lang="en-US" sz="1800" dirty="0" err="1">
                <a:effectLst/>
                <a:latin typeface="Times New Roman" panose="02020603050405020304" charset="0"/>
                <a:ea typeface="SimSun" panose="02010600030101010101" pitchFamily="2" charset="-122"/>
              </a:rPr>
              <a:t>để</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quản</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lý</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cụm</a:t>
            </a:r>
            <a:r>
              <a:rPr lang="en-US" sz="1800" dirty="0">
                <a:effectLst/>
                <a:latin typeface="Times New Roman" panose="02020603050405020304" charset="0"/>
                <a:ea typeface="SimSun" panose="02010600030101010101" pitchFamily="2" charset="-122"/>
              </a:rPr>
              <a:t> K8s </a:t>
            </a:r>
            <a:r>
              <a:rPr lang="en-US" sz="1800" dirty="0" err="1">
                <a:effectLst/>
                <a:latin typeface="Times New Roman" panose="02020603050405020304" charset="0"/>
                <a:ea typeface="SimSun" panose="02010600030101010101" pitchFamily="2" charset="-122"/>
              </a:rPr>
              <a:t>cũng</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thất</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bại</a:t>
            </a:r>
            <a:r>
              <a:rPr lang="en-US" sz="1800" dirty="0">
                <a:effectLst/>
                <a:latin typeface="Times New Roman" panose="02020603050405020304" charset="0"/>
                <a:ea typeface="SimSun" panose="02010600030101010101" pitchFamily="2" charset="-122"/>
              </a:rPr>
              <a:t> hay</a:t>
            </a:r>
            <a:endParaRPr lang="en-US" sz="1800" dirty="0">
              <a:effectLst/>
              <a:latin typeface="Times New Roman" panose="02020603050405020304" charset="0"/>
              <a:ea typeface="SimSun" panose="02010600030101010101" pitchFamily="2" charset="-122"/>
            </a:endParaRPr>
          </a:p>
          <a:p>
            <a:endParaRPr lang="en-US" dirty="0"/>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pic>
        <p:nvPicPr>
          <p:cNvPr id="354" name="Google Shape;354;p33"/>
          <p:cNvPicPr preferRelativeResize="0"/>
          <p:nvPr/>
        </p:nvPicPr>
        <p:blipFill>
          <a:blip r:embed="rId1"/>
          <a:stretch>
            <a:fillRect/>
          </a:stretch>
        </p:blipFill>
        <p:spPr>
          <a:xfrm>
            <a:off x="6240997" y="576525"/>
            <a:ext cx="1496437" cy="1343865"/>
          </a:xfrm>
          <a:prstGeom prst="rect">
            <a:avLst/>
          </a:prstGeom>
          <a:noFill/>
          <a:ln>
            <a:noFill/>
          </a:ln>
        </p:spPr>
      </p:pic>
      <p:sp>
        <p:nvSpPr>
          <p:cNvPr id="355" name="Google Shape;355;p33"/>
          <p:cNvSpPr/>
          <p:nvPr/>
        </p:nvSpPr>
        <p:spPr>
          <a:xfrm>
            <a:off x="6452663" y="985601"/>
            <a:ext cx="1073096" cy="316800"/>
          </a:xfrm>
          <a:prstGeom prst="rect">
            <a:avLst/>
          </a:prstGeom>
        </p:spPr>
        <p:txBody>
          <a:bodyPr>
            <a:prstTxWarp prst="textPlain">
              <a:avLst/>
            </a:prstTxWarp>
          </a:bodyPr>
          <a:lstStyle/>
          <a:p>
            <a:pPr lvl="0" algn="ctr"/>
            <a:r>
              <a:rPr b="1" i="0">
                <a:ln>
                  <a:noFill/>
                </a:ln>
                <a:gradFill>
                  <a:gsLst>
                    <a:gs pos="0">
                      <a:srgbClr val="9FFAFF"/>
                    </a:gs>
                    <a:gs pos="58000">
                      <a:schemeClr val="accent1"/>
                    </a:gs>
                    <a:gs pos="100000">
                      <a:schemeClr val="accent1"/>
                    </a:gs>
                  </a:gsLst>
                  <a:path path="circle">
                    <a:fillToRect l="100000" t="100000"/>
                  </a:path>
                  <a:tileRect r="-100000" b="-100000"/>
                </a:gradFill>
                <a:latin typeface="Bebas Neue" panose="020B0606020202050201"/>
              </a:rPr>
              <a:t>Thanks!</a:t>
            </a:r>
            <a:endParaRPr b="1" i="0">
              <a:ln>
                <a:noFill/>
              </a:ln>
              <a:gradFill>
                <a:gsLst>
                  <a:gs pos="0">
                    <a:srgbClr val="9FFAFF"/>
                  </a:gs>
                  <a:gs pos="58000">
                    <a:schemeClr val="accent1"/>
                  </a:gs>
                  <a:gs pos="100000">
                    <a:schemeClr val="accent1"/>
                  </a:gs>
                </a:gsLst>
                <a:path path="circle">
                  <a:fillToRect l="100000" t="100000"/>
                </a:path>
                <a:tileRect r="-100000" b="-100000"/>
              </a:gradFill>
              <a:latin typeface="Bebas Neue" panose="020B0606020202050201"/>
            </a:endParaRPr>
          </a:p>
        </p:txBody>
      </p:sp>
      <p:pic>
        <p:nvPicPr>
          <p:cNvPr id="356" name="Google Shape;356;p33"/>
          <p:cNvPicPr preferRelativeResize="0"/>
          <p:nvPr/>
        </p:nvPicPr>
        <p:blipFill>
          <a:blip r:embed="rId2"/>
          <a:stretch>
            <a:fillRect/>
          </a:stretch>
        </p:blipFill>
        <p:spPr>
          <a:xfrm>
            <a:off x="5950400" y="1128926"/>
            <a:ext cx="2904825" cy="3705499"/>
          </a:xfrm>
          <a:prstGeom prst="rect">
            <a:avLst/>
          </a:prstGeom>
          <a:noFill/>
          <a:ln>
            <a:noFill/>
          </a:ln>
        </p:spPr>
      </p:pic>
      <p:sp>
        <p:nvSpPr>
          <p:cNvPr id="357" name="Google Shape;357;p33"/>
          <p:cNvSpPr txBox="1">
            <a:spLocks noGrp="1"/>
          </p:cNvSpPr>
          <p:nvPr>
            <p:ph type="body" idx="4294967295"/>
          </p:nvPr>
        </p:nvSpPr>
        <p:spPr>
          <a:xfrm>
            <a:off x="855300" y="1395900"/>
            <a:ext cx="4694400" cy="2351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sz="5400" dirty="0">
                <a:solidFill>
                  <a:schemeClr val="lt1"/>
                </a:solidFill>
                <a:latin typeface="Bebas Neue" panose="020B0606020202050201"/>
                <a:ea typeface="Bebas Neue" panose="020B0606020202050201"/>
                <a:cs typeface="Bebas Neue" panose="020B0606020202050201"/>
                <a:sym typeface="Bebas Neue" panose="020B0606020202050201"/>
              </a:rPr>
              <a:t>Any questions?</a:t>
            </a:r>
            <a:br>
              <a:rPr lang="en-GB" dirty="0">
                <a:solidFill>
                  <a:schemeClr val="lt1"/>
                </a:solidFill>
              </a:rPr>
            </a:br>
            <a:endParaRPr dirty="0">
              <a:solidFill>
                <a:schemeClr val="lt1"/>
              </a:solidFill>
            </a:endParaRPr>
          </a:p>
        </p:txBody>
      </p:sp>
      <p:sp>
        <p:nvSpPr>
          <p:cNvPr id="358" name="Google Shape;358;p33"/>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4"/>
          <p:cNvPicPr preferRelativeResize="0"/>
          <p:nvPr/>
        </p:nvPicPr>
        <p:blipFill>
          <a:blip r:embed="rId1"/>
          <a:stretch>
            <a:fillRect/>
          </a:stretch>
        </p:blipFill>
        <p:spPr>
          <a:xfrm>
            <a:off x="6240997" y="347925"/>
            <a:ext cx="1496437" cy="1343865"/>
          </a:xfrm>
          <a:prstGeom prst="rect">
            <a:avLst/>
          </a:prstGeom>
          <a:noFill/>
          <a:ln>
            <a:noFill/>
          </a:ln>
        </p:spPr>
      </p:pic>
      <p:pic>
        <p:nvPicPr>
          <p:cNvPr id="80" name="Google Shape;80;p14"/>
          <p:cNvPicPr preferRelativeResize="0"/>
          <p:nvPr/>
        </p:nvPicPr>
        <p:blipFill>
          <a:blip r:embed="rId2"/>
          <a:stretch>
            <a:fillRect/>
          </a:stretch>
        </p:blipFill>
        <p:spPr>
          <a:xfrm>
            <a:off x="6048300" y="1156818"/>
            <a:ext cx="2806925" cy="3745883"/>
          </a:xfrm>
          <a:prstGeom prst="rect">
            <a:avLst/>
          </a:prstGeom>
          <a:noFill/>
          <a:ln>
            <a:noFill/>
          </a:ln>
        </p:spPr>
      </p:pic>
      <p:sp>
        <p:nvSpPr>
          <p:cNvPr id="81" name="Google Shape;81;p14"/>
          <p:cNvSpPr txBox="1">
            <a:spLocks noGrp="1"/>
          </p:cNvSpPr>
          <p:nvPr>
            <p:ph type="ctrTitle"/>
          </p:nvPr>
        </p:nvSpPr>
        <p:spPr>
          <a:xfrm>
            <a:off x="779100" y="1517488"/>
            <a:ext cx="4960500" cy="1628100"/>
          </a:xfrm>
          <a:prstGeom prst="rect">
            <a:avLst/>
          </a:prstGeom>
        </p:spPr>
        <p:txBody>
          <a:bodyPr spcFirstLastPara="1" wrap="square" lIns="0" tIns="0" rIns="0" bIns="0" anchor="b" anchorCtr="0">
            <a:noAutofit/>
          </a:bodyPr>
          <a:lstStyle/>
          <a:p>
            <a:r>
              <a:rPr lang="en-US" dirty="0"/>
              <a:t>I. KUBERNETES</a:t>
            </a:r>
            <a:r>
              <a:rPr lang="en-US" sz="1800" b="1" dirty="0">
                <a:effectLst/>
                <a:latin typeface="Times New Roman" panose="02020603050405020304" charset="0"/>
                <a:ea typeface="SimSun" panose="02010600030101010101" pitchFamily="2" charset="-122"/>
                <a:cs typeface="Times New Roman" panose="02020603050405020304" charset="0"/>
              </a:rPr>
              <a:t> </a:t>
            </a:r>
            <a:br>
              <a:rPr lang="en-US" sz="1800" dirty="0">
                <a:effectLst/>
                <a:latin typeface="Calibri" panose="020F0502020204030204" pitchFamily="34" charset="0"/>
                <a:ea typeface="SimSun" panose="02010600030101010101" pitchFamily="2" charset="-122"/>
                <a:cs typeface="Times New Roman" panose="02020603050405020304" charset="0"/>
              </a:rPr>
            </a:br>
            <a:endParaRPr dirty="0"/>
          </a:p>
        </p:txBody>
      </p:sp>
      <p:sp>
        <p:nvSpPr>
          <p:cNvPr id="83" name="Google Shape;83;p14"/>
          <p:cNvSpPr/>
          <p:nvPr/>
        </p:nvSpPr>
        <p:spPr>
          <a:xfrm>
            <a:off x="6815202" y="576011"/>
            <a:ext cx="251950" cy="700149"/>
          </a:xfrm>
          <a:prstGeom prst="rect">
            <a:avLst/>
          </a:prstGeom>
        </p:spPr>
        <p:txBody>
          <a:bodyPr>
            <a:prstTxWarp prst="textPlain">
              <a:avLst/>
            </a:prstTxWarp>
          </a:bodyPr>
          <a:lstStyle/>
          <a:p>
            <a:pPr lvl="0" algn="ctr"/>
            <a:r>
              <a:rPr b="1" i="0">
                <a:ln>
                  <a:noFill/>
                </a:ln>
                <a:gradFill>
                  <a:gsLst>
                    <a:gs pos="0">
                      <a:srgbClr val="FF9F4D"/>
                    </a:gs>
                    <a:gs pos="58000">
                      <a:schemeClr val="accent5"/>
                    </a:gs>
                    <a:gs pos="100000">
                      <a:schemeClr val="accent5"/>
                    </a:gs>
                  </a:gsLst>
                  <a:path path="circle">
                    <a:fillToRect l="100000" t="100000"/>
                  </a:path>
                  <a:tileRect r="-100000" b="-100000"/>
                </a:gradFill>
                <a:latin typeface="Bebas Neue" panose="020B0606020202050201"/>
              </a:rPr>
              <a:t>1</a:t>
            </a:r>
            <a:endParaRPr b="1" i="0">
              <a:ln>
                <a:noFill/>
              </a:ln>
              <a:gradFill>
                <a:gsLst>
                  <a:gs pos="0">
                    <a:srgbClr val="FF9F4D"/>
                  </a:gs>
                  <a:gs pos="58000">
                    <a:schemeClr val="accent5"/>
                  </a:gs>
                  <a:gs pos="100000">
                    <a:schemeClr val="accent5"/>
                  </a:gs>
                </a:gsLst>
                <a:path path="circle">
                  <a:fillToRect l="100000" t="100000"/>
                </a:path>
                <a:tileRect r="-100000" b="-100000"/>
              </a:gradFill>
              <a:latin typeface="Bebas Neue" panose="020B0606020202050201"/>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5"/>
          <p:cNvSpPr txBox="1">
            <a:spLocks noGrp="1"/>
          </p:cNvSpPr>
          <p:nvPr>
            <p:ph type="body" idx="1"/>
          </p:nvPr>
        </p:nvSpPr>
        <p:spPr>
          <a:xfrm>
            <a:off x="1286575" y="1250325"/>
            <a:ext cx="4844700" cy="26586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GB" dirty="0"/>
              <a:t>“</a:t>
            </a:r>
            <a:r>
              <a:rPr lang="en-US" sz="2000">
                <a:latin typeface="Times New Roman" panose="02020603050405020304" charset="0"/>
                <a:ea typeface="SimSun" panose="02010600030101010101" pitchFamily="2" charset="-122"/>
              </a:rPr>
              <a:t>Kubernetes là một hệ thống điều phối container nổi tiếng hiện nay và được sử dụng để đóng gói các service từ đó triển khai hệ thống microservices . Kubernetes là một hệ sinh thái lớn và phát triển nhanh chóng. Các dịch vụ, sự hỗ trợ và công cụ có sẵn rộng rãi.</a:t>
            </a:r>
            <a:r>
              <a:rPr lang="en-GB" dirty="0"/>
              <a:t>”.</a:t>
            </a:r>
            <a:endParaRPr dirty="0"/>
          </a:p>
        </p:txBody>
      </p:sp>
      <p:sp>
        <p:nvSpPr>
          <p:cNvPr id="89" name="Google Shape;89;p15"/>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90" name="Google Shape;90;p15"/>
          <p:cNvPicPr preferRelativeResize="0"/>
          <p:nvPr/>
        </p:nvPicPr>
        <p:blipFill rotWithShape="1">
          <a:blip r:embed="rId1"/>
          <a:srcRect r="20898" b="32619"/>
          <a:stretch>
            <a:fillRect/>
          </a:stretch>
        </p:blipFill>
        <p:spPr>
          <a:xfrm>
            <a:off x="5826900" y="1367600"/>
            <a:ext cx="3317100" cy="3775900"/>
          </a:xfrm>
          <a:prstGeom prst="rect">
            <a:avLst/>
          </a:prstGeom>
          <a:noFill/>
          <a:ln>
            <a:noFill/>
          </a:ln>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58000">
              <a:schemeClr val="dk2"/>
            </a:gs>
            <a:gs pos="100000">
              <a:schemeClr val="dk2"/>
            </a:gs>
          </a:gsLst>
          <a:path path="circle">
            <a:fillToRect l="100000" t="100000"/>
          </a:path>
          <a:tileRect r="-100000" b="-100000"/>
        </a:gradFill>
        <a:effectLst/>
      </p:bgPr>
    </p:bg>
    <p:spTree>
      <p:nvGrpSpPr>
        <p:cNvPr id="1" name="Shape 382"/>
        <p:cNvGrpSpPr/>
        <p:nvPr/>
      </p:nvGrpSpPr>
      <p:grpSpPr>
        <a:xfrm>
          <a:off x="0" y="0"/>
          <a:ext cx="0" cy="0"/>
          <a:chOff x="0" y="0"/>
          <a:chExt cx="0" cy="0"/>
        </a:xfrm>
      </p:grpSpPr>
      <p:sp>
        <p:nvSpPr>
          <p:cNvPr id="383" name="Google Shape;383;p36"/>
          <p:cNvSpPr txBox="1">
            <a:spLocks noGrp="1"/>
          </p:cNvSpPr>
          <p:nvPr>
            <p:ph type="ctrTitle"/>
          </p:nvPr>
        </p:nvSpPr>
        <p:spPr>
          <a:xfrm>
            <a:off x="779100" y="999459"/>
            <a:ext cx="4960500" cy="329609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CÁCH CÀI ĐĂT K8S</a:t>
            </a:r>
            <a:br>
              <a:rPr lang="en-US" dirty="0"/>
            </a:br>
            <a:r>
              <a:rPr lang="en-US" dirty="0"/>
              <a:t>ĐỐI THỦ CẠNH TRANH</a:t>
            </a:r>
            <a:endParaRPr dirty="0"/>
          </a:p>
        </p:txBody>
      </p:sp>
      <p:pic>
        <p:nvPicPr>
          <p:cNvPr id="385" name="Google Shape;385;p36"/>
          <p:cNvPicPr preferRelativeResize="0"/>
          <p:nvPr/>
        </p:nvPicPr>
        <p:blipFill>
          <a:blip r:embed="rId1"/>
          <a:stretch>
            <a:fillRect/>
          </a:stretch>
        </p:blipFill>
        <p:spPr>
          <a:xfrm>
            <a:off x="6240997" y="347925"/>
            <a:ext cx="1496437" cy="1343865"/>
          </a:xfrm>
          <a:prstGeom prst="rect">
            <a:avLst/>
          </a:prstGeom>
          <a:noFill/>
          <a:ln>
            <a:noFill/>
          </a:ln>
        </p:spPr>
      </p:pic>
      <p:pic>
        <p:nvPicPr>
          <p:cNvPr id="386" name="Google Shape;386;p36"/>
          <p:cNvPicPr preferRelativeResize="0"/>
          <p:nvPr/>
        </p:nvPicPr>
        <p:blipFill>
          <a:blip r:embed="rId2"/>
          <a:stretch>
            <a:fillRect/>
          </a:stretch>
        </p:blipFill>
        <p:spPr>
          <a:xfrm>
            <a:off x="6048300" y="1156818"/>
            <a:ext cx="2806925" cy="3745883"/>
          </a:xfrm>
          <a:prstGeom prst="rect">
            <a:avLst/>
          </a:prstGeom>
          <a:noFill/>
          <a:ln>
            <a:noFill/>
          </a:ln>
        </p:spPr>
      </p:pic>
      <p:sp>
        <p:nvSpPr>
          <p:cNvPr id="387" name="Google Shape;387;p36"/>
          <p:cNvSpPr/>
          <p:nvPr/>
        </p:nvSpPr>
        <p:spPr>
          <a:xfrm>
            <a:off x="6785658" y="576011"/>
            <a:ext cx="349144" cy="709585"/>
          </a:xfrm>
          <a:prstGeom prst="rect">
            <a:avLst/>
          </a:prstGeom>
        </p:spPr>
        <p:txBody>
          <a:bodyPr>
            <a:prstTxWarp prst="textPlain">
              <a:avLst/>
            </a:prstTxWarp>
          </a:bodyPr>
          <a:lstStyle/>
          <a:p>
            <a:pPr lvl="0" algn="ctr"/>
            <a:r>
              <a:rPr b="1" i="0" dirty="0">
                <a:ln>
                  <a:noFill/>
                </a:ln>
                <a:gradFill>
                  <a:gsLst>
                    <a:gs pos="0">
                      <a:srgbClr val="FF9F4D"/>
                    </a:gs>
                    <a:gs pos="58000">
                      <a:schemeClr val="accent5"/>
                    </a:gs>
                    <a:gs pos="100000">
                      <a:schemeClr val="accent5"/>
                    </a:gs>
                  </a:gsLst>
                  <a:path path="circle">
                    <a:fillToRect l="100000" t="100000"/>
                  </a:path>
                  <a:tileRect r="-100000" b="-100000"/>
                </a:gradFill>
                <a:latin typeface="Bebas Neue" panose="020B0606020202050201"/>
              </a:rPr>
              <a:t>2</a:t>
            </a:r>
            <a:endParaRPr b="1" i="0" dirty="0">
              <a:ln>
                <a:noFill/>
              </a:ln>
              <a:gradFill>
                <a:gsLst>
                  <a:gs pos="0">
                    <a:srgbClr val="FF9F4D"/>
                  </a:gs>
                  <a:gs pos="58000">
                    <a:schemeClr val="accent5"/>
                  </a:gs>
                  <a:gs pos="100000">
                    <a:schemeClr val="accent5"/>
                  </a:gs>
                </a:gsLst>
                <a:path path="circle">
                  <a:fillToRect l="100000" t="100000"/>
                </a:path>
                <a:tileRect r="-100000" b="-100000"/>
              </a:gradFill>
              <a:latin typeface="Bebas Neue" panose="020B0606020202050201"/>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6"/>
          <p:cNvSpPr txBox="1">
            <a:spLocks noGrp="1"/>
          </p:cNvSpPr>
          <p:nvPr>
            <p:ph type="body" idx="1"/>
          </p:nvPr>
        </p:nvSpPr>
        <p:spPr>
          <a:xfrm>
            <a:off x="862999" y="219815"/>
            <a:ext cx="4975500" cy="4820018"/>
          </a:xfrm>
          <a:prstGeom prst="rect">
            <a:avLst/>
          </a:prstGeom>
        </p:spPr>
        <p:txBody>
          <a:bodyPr spcFirstLastPara="1" wrap="square" lIns="0" tIns="0" rIns="0" bIns="0" anchor="t" anchorCtr="0">
            <a:noAutofit/>
          </a:bodyPr>
          <a:lstStyle/>
          <a:p>
            <a:pPr marL="342900" lvl="0" indent="-342900" algn="just">
              <a:lnSpc>
                <a:spcPct val="150000"/>
              </a:lnSpc>
              <a:buSzPts val="1200"/>
              <a:buFont typeface="+mj-lt"/>
              <a:buAutoNum type="arabicPeriod"/>
              <a:tabLst>
                <a:tab pos="457200" algn="l"/>
              </a:tabLst>
            </a:pPr>
            <a:r>
              <a:rPr lang="en-US" sz="1600" dirty="0" err="1">
                <a:effectLst/>
                <a:latin typeface="Times New Roman" panose="02020603050405020304" charset="0"/>
                <a:ea typeface="SimSun" panose="02010600030101010101" pitchFamily="2" charset="-122"/>
                <a:cs typeface="Times New Roman" panose="02020603050405020304" charset="0"/>
              </a:rPr>
              <a:t>Minikube</a:t>
            </a:r>
            <a:r>
              <a:rPr lang="en-US" sz="1600" dirty="0">
                <a:effectLst/>
                <a:latin typeface="Times New Roman" panose="02020603050405020304" charset="0"/>
                <a:ea typeface="SimSun" panose="02010600030101010101" pitchFamily="2" charset="-122"/>
                <a:cs typeface="Times New Roman" panose="02020603050405020304" charset="0"/>
              </a:rPr>
              <a:t> (</a:t>
            </a:r>
            <a:r>
              <a:rPr lang="en-US" sz="1600" dirty="0" err="1">
                <a:effectLst/>
                <a:latin typeface="Times New Roman" panose="02020603050405020304" charset="0"/>
                <a:ea typeface="SimSun" panose="02010600030101010101" pitchFamily="2" charset="-122"/>
                <a:cs typeface="Times New Roman" panose="02020603050405020304" charset="0"/>
              </a:rPr>
              <a:t>Tích</a:t>
            </a:r>
            <a:r>
              <a:rPr lang="en-US" sz="1600" dirty="0">
                <a:effectLst/>
                <a:latin typeface="Times New Roman" panose="02020603050405020304" charset="0"/>
                <a:ea typeface="SimSun" panose="02010600030101010101" pitchFamily="2" charset="-122"/>
                <a:cs typeface="Times New Roman" panose="02020603050405020304" charset="0"/>
              </a:rPr>
              <a:t> </a:t>
            </a:r>
            <a:r>
              <a:rPr lang="en-US" sz="1600" dirty="0" err="1">
                <a:effectLst/>
                <a:latin typeface="Times New Roman" panose="02020603050405020304" charset="0"/>
                <a:ea typeface="SimSun" panose="02010600030101010101" pitchFamily="2" charset="-122"/>
                <a:cs typeface="Times New Roman" panose="02020603050405020304" charset="0"/>
              </a:rPr>
              <a:t>hợp</a:t>
            </a:r>
            <a:r>
              <a:rPr lang="en-US" sz="1600" dirty="0">
                <a:effectLst/>
                <a:latin typeface="Times New Roman" panose="02020603050405020304" charset="0"/>
                <a:ea typeface="SimSun" panose="02010600030101010101" pitchFamily="2" charset="-122"/>
                <a:cs typeface="Times New Roman" panose="02020603050405020304" charset="0"/>
              </a:rPr>
              <a:t> </a:t>
            </a:r>
            <a:r>
              <a:rPr lang="en-US" sz="1600" dirty="0" err="1">
                <a:effectLst/>
                <a:latin typeface="Times New Roman" panose="02020603050405020304" charset="0"/>
                <a:ea typeface="SimSun" panose="02010600030101010101" pitchFamily="2" charset="-122"/>
                <a:cs typeface="Times New Roman" panose="02020603050405020304" charset="0"/>
              </a:rPr>
              <a:t>sẵn</a:t>
            </a:r>
            <a:r>
              <a:rPr lang="en-US" sz="1600" dirty="0">
                <a:effectLst/>
                <a:latin typeface="Times New Roman" panose="02020603050405020304" charset="0"/>
                <a:ea typeface="SimSun" panose="02010600030101010101" pitchFamily="2" charset="-122"/>
                <a:cs typeface="Times New Roman" panose="02020603050405020304" charset="0"/>
              </a:rPr>
              <a:t> </a:t>
            </a:r>
            <a:r>
              <a:rPr lang="en-US" sz="1600" dirty="0" err="1">
                <a:effectLst/>
                <a:latin typeface="Times New Roman" panose="02020603050405020304" charset="0"/>
                <a:ea typeface="SimSun" panose="02010600030101010101" pitchFamily="2" charset="-122"/>
                <a:cs typeface="Times New Roman" panose="02020603050405020304" charset="0"/>
              </a:rPr>
              <a:t>trên</a:t>
            </a:r>
            <a:r>
              <a:rPr lang="en-US" sz="1600" dirty="0">
                <a:effectLst/>
                <a:latin typeface="Times New Roman" panose="02020603050405020304" charset="0"/>
                <a:ea typeface="SimSun" panose="02010600030101010101" pitchFamily="2" charset="-122"/>
                <a:cs typeface="Times New Roman" panose="02020603050405020304" charset="0"/>
              </a:rPr>
              <a:t> Docker Desktop </a:t>
            </a:r>
            <a:r>
              <a:rPr lang="en-US" sz="1600" dirty="0" err="1">
                <a:effectLst/>
                <a:latin typeface="Times New Roman" panose="02020603050405020304" charset="0"/>
                <a:ea typeface="SimSun" panose="02010600030101010101" pitchFamily="2" charset="-122"/>
                <a:cs typeface="Times New Roman" panose="02020603050405020304" charset="0"/>
              </a:rPr>
              <a:t>của</a:t>
            </a:r>
            <a:r>
              <a:rPr lang="en-US" sz="1600" dirty="0">
                <a:effectLst/>
                <a:latin typeface="Times New Roman" panose="02020603050405020304" charset="0"/>
                <a:ea typeface="SimSun" panose="02010600030101010101" pitchFamily="2" charset="-122"/>
                <a:cs typeface="Times New Roman" panose="02020603050405020304" charset="0"/>
              </a:rPr>
              <a:t> Windows </a:t>
            </a:r>
            <a:r>
              <a:rPr lang="en-US" sz="1600" dirty="0" err="1">
                <a:effectLst/>
                <a:latin typeface="Times New Roman" panose="02020603050405020304" charset="0"/>
                <a:ea typeface="SimSun" panose="02010600030101010101" pitchFamily="2" charset="-122"/>
                <a:cs typeface="Times New Roman" panose="02020603050405020304" charset="0"/>
              </a:rPr>
              <a:t>và</a:t>
            </a:r>
            <a:r>
              <a:rPr lang="en-US" sz="1600" dirty="0">
                <a:effectLst/>
                <a:latin typeface="Times New Roman" panose="02020603050405020304" charset="0"/>
                <a:ea typeface="SimSun" panose="02010600030101010101" pitchFamily="2" charset="-122"/>
                <a:cs typeface="Times New Roman" panose="02020603050405020304" charset="0"/>
              </a:rPr>
              <a:t> MacOS </a:t>
            </a:r>
            <a:r>
              <a:rPr lang="en-US" sz="1600" dirty="0" err="1">
                <a:effectLst/>
                <a:latin typeface="Times New Roman" panose="02020603050405020304" charset="0"/>
                <a:ea typeface="SimSun" panose="02010600030101010101" pitchFamily="2" charset="-122"/>
                <a:cs typeface="Times New Roman" panose="02020603050405020304" charset="0"/>
              </a:rPr>
              <a:t>chủ</a:t>
            </a:r>
            <a:r>
              <a:rPr lang="en-US" sz="1600" dirty="0">
                <a:effectLst/>
                <a:latin typeface="Times New Roman" panose="02020603050405020304" charset="0"/>
                <a:ea typeface="SimSun" panose="02010600030101010101" pitchFamily="2" charset="-122"/>
                <a:cs typeface="Times New Roman" panose="02020603050405020304" charset="0"/>
              </a:rPr>
              <a:t> </a:t>
            </a:r>
            <a:r>
              <a:rPr lang="en-US" sz="1600" dirty="0" err="1">
                <a:effectLst/>
                <a:latin typeface="Times New Roman" panose="02020603050405020304" charset="0"/>
                <a:ea typeface="SimSun" panose="02010600030101010101" pitchFamily="2" charset="-122"/>
                <a:cs typeface="Times New Roman" panose="02020603050405020304" charset="0"/>
              </a:rPr>
              <a:t>yếu</a:t>
            </a:r>
            <a:r>
              <a:rPr lang="en-US" sz="1600" dirty="0">
                <a:effectLst/>
                <a:latin typeface="Times New Roman" panose="02020603050405020304" charset="0"/>
                <a:ea typeface="SimSun" panose="02010600030101010101" pitchFamily="2" charset="-122"/>
                <a:cs typeface="Times New Roman" panose="02020603050405020304" charset="0"/>
              </a:rPr>
              <a:t> </a:t>
            </a:r>
            <a:r>
              <a:rPr lang="en-US" sz="1600" dirty="0" err="1">
                <a:effectLst/>
                <a:latin typeface="Times New Roman" panose="02020603050405020304" charset="0"/>
                <a:ea typeface="SimSun" panose="02010600030101010101" pitchFamily="2" charset="-122"/>
                <a:cs typeface="Times New Roman" panose="02020603050405020304" charset="0"/>
              </a:rPr>
              <a:t>triển</a:t>
            </a:r>
            <a:r>
              <a:rPr lang="en-US" sz="1600" dirty="0">
                <a:effectLst/>
                <a:latin typeface="Times New Roman" panose="02020603050405020304" charset="0"/>
                <a:ea typeface="SimSun" panose="02010600030101010101" pitchFamily="2" charset="-122"/>
                <a:cs typeface="Times New Roman" panose="02020603050405020304" charset="0"/>
              </a:rPr>
              <a:t> </a:t>
            </a:r>
            <a:r>
              <a:rPr lang="en-US" sz="1600" dirty="0" err="1">
                <a:effectLst/>
                <a:latin typeface="Times New Roman" panose="02020603050405020304" charset="0"/>
                <a:ea typeface="SimSun" panose="02010600030101010101" pitchFamily="2" charset="-122"/>
                <a:cs typeface="Times New Roman" panose="02020603050405020304" charset="0"/>
              </a:rPr>
              <a:t>khai</a:t>
            </a:r>
            <a:r>
              <a:rPr lang="en-US" sz="1600" dirty="0">
                <a:effectLst/>
                <a:latin typeface="Times New Roman" panose="02020603050405020304" charset="0"/>
                <a:ea typeface="SimSun" panose="02010600030101010101" pitchFamily="2" charset="-122"/>
                <a:cs typeface="Times New Roman" panose="02020603050405020304" charset="0"/>
              </a:rPr>
              <a:t> </a:t>
            </a:r>
            <a:r>
              <a:rPr lang="en-US" sz="1600" dirty="0" err="1">
                <a:effectLst/>
                <a:latin typeface="Times New Roman" panose="02020603050405020304" charset="0"/>
                <a:ea typeface="SimSun" panose="02010600030101010101" pitchFamily="2" charset="-122"/>
                <a:cs typeface="Times New Roman" panose="02020603050405020304" charset="0"/>
              </a:rPr>
              <a:t>cụm</a:t>
            </a:r>
            <a:r>
              <a:rPr lang="en-US" sz="1600" dirty="0">
                <a:effectLst/>
                <a:latin typeface="Times New Roman" panose="02020603050405020304" charset="0"/>
                <a:ea typeface="SimSun" panose="02010600030101010101" pitchFamily="2" charset="-122"/>
                <a:cs typeface="Times New Roman" panose="02020603050405020304" charset="0"/>
              </a:rPr>
              <a:t> 1 node)</a:t>
            </a:r>
            <a:endParaRPr lang="en-US" sz="1600" dirty="0">
              <a:effectLst/>
              <a:latin typeface="Calibri" panose="020F0502020204030204" pitchFamily="34" charset="0"/>
              <a:ea typeface="SimSun" panose="02010600030101010101" pitchFamily="2" charset="-122"/>
              <a:cs typeface="Times New Roman" panose="02020603050405020304" charset="0"/>
            </a:endParaRPr>
          </a:p>
          <a:p>
            <a:pPr marL="342900" lvl="0" indent="-342900" algn="just">
              <a:lnSpc>
                <a:spcPct val="150000"/>
              </a:lnSpc>
              <a:buSzPts val="1200"/>
              <a:buFont typeface="+mj-lt"/>
              <a:buAutoNum type="arabicPeriod"/>
              <a:tabLst>
                <a:tab pos="457200" algn="l"/>
              </a:tabLst>
            </a:pPr>
            <a:r>
              <a:rPr lang="en-US" sz="1600" dirty="0" err="1">
                <a:effectLst/>
                <a:latin typeface="Times New Roman" panose="02020603050405020304" charset="0"/>
                <a:ea typeface="SimSun" panose="02010600030101010101" pitchFamily="2" charset="-122"/>
                <a:cs typeface="Times New Roman" panose="02020603050405020304" charset="0"/>
              </a:rPr>
              <a:t>Kubeadm</a:t>
            </a:r>
            <a:r>
              <a:rPr lang="en-US" sz="1600" dirty="0">
                <a:effectLst/>
                <a:latin typeface="Times New Roman" panose="02020603050405020304" charset="0"/>
                <a:ea typeface="SimSun" panose="02010600030101010101" pitchFamily="2" charset="-122"/>
                <a:cs typeface="Times New Roman" panose="02020603050405020304" charset="0"/>
              </a:rPr>
              <a:t> </a:t>
            </a:r>
            <a:r>
              <a:rPr lang="en-US" sz="1600" dirty="0" err="1">
                <a:effectLst/>
                <a:latin typeface="Times New Roman" panose="02020603050405020304" charset="0"/>
                <a:ea typeface="SimSun" panose="02010600030101010101" pitchFamily="2" charset="-122"/>
                <a:cs typeface="Times New Roman" panose="02020603050405020304" charset="0"/>
              </a:rPr>
              <a:t>đang</a:t>
            </a:r>
            <a:r>
              <a:rPr lang="en-US" sz="1600" dirty="0">
                <a:effectLst/>
                <a:latin typeface="Times New Roman" panose="02020603050405020304" charset="0"/>
                <a:ea typeface="SimSun" panose="02010600030101010101" pitchFamily="2" charset="-122"/>
                <a:cs typeface="Times New Roman" panose="02020603050405020304" charset="0"/>
              </a:rPr>
              <a:t> </a:t>
            </a:r>
            <a:r>
              <a:rPr lang="en-US" sz="1600" dirty="0" err="1">
                <a:effectLst/>
                <a:latin typeface="Times New Roman" panose="02020603050405020304" charset="0"/>
                <a:ea typeface="SimSun" panose="02010600030101010101" pitchFamily="2" charset="-122"/>
                <a:cs typeface="Times New Roman" panose="02020603050405020304" charset="0"/>
              </a:rPr>
              <a:t>trong</a:t>
            </a:r>
            <a:r>
              <a:rPr lang="en-US" sz="1600" dirty="0">
                <a:effectLst/>
                <a:latin typeface="Times New Roman" panose="02020603050405020304" charset="0"/>
                <a:ea typeface="SimSun" panose="02010600030101010101" pitchFamily="2" charset="-122"/>
                <a:cs typeface="Times New Roman" panose="02020603050405020304" charset="0"/>
              </a:rPr>
              <a:t> </a:t>
            </a:r>
            <a:r>
              <a:rPr lang="en-US" sz="1600" dirty="0" err="1">
                <a:effectLst/>
                <a:latin typeface="Times New Roman" panose="02020603050405020304" charset="0"/>
                <a:ea typeface="SimSun" panose="02010600030101010101" pitchFamily="2" charset="-122"/>
                <a:cs typeface="Times New Roman" panose="02020603050405020304" charset="0"/>
              </a:rPr>
              <a:t>giai</a:t>
            </a:r>
            <a:r>
              <a:rPr lang="en-US" sz="1600" dirty="0">
                <a:effectLst/>
                <a:latin typeface="Times New Roman" panose="02020603050405020304" charset="0"/>
                <a:ea typeface="SimSun" panose="02010600030101010101" pitchFamily="2" charset="-122"/>
                <a:cs typeface="Times New Roman" panose="02020603050405020304" charset="0"/>
              </a:rPr>
              <a:t> </a:t>
            </a:r>
            <a:r>
              <a:rPr lang="en-US" sz="1600" dirty="0" err="1">
                <a:effectLst/>
                <a:latin typeface="Times New Roman" panose="02020603050405020304" charset="0"/>
                <a:ea typeface="SimSun" panose="02010600030101010101" pitchFamily="2" charset="-122"/>
                <a:cs typeface="Times New Roman" panose="02020603050405020304" charset="0"/>
              </a:rPr>
              <a:t>đoạn</a:t>
            </a:r>
            <a:r>
              <a:rPr lang="en-US" sz="1600" dirty="0">
                <a:effectLst/>
                <a:latin typeface="Times New Roman" panose="02020603050405020304" charset="0"/>
                <a:ea typeface="SimSun" panose="02010600030101010101" pitchFamily="2" charset="-122"/>
                <a:cs typeface="Times New Roman" panose="02020603050405020304" charset="0"/>
              </a:rPr>
              <a:t> </a:t>
            </a:r>
            <a:r>
              <a:rPr lang="en-US" sz="1600" dirty="0" err="1">
                <a:effectLst/>
                <a:latin typeface="Times New Roman" panose="02020603050405020304" charset="0"/>
                <a:ea typeface="SimSun" panose="02010600030101010101" pitchFamily="2" charset="-122"/>
                <a:cs typeface="Times New Roman" panose="02020603050405020304" charset="0"/>
              </a:rPr>
              <a:t>phát</a:t>
            </a:r>
            <a:r>
              <a:rPr lang="en-US" sz="1600" dirty="0">
                <a:effectLst/>
                <a:latin typeface="Times New Roman" panose="02020603050405020304" charset="0"/>
                <a:ea typeface="SimSun" panose="02010600030101010101" pitchFamily="2" charset="-122"/>
                <a:cs typeface="Times New Roman" panose="02020603050405020304" charset="0"/>
              </a:rPr>
              <a:t> </a:t>
            </a:r>
            <a:r>
              <a:rPr lang="en-US" sz="1600" dirty="0" err="1">
                <a:effectLst/>
                <a:latin typeface="Times New Roman" panose="02020603050405020304" charset="0"/>
                <a:ea typeface="SimSun" panose="02010600030101010101" pitchFamily="2" charset="-122"/>
                <a:cs typeface="Times New Roman" panose="02020603050405020304" charset="0"/>
              </a:rPr>
              <a:t>triển</a:t>
            </a:r>
            <a:r>
              <a:rPr lang="en-US" sz="1600" dirty="0">
                <a:effectLst/>
                <a:latin typeface="Times New Roman" panose="02020603050405020304" charset="0"/>
                <a:ea typeface="SimSun" panose="02010600030101010101" pitchFamily="2" charset="-122"/>
                <a:cs typeface="Times New Roman" panose="02020603050405020304" charset="0"/>
              </a:rPr>
              <a:t>, </a:t>
            </a:r>
            <a:r>
              <a:rPr lang="en-US" sz="1600" dirty="0" err="1">
                <a:effectLst/>
                <a:latin typeface="Times New Roman" panose="02020603050405020304" charset="0"/>
                <a:ea typeface="SimSun" panose="02010600030101010101" pitchFamily="2" charset="-122"/>
                <a:cs typeface="Times New Roman" panose="02020603050405020304" charset="0"/>
              </a:rPr>
              <a:t>để</a:t>
            </a:r>
            <a:r>
              <a:rPr lang="en-US" sz="1600" dirty="0">
                <a:effectLst/>
                <a:latin typeface="Times New Roman" panose="02020603050405020304" charset="0"/>
                <a:ea typeface="SimSun" panose="02010600030101010101" pitchFamily="2" charset="-122"/>
                <a:cs typeface="Times New Roman" panose="02020603050405020304" charset="0"/>
              </a:rPr>
              <a:t> </a:t>
            </a:r>
            <a:r>
              <a:rPr lang="en-US" sz="1600" dirty="0" err="1">
                <a:effectLst/>
                <a:latin typeface="Times New Roman" panose="02020603050405020304" charset="0"/>
                <a:ea typeface="SimSun" panose="02010600030101010101" pitchFamily="2" charset="-122"/>
                <a:cs typeface="Times New Roman" panose="02020603050405020304" charset="0"/>
              </a:rPr>
              <a:t>cài</a:t>
            </a:r>
            <a:r>
              <a:rPr lang="en-US" sz="1600" dirty="0">
                <a:effectLst/>
                <a:latin typeface="Times New Roman" panose="02020603050405020304" charset="0"/>
                <a:ea typeface="SimSun" panose="02010600030101010101" pitchFamily="2" charset="-122"/>
                <a:cs typeface="Times New Roman" panose="02020603050405020304" charset="0"/>
              </a:rPr>
              <a:t> </a:t>
            </a:r>
            <a:r>
              <a:rPr lang="en-US" sz="1600" dirty="0" err="1">
                <a:effectLst/>
                <a:latin typeface="Times New Roman" panose="02020603050405020304" charset="0"/>
                <a:ea typeface="SimSun" panose="02010600030101010101" pitchFamily="2" charset="-122"/>
                <a:cs typeface="Times New Roman" panose="02020603050405020304" charset="0"/>
              </a:rPr>
              <a:t>trên</a:t>
            </a:r>
            <a:r>
              <a:rPr lang="en-US" sz="1600" dirty="0">
                <a:effectLst/>
                <a:latin typeface="Times New Roman" panose="02020603050405020304" charset="0"/>
                <a:ea typeface="SimSun" panose="02010600030101010101" pitchFamily="2" charset="-122"/>
                <a:cs typeface="Times New Roman" panose="02020603050405020304" charset="0"/>
              </a:rPr>
              <a:t> </a:t>
            </a:r>
            <a:r>
              <a:rPr lang="en-US" sz="1600" dirty="0" err="1">
                <a:effectLst/>
                <a:latin typeface="Times New Roman" panose="02020603050405020304" charset="0"/>
                <a:ea typeface="SimSun" panose="02010600030101010101" pitchFamily="2" charset="-122"/>
                <a:cs typeface="Times New Roman" panose="02020603050405020304" charset="0"/>
              </a:rPr>
              <a:t>hệ</a:t>
            </a:r>
            <a:r>
              <a:rPr lang="en-US" sz="1600" dirty="0">
                <a:effectLst/>
                <a:latin typeface="Times New Roman" panose="02020603050405020304" charset="0"/>
                <a:ea typeface="SimSun" panose="02010600030101010101" pitchFamily="2" charset="-122"/>
                <a:cs typeface="Times New Roman" panose="02020603050405020304" charset="0"/>
              </a:rPr>
              <a:t> </a:t>
            </a:r>
            <a:r>
              <a:rPr lang="en-US" sz="1600" dirty="0" err="1">
                <a:effectLst/>
                <a:latin typeface="Times New Roman" panose="02020603050405020304" charset="0"/>
                <a:ea typeface="SimSun" panose="02010600030101010101" pitchFamily="2" charset="-122"/>
                <a:cs typeface="Times New Roman" panose="02020603050405020304" charset="0"/>
              </a:rPr>
              <a:t>thống</a:t>
            </a:r>
            <a:r>
              <a:rPr lang="en-US" sz="1600" dirty="0">
                <a:effectLst/>
                <a:latin typeface="Times New Roman" panose="02020603050405020304" charset="0"/>
                <a:ea typeface="SimSun" panose="02010600030101010101" pitchFamily="2" charset="-122"/>
                <a:cs typeface="Times New Roman" panose="02020603050405020304" charset="0"/>
              </a:rPr>
              <a:t> </a:t>
            </a:r>
            <a:r>
              <a:rPr lang="en-US" sz="1600" dirty="0" err="1">
                <a:effectLst/>
                <a:latin typeface="Times New Roman" panose="02020603050405020304" charset="0"/>
                <a:ea typeface="SimSun" panose="02010600030101010101" pitchFamily="2" charset="-122"/>
                <a:cs typeface="Times New Roman" panose="02020603050405020304" charset="0"/>
              </a:rPr>
              <a:t>máy</a:t>
            </a:r>
            <a:r>
              <a:rPr lang="en-US" sz="1600" dirty="0">
                <a:effectLst/>
                <a:latin typeface="Times New Roman" panose="02020603050405020304" charset="0"/>
                <a:ea typeface="SimSun" panose="02010600030101010101" pitchFamily="2" charset="-122"/>
                <a:cs typeface="Times New Roman" panose="02020603050405020304" charset="0"/>
              </a:rPr>
              <a:t> </a:t>
            </a:r>
            <a:r>
              <a:rPr lang="en-US" sz="1600" dirty="0" err="1">
                <a:effectLst/>
                <a:latin typeface="Times New Roman" panose="02020603050405020304" charset="0"/>
                <a:ea typeface="SimSun" panose="02010600030101010101" pitchFamily="2" charset="-122"/>
                <a:cs typeface="Times New Roman" panose="02020603050405020304" charset="0"/>
              </a:rPr>
              <a:t>vật</a:t>
            </a:r>
            <a:r>
              <a:rPr lang="en-US" sz="1600" dirty="0">
                <a:effectLst/>
                <a:latin typeface="Times New Roman" panose="02020603050405020304" charset="0"/>
                <a:ea typeface="SimSun" panose="02010600030101010101" pitchFamily="2" charset="-122"/>
                <a:cs typeface="Times New Roman" panose="02020603050405020304" charset="0"/>
              </a:rPr>
              <a:t> </a:t>
            </a:r>
            <a:r>
              <a:rPr lang="en-US" sz="1600" dirty="0" err="1">
                <a:effectLst/>
                <a:latin typeface="Times New Roman" panose="02020603050405020304" charset="0"/>
                <a:ea typeface="SimSun" panose="02010600030101010101" pitchFamily="2" charset="-122"/>
                <a:cs typeface="Times New Roman" panose="02020603050405020304" charset="0"/>
              </a:rPr>
              <a:t>lý</a:t>
            </a:r>
            <a:r>
              <a:rPr lang="en-US" sz="1600" dirty="0">
                <a:effectLst/>
                <a:latin typeface="Times New Roman" panose="02020603050405020304" charset="0"/>
                <a:ea typeface="SimSun" panose="02010600030101010101" pitchFamily="2" charset="-122"/>
                <a:cs typeface="Times New Roman" panose="02020603050405020304" charset="0"/>
              </a:rPr>
              <a:t> / </a:t>
            </a:r>
            <a:r>
              <a:rPr lang="en-US" sz="1600" dirty="0" err="1">
                <a:effectLst/>
                <a:latin typeface="Times New Roman" panose="02020603050405020304" charset="0"/>
                <a:ea typeface="SimSun" panose="02010600030101010101" pitchFamily="2" charset="-122"/>
                <a:cs typeface="Times New Roman" panose="02020603050405020304" charset="0"/>
              </a:rPr>
              <a:t>máy</a:t>
            </a:r>
            <a:r>
              <a:rPr lang="en-US" sz="1600" dirty="0">
                <a:effectLst/>
                <a:latin typeface="Times New Roman" panose="02020603050405020304" charset="0"/>
                <a:ea typeface="SimSun" panose="02010600030101010101" pitchFamily="2" charset="-122"/>
                <a:cs typeface="Times New Roman" panose="02020603050405020304" charset="0"/>
              </a:rPr>
              <a:t> </a:t>
            </a:r>
            <a:r>
              <a:rPr lang="en-US" sz="1600" dirty="0" err="1">
                <a:effectLst/>
                <a:latin typeface="Times New Roman" panose="02020603050405020304" charset="0"/>
                <a:ea typeface="SimSun" panose="02010600030101010101" pitchFamily="2" charset="-122"/>
                <a:cs typeface="Times New Roman" panose="02020603050405020304" charset="0"/>
              </a:rPr>
              <a:t>ảo</a:t>
            </a:r>
            <a:r>
              <a:rPr lang="en-US" sz="1600" dirty="0">
                <a:effectLst/>
                <a:latin typeface="Times New Roman" panose="02020603050405020304" charset="0"/>
                <a:ea typeface="SimSun" panose="02010600030101010101" pitchFamily="2" charset="-122"/>
                <a:cs typeface="Times New Roman" panose="02020603050405020304" charset="0"/>
              </a:rPr>
              <a:t> </a:t>
            </a:r>
            <a:r>
              <a:rPr lang="en-US" sz="1600" dirty="0" err="1">
                <a:effectLst/>
                <a:latin typeface="Times New Roman" panose="02020603050405020304" charset="0"/>
                <a:ea typeface="SimSun" panose="02010600030101010101" pitchFamily="2" charset="-122"/>
                <a:cs typeface="Times New Roman" panose="02020603050405020304" charset="0"/>
              </a:rPr>
              <a:t>dùng</a:t>
            </a:r>
            <a:r>
              <a:rPr lang="en-US" sz="1600" dirty="0">
                <a:effectLst/>
                <a:latin typeface="Times New Roman" panose="02020603050405020304" charset="0"/>
                <a:ea typeface="SimSun" panose="02010600030101010101" pitchFamily="2" charset="-122"/>
                <a:cs typeface="Times New Roman" panose="02020603050405020304" charset="0"/>
              </a:rPr>
              <a:t> Ubuntu 16.04 hay CentOS 7</a:t>
            </a:r>
            <a:endParaRPr lang="en-US" sz="1600" dirty="0">
              <a:effectLst/>
              <a:latin typeface="Calibri" panose="020F0502020204030204" pitchFamily="34" charset="0"/>
              <a:ea typeface="SimSun" panose="02010600030101010101" pitchFamily="2" charset="-122"/>
              <a:cs typeface="Times New Roman" panose="02020603050405020304" charset="0"/>
            </a:endParaRPr>
          </a:p>
          <a:p>
            <a:pPr marL="342900" lvl="0" indent="-342900" algn="just">
              <a:lnSpc>
                <a:spcPct val="150000"/>
              </a:lnSpc>
              <a:buSzPts val="1200"/>
              <a:buFont typeface="+mj-lt"/>
              <a:buAutoNum type="arabicPeriod"/>
              <a:tabLst>
                <a:tab pos="457200" algn="l"/>
              </a:tabLst>
            </a:pPr>
            <a:r>
              <a:rPr lang="en-US" sz="1600" dirty="0" err="1">
                <a:effectLst/>
                <a:latin typeface="Times New Roman" panose="02020603050405020304" charset="0"/>
                <a:ea typeface="SimSun" panose="02010600030101010101" pitchFamily="2" charset="-122"/>
                <a:cs typeface="Times New Roman" panose="02020603050405020304" charset="0"/>
              </a:rPr>
              <a:t>Kargo</a:t>
            </a:r>
            <a:r>
              <a:rPr lang="en-US" sz="1600" dirty="0">
                <a:effectLst/>
                <a:latin typeface="Times New Roman" panose="02020603050405020304" charset="0"/>
                <a:ea typeface="SimSun" panose="02010600030101010101" pitchFamily="2" charset="-122"/>
                <a:cs typeface="Times New Roman" panose="02020603050405020304" charset="0"/>
              </a:rPr>
              <a:t> </a:t>
            </a:r>
            <a:r>
              <a:rPr lang="en-US" sz="1600" dirty="0" err="1">
                <a:effectLst/>
                <a:latin typeface="Times New Roman" panose="02020603050405020304" charset="0"/>
                <a:ea typeface="SimSun" panose="02010600030101010101" pitchFamily="2" charset="-122"/>
                <a:cs typeface="Times New Roman" panose="02020603050405020304" charset="0"/>
              </a:rPr>
              <a:t>là</a:t>
            </a:r>
            <a:r>
              <a:rPr lang="en-US" sz="1600" dirty="0">
                <a:effectLst/>
                <a:latin typeface="Times New Roman" panose="02020603050405020304" charset="0"/>
                <a:ea typeface="SimSun" panose="02010600030101010101" pitchFamily="2" charset="-122"/>
                <a:cs typeface="Times New Roman" panose="02020603050405020304" charset="0"/>
              </a:rPr>
              <a:t> </a:t>
            </a:r>
            <a:r>
              <a:rPr lang="en-US" sz="1600" dirty="0" err="1">
                <a:effectLst/>
                <a:latin typeface="Times New Roman" panose="02020603050405020304" charset="0"/>
                <a:ea typeface="SimSun" panose="02010600030101010101" pitchFamily="2" charset="-122"/>
                <a:cs typeface="Times New Roman" panose="02020603050405020304" charset="0"/>
              </a:rPr>
              <a:t>phần</a:t>
            </a:r>
            <a:r>
              <a:rPr lang="en-US" sz="1600" dirty="0">
                <a:effectLst/>
                <a:latin typeface="Times New Roman" panose="02020603050405020304" charset="0"/>
                <a:ea typeface="SimSun" panose="02010600030101010101" pitchFamily="2" charset="-122"/>
                <a:cs typeface="Times New Roman" panose="02020603050405020304" charset="0"/>
              </a:rPr>
              <a:t> </a:t>
            </a:r>
            <a:r>
              <a:rPr lang="en-US" sz="1600" dirty="0" err="1">
                <a:effectLst/>
                <a:latin typeface="Times New Roman" panose="02020603050405020304" charset="0"/>
                <a:ea typeface="SimSun" panose="02010600030101010101" pitchFamily="2" charset="-122"/>
                <a:cs typeface="Times New Roman" panose="02020603050405020304" charset="0"/>
              </a:rPr>
              <a:t>mềm</a:t>
            </a:r>
            <a:r>
              <a:rPr lang="en-US" sz="1600" dirty="0">
                <a:effectLst/>
                <a:latin typeface="Times New Roman" panose="02020603050405020304" charset="0"/>
                <a:ea typeface="SimSun" panose="02010600030101010101" pitchFamily="2" charset="-122"/>
                <a:cs typeface="Times New Roman" panose="02020603050405020304" charset="0"/>
              </a:rPr>
              <a:t> </a:t>
            </a:r>
            <a:r>
              <a:rPr lang="en-US" sz="1600" dirty="0" err="1">
                <a:effectLst/>
                <a:latin typeface="Times New Roman" panose="02020603050405020304" charset="0"/>
                <a:ea typeface="SimSun" panose="02010600030101010101" pitchFamily="2" charset="-122"/>
                <a:cs typeface="Times New Roman" panose="02020603050405020304" charset="0"/>
              </a:rPr>
              <a:t>dựa</a:t>
            </a:r>
            <a:r>
              <a:rPr lang="en-US" sz="1600" dirty="0">
                <a:effectLst/>
                <a:latin typeface="Times New Roman" panose="02020603050405020304" charset="0"/>
                <a:ea typeface="SimSun" panose="02010600030101010101" pitchFamily="2" charset="-122"/>
                <a:cs typeface="Times New Roman" panose="02020603050405020304" charset="0"/>
              </a:rPr>
              <a:t> </a:t>
            </a:r>
            <a:r>
              <a:rPr lang="en-US" sz="1600" dirty="0" err="1">
                <a:effectLst/>
                <a:latin typeface="Times New Roman" panose="02020603050405020304" charset="0"/>
                <a:ea typeface="SimSun" panose="02010600030101010101" pitchFamily="2" charset="-122"/>
                <a:cs typeface="Times New Roman" panose="02020603050405020304" charset="0"/>
              </a:rPr>
              <a:t>trên</a:t>
            </a:r>
            <a:r>
              <a:rPr lang="en-US" sz="1600" dirty="0">
                <a:effectLst/>
                <a:latin typeface="Times New Roman" panose="02020603050405020304" charset="0"/>
                <a:ea typeface="SimSun" panose="02010600030101010101" pitchFamily="2" charset="-122"/>
                <a:cs typeface="Times New Roman" panose="02020603050405020304" charset="0"/>
              </a:rPr>
              <a:t> Ansible </a:t>
            </a:r>
            <a:r>
              <a:rPr lang="en-US" sz="1600" dirty="0" err="1">
                <a:effectLst/>
                <a:latin typeface="Times New Roman" panose="02020603050405020304" charset="0"/>
                <a:ea typeface="SimSun" panose="02010600030101010101" pitchFamily="2" charset="-122"/>
                <a:cs typeface="Times New Roman" panose="02020603050405020304" charset="0"/>
              </a:rPr>
              <a:t>để</a:t>
            </a:r>
            <a:r>
              <a:rPr lang="en-US" sz="1600" dirty="0">
                <a:effectLst/>
                <a:latin typeface="Times New Roman" panose="02020603050405020304" charset="0"/>
                <a:ea typeface="SimSun" panose="02010600030101010101" pitchFamily="2" charset="-122"/>
                <a:cs typeface="Times New Roman" panose="02020603050405020304" charset="0"/>
              </a:rPr>
              <a:t> </a:t>
            </a:r>
            <a:r>
              <a:rPr lang="en-US" sz="1600" dirty="0" err="1">
                <a:effectLst/>
                <a:latin typeface="Times New Roman" panose="02020603050405020304" charset="0"/>
                <a:ea typeface="SimSun" panose="02010600030101010101" pitchFamily="2" charset="-122"/>
                <a:cs typeface="Times New Roman" panose="02020603050405020304" charset="0"/>
              </a:rPr>
              <a:t>cài</a:t>
            </a:r>
            <a:r>
              <a:rPr lang="en-US" sz="1600" dirty="0">
                <a:effectLst/>
                <a:latin typeface="Times New Roman" panose="02020603050405020304" charset="0"/>
                <a:ea typeface="SimSun" panose="02010600030101010101" pitchFamily="2" charset="-122"/>
                <a:cs typeface="Times New Roman" panose="02020603050405020304" charset="0"/>
              </a:rPr>
              <a:t> </a:t>
            </a:r>
            <a:r>
              <a:rPr lang="en-US" sz="1600" dirty="0" err="1">
                <a:effectLst/>
                <a:latin typeface="Times New Roman" panose="02020603050405020304" charset="0"/>
                <a:ea typeface="SimSun" panose="02010600030101010101" pitchFamily="2" charset="-122"/>
                <a:cs typeface="Times New Roman" panose="02020603050405020304" charset="0"/>
              </a:rPr>
              <a:t>trên</a:t>
            </a:r>
            <a:r>
              <a:rPr lang="en-US" sz="1600" dirty="0">
                <a:effectLst/>
                <a:latin typeface="Times New Roman" panose="02020603050405020304" charset="0"/>
                <a:ea typeface="SimSun" panose="02010600030101010101" pitchFamily="2" charset="-122"/>
                <a:cs typeface="Times New Roman" panose="02020603050405020304" charset="0"/>
              </a:rPr>
              <a:t> </a:t>
            </a:r>
            <a:r>
              <a:rPr lang="en-US" sz="1600" dirty="0" err="1">
                <a:effectLst/>
                <a:latin typeface="Times New Roman" panose="02020603050405020304" charset="0"/>
                <a:ea typeface="SimSun" panose="02010600030101010101" pitchFamily="2" charset="-122"/>
                <a:cs typeface="Times New Roman" panose="02020603050405020304" charset="0"/>
              </a:rPr>
              <a:t>rất</a:t>
            </a:r>
            <a:r>
              <a:rPr lang="en-US" sz="1600" dirty="0">
                <a:effectLst/>
                <a:latin typeface="Times New Roman" panose="02020603050405020304" charset="0"/>
                <a:ea typeface="SimSun" panose="02010600030101010101" pitchFamily="2" charset="-122"/>
                <a:cs typeface="Times New Roman" panose="02020603050405020304" charset="0"/>
              </a:rPr>
              <a:t> </a:t>
            </a:r>
            <a:r>
              <a:rPr lang="en-US" sz="1600" dirty="0" err="1">
                <a:effectLst/>
                <a:latin typeface="Times New Roman" panose="02020603050405020304" charset="0"/>
                <a:ea typeface="SimSun" panose="02010600030101010101" pitchFamily="2" charset="-122"/>
                <a:cs typeface="Times New Roman" panose="02020603050405020304" charset="0"/>
              </a:rPr>
              <a:t>nhiều</a:t>
            </a:r>
            <a:r>
              <a:rPr lang="en-US" sz="1600" dirty="0">
                <a:effectLst/>
                <a:latin typeface="Times New Roman" panose="02020603050405020304" charset="0"/>
                <a:ea typeface="SimSun" panose="02010600030101010101" pitchFamily="2" charset="-122"/>
                <a:cs typeface="Times New Roman" panose="02020603050405020304" charset="0"/>
              </a:rPr>
              <a:t> </a:t>
            </a:r>
            <a:r>
              <a:rPr lang="en-US" sz="1600" dirty="0" err="1">
                <a:effectLst/>
                <a:latin typeface="Times New Roman" panose="02020603050405020304" charset="0"/>
                <a:ea typeface="SimSun" panose="02010600030101010101" pitchFamily="2" charset="-122"/>
                <a:cs typeface="Times New Roman" panose="02020603050405020304" charset="0"/>
              </a:rPr>
              <a:t>nơi</a:t>
            </a:r>
            <a:r>
              <a:rPr lang="en-US" sz="1600" dirty="0">
                <a:effectLst/>
                <a:latin typeface="Times New Roman" panose="02020603050405020304" charset="0"/>
                <a:ea typeface="SimSun" panose="02010600030101010101" pitchFamily="2" charset="-122"/>
                <a:cs typeface="Times New Roman" panose="02020603050405020304" charset="0"/>
              </a:rPr>
              <a:t> bao </a:t>
            </a:r>
            <a:r>
              <a:rPr lang="en-US" sz="1600" dirty="0" err="1">
                <a:effectLst/>
                <a:latin typeface="Times New Roman" panose="02020603050405020304" charset="0"/>
                <a:ea typeface="SimSun" panose="02010600030101010101" pitchFamily="2" charset="-122"/>
                <a:cs typeface="Times New Roman" panose="02020603050405020304" charset="0"/>
              </a:rPr>
              <a:t>gồm</a:t>
            </a:r>
            <a:r>
              <a:rPr lang="en-US" sz="1600" dirty="0">
                <a:effectLst/>
                <a:latin typeface="Times New Roman" panose="02020603050405020304" charset="0"/>
                <a:ea typeface="SimSun" panose="02010600030101010101" pitchFamily="2" charset="-122"/>
                <a:cs typeface="Times New Roman" panose="02020603050405020304" charset="0"/>
              </a:rPr>
              <a:t> </a:t>
            </a:r>
            <a:r>
              <a:rPr lang="en-US" sz="1600" dirty="0" err="1">
                <a:effectLst/>
                <a:latin typeface="Times New Roman" panose="02020603050405020304" charset="0"/>
                <a:ea typeface="SimSun" panose="02010600030101010101" pitchFamily="2" charset="-122"/>
                <a:cs typeface="Times New Roman" panose="02020603050405020304" charset="0"/>
              </a:rPr>
              <a:t>cả</a:t>
            </a:r>
            <a:r>
              <a:rPr lang="en-US" sz="1600" dirty="0">
                <a:effectLst/>
                <a:latin typeface="Times New Roman" panose="02020603050405020304" charset="0"/>
                <a:ea typeface="SimSun" panose="02010600030101010101" pitchFamily="2" charset="-122"/>
                <a:cs typeface="Times New Roman" panose="02020603050405020304" charset="0"/>
              </a:rPr>
              <a:t> </a:t>
            </a:r>
            <a:r>
              <a:rPr lang="en-US" sz="1600" dirty="0" err="1">
                <a:effectLst/>
                <a:latin typeface="Times New Roman" panose="02020603050405020304" charset="0"/>
                <a:ea typeface="SimSun" panose="02010600030101010101" pitchFamily="2" charset="-122"/>
                <a:cs typeface="Times New Roman" panose="02020603050405020304" charset="0"/>
              </a:rPr>
              <a:t>máy</a:t>
            </a:r>
            <a:r>
              <a:rPr lang="en-US" sz="1600" dirty="0">
                <a:effectLst/>
                <a:latin typeface="Times New Roman" panose="02020603050405020304" charset="0"/>
                <a:ea typeface="SimSun" panose="02010600030101010101" pitchFamily="2" charset="-122"/>
                <a:cs typeface="Times New Roman" panose="02020603050405020304" charset="0"/>
              </a:rPr>
              <a:t> </a:t>
            </a:r>
            <a:r>
              <a:rPr lang="en-US" sz="1600" dirty="0" err="1">
                <a:effectLst/>
                <a:latin typeface="Times New Roman" panose="02020603050405020304" charset="0"/>
                <a:ea typeface="SimSun" panose="02010600030101010101" pitchFamily="2" charset="-122"/>
                <a:cs typeface="Times New Roman" panose="02020603050405020304" charset="0"/>
              </a:rPr>
              <a:t>vật</a:t>
            </a:r>
            <a:r>
              <a:rPr lang="en-US" sz="1600" dirty="0">
                <a:effectLst/>
                <a:latin typeface="Times New Roman" panose="02020603050405020304" charset="0"/>
                <a:ea typeface="SimSun" panose="02010600030101010101" pitchFamily="2" charset="-122"/>
                <a:cs typeface="Times New Roman" panose="02020603050405020304" charset="0"/>
              </a:rPr>
              <a:t> </a:t>
            </a:r>
            <a:r>
              <a:rPr lang="en-US" sz="1600" dirty="0" err="1">
                <a:effectLst/>
                <a:latin typeface="Times New Roman" panose="02020603050405020304" charset="0"/>
                <a:ea typeface="SimSun" panose="02010600030101010101" pitchFamily="2" charset="-122"/>
                <a:cs typeface="Times New Roman" panose="02020603050405020304" charset="0"/>
              </a:rPr>
              <a:t>lý</a:t>
            </a:r>
            <a:r>
              <a:rPr lang="en-US" sz="1600" dirty="0">
                <a:effectLst/>
                <a:latin typeface="Times New Roman" panose="02020603050405020304" charset="0"/>
                <a:ea typeface="SimSun" panose="02010600030101010101" pitchFamily="2" charset="-122"/>
                <a:cs typeface="Times New Roman" panose="02020603050405020304" charset="0"/>
              </a:rPr>
              <a:t>/</a:t>
            </a:r>
            <a:r>
              <a:rPr lang="en-US" sz="1600" dirty="0" err="1">
                <a:effectLst/>
                <a:latin typeface="Times New Roman" panose="02020603050405020304" charset="0"/>
                <a:ea typeface="SimSun" panose="02010600030101010101" pitchFamily="2" charset="-122"/>
                <a:cs typeface="Times New Roman" panose="02020603050405020304" charset="0"/>
              </a:rPr>
              <a:t>máy</a:t>
            </a:r>
            <a:r>
              <a:rPr lang="en-US" sz="1600" dirty="0">
                <a:effectLst/>
                <a:latin typeface="Times New Roman" panose="02020603050405020304" charset="0"/>
                <a:ea typeface="SimSun" panose="02010600030101010101" pitchFamily="2" charset="-122"/>
                <a:cs typeface="Times New Roman" panose="02020603050405020304" charset="0"/>
              </a:rPr>
              <a:t> </a:t>
            </a:r>
            <a:r>
              <a:rPr lang="en-US" sz="1600" dirty="0" err="1">
                <a:effectLst/>
                <a:latin typeface="Times New Roman" panose="02020603050405020304" charset="0"/>
                <a:ea typeface="SimSun" panose="02010600030101010101" pitchFamily="2" charset="-122"/>
                <a:cs typeface="Times New Roman" panose="02020603050405020304" charset="0"/>
              </a:rPr>
              <a:t>ảo</a:t>
            </a:r>
            <a:r>
              <a:rPr lang="en-US" sz="1600" dirty="0">
                <a:effectLst/>
                <a:latin typeface="Times New Roman" panose="02020603050405020304" charset="0"/>
                <a:ea typeface="SimSun" panose="02010600030101010101" pitchFamily="2" charset="-122"/>
                <a:cs typeface="Times New Roman" panose="02020603050405020304" charset="0"/>
              </a:rPr>
              <a:t>/AWS/GCE</a:t>
            </a:r>
            <a:endParaRPr lang="en-US" sz="1600" dirty="0">
              <a:effectLst/>
              <a:latin typeface="Calibri" panose="020F0502020204030204" pitchFamily="34" charset="0"/>
              <a:ea typeface="SimSun" panose="02010600030101010101" pitchFamily="2" charset="-122"/>
              <a:cs typeface="Times New Roman" panose="02020603050405020304" charset="0"/>
            </a:endParaRPr>
          </a:p>
          <a:p>
            <a:pPr marL="342900" lvl="0" indent="-342900" algn="just">
              <a:lnSpc>
                <a:spcPct val="150000"/>
              </a:lnSpc>
              <a:buSzPts val="1200"/>
              <a:buFont typeface="+mj-lt"/>
              <a:buAutoNum type="arabicPeriod"/>
              <a:tabLst>
                <a:tab pos="457200" algn="l"/>
              </a:tabLst>
            </a:pPr>
            <a:r>
              <a:rPr lang="en-US" sz="1600" dirty="0">
                <a:effectLst/>
                <a:latin typeface="Times New Roman" panose="02020603050405020304" charset="0"/>
                <a:ea typeface="SimSun" panose="02010600030101010101" pitchFamily="2" charset="-122"/>
                <a:cs typeface="Times New Roman" panose="02020603050405020304" charset="0"/>
              </a:rPr>
              <a:t>Kops </a:t>
            </a:r>
            <a:r>
              <a:rPr lang="en-US" sz="1600" dirty="0" err="1">
                <a:effectLst/>
                <a:latin typeface="Times New Roman" panose="02020603050405020304" charset="0"/>
                <a:ea typeface="SimSun" panose="02010600030101010101" pitchFamily="2" charset="-122"/>
                <a:cs typeface="Times New Roman" panose="02020603050405020304" charset="0"/>
              </a:rPr>
              <a:t>để</a:t>
            </a:r>
            <a:r>
              <a:rPr lang="en-US" sz="1600" dirty="0">
                <a:effectLst/>
                <a:latin typeface="Times New Roman" panose="02020603050405020304" charset="0"/>
                <a:ea typeface="SimSun" panose="02010600030101010101" pitchFamily="2" charset="-122"/>
                <a:cs typeface="Times New Roman" panose="02020603050405020304" charset="0"/>
              </a:rPr>
              <a:t> </a:t>
            </a:r>
            <a:r>
              <a:rPr lang="en-US" sz="1600" dirty="0" err="1">
                <a:effectLst/>
                <a:latin typeface="Times New Roman" panose="02020603050405020304" charset="0"/>
                <a:ea typeface="SimSun" panose="02010600030101010101" pitchFamily="2" charset="-122"/>
                <a:cs typeface="Times New Roman" panose="02020603050405020304" charset="0"/>
              </a:rPr>
              <a:t>cài</a:t>
            </a:r>
            <a:r>
              <a:rPr lang="en-US" sz="1600" dirty="0">
                <a:effectLst/>
                <a:latin typeface="Times New Roman" panose="02020603050405020304" charset="0"/>
                <a:ea typeface="SimSun" panose="02010600030101010101" pitchFamily="2" charset="-122"/>
                <a:cs typeface="Times New Roman" panose="02020603050405020304" charset="0"/>
              </a:rPr>
              <a:t> </a:t>
            </a:r>
            <a:r>
              <a:rPr lang="en-US" sz="1600" dirty="0" err="1">
                <a:effectLst/>
                <a:latin typeface="Times New Roman" panose="02020603050405020304" charset="0"/>
                <a:ea typeface="SimSun" panose="02010600030101010101" pitchFamily="2" charset="-122"/>
                <a:cs typeface="Times New Roman" panose="02020603050405020304" charset="0"/>
              </a:rPr>
              <a:t>trên</a:t>
            </a:r>
            <a:r>
              <a:rPr lang="en-US" sz="1600" dirty="0">
                <a:effectLst/>
                <a:latin typeface="Times New Roman" panose="02020603050405020304" charset="0"/>
                <a:ea typeface="SimSun" panose="02010600030101010101" pitchFamily="2" charset="-122"/>
                <a:cs typeface="Times New Roman" panose="02020603050405020304" charset="0"/>
              </a:rPr>
              <a:t> AWS (Amazon cloud)</a:t>
            </a:r>
            <a:endParaRPr lang="en-US" sz="1600" dirty="0">
              <a:effectLst/>
              <a:latin typeface="Times New Roman" panose="02020603050405020304" charset="0"/>
              <a:ea typeface="SimSun" panose="02010600030101010101" pitchFamily="2" charset="-122"/>
              <a:cs typeface="Times New Roman" panose="02020603050405020304" charset="0"/>
            </a:endParaRPr>
          </a:p>
          <a:p>
            <a:pPr marL="342900" indent="-342900" algn="just">
              <a:lnSpc>
                <a:spcPct val="150000"/>
              </a:lnSpc>
              <a:buSzPts val="1200"/>
              <a:buFont typeface="+mj-lt"/>
              <a:buAutoNum type="arabicPeriod"/>
              <a:tabLst>
                <a:tab pos="457200" algn="l"/>
              </a:tabLst>
            </a:pPr>
            <a:r>
              <a:rPr lang="en-US" sz="1600" dirty="0" err="1">
                <a:effectLst/>
                <a:latin typeface="Times New Roman" panose="02020603050405020304" charset="0"/>
                <a:ea typeface="SimSun" panose="02010600030101010101" pitchFamily="2" charset="-122"/>
                <a:cs typeface="Times New Roman" panose="02020603050405020304" charset="0"/>
              </a:rPr>
              <a:t>Cài</a:t>
            </a:r>
            <a:r>
              <a:rPr lang="en-US" sz="1600" dirty="0">
                <a:effectLst/>
                <a:latin typeface="Times New Roman" panose="02020603050405020304" charset="0"/>
                <a:ea typeface="SimSun" panose="02010600030101010101" pitchFamily="2" charset="-122"/>
                <a:cs typeface="Times New Roman" panose="02020603050405020304" charset="0"/>
              </a:rPr>
              <a:t> </a:t>
            </a:r>
            <a:r>
              <a:rPr lang="en-US" sz="1600" dirty="0" err="1">
                <a:effectLst/>
                <a:latin typeface="Times New Roman" panose="02020603050405020304" charset="0"/>
                <a:ea typeface="SimSun" panose="02010600030101010101" pitchFamily="2" charset="-122"/>
                <a:cs typeface="Times New Roman" panose="02020603050405020304" charset="0"/>
              </a:rPr>
              <a:t>bằng</a:t>
            </a:r>
            <a:r>
              <a:rPr lang="en-US" sz="1600" dirty="0">
                <a:effectLst/>
                <a:latin typeface="Times New Roman" panose="02020603050405020304" charset="0"/>
                <a:ea typeface="SimSun" panose="02010600030101010101" pitchFamily="2" charset="-122"/>
                <a:cs typeface="Times New Roman" panose="02020603050405020304" charset="0"/>
              </a:rPr>
              <a:t> </a:t>
            </a:r>
            <a:r>
              <a:rPr lang="en-US" sz="1600" dirty="0" err="1">
                <a:effectLst/>
                <a:latin typeface="Times New Roman" panose="02020603050405020304" charset="0"/>
                <a:ea typeface="SimSun" panose="02010600030101010101" pitchFamily="2" charset="-122"/>
                <a:cs typeface="Times New Roman" panose="02020603050405020304" charset="0"/>
              </a:rPr>
              <a:t>tay</a:t>
            </a:r>
            <a:r>
              <a:rPr lang="en-US" sz="1600" dirty="0">
                <a:effectLst/>
                <a:latin typeface="Times New Roman" panose="02020603050405020304" charset="0"/>
                <a:ea typeface="SimSun" panose="02010600030101010101" pitchFamily="2" charset="-122"/>
                <a:cs typeface="Times New Roman" panose="02020603050405020304" charset="0"/>
              </a:rPr>
              <a:t> </a:t>
            </a:r>
            <a:r>
              <a:rPr lang="en-US" sz="1600" dirty="0" err="1">
                <a:effectLst/>
                <a:latin typeface="Times New Roman" panose="02020603050405020304" charset="0"/>
                <a:ea typeface="SimSun" panose="02010600030101010101" pitchFamily="2" charset="-122"/>
                <a:cs typeface="Times New Roman" panose="02020603050405020304" charset="0"/>
              </a:rPr>
              <a:t>trên</a:t>
            </a:r>
            <a:r>
              <a:rPr lang="en-US" sz="1600" dirty="0">
                <a:effectLst/>
                <a:latin typeface="Times New Roman" panose="02020603050405020304" charset="0"/>
                <a:ea typeface="SimSun" panose="02010600030101010101" pitchFamily="2" charset="-122"/>
                <a:cs typeface="Times New Roman" panose="02020603050405020304" charset="0"/>
              </a:rPr>
              <a:t> </a:t>
            </a:r>
            <a:r>
              <a:rPr lang="en-US" sz="1600" u="sng" dirty="0">
                <a:solidFill>
                  <a:srgbClr val="0000FF"/>
                </a:solidFill>
                <a:effectLst/>
                <a:latin typeface="Times New Roman" panose="02020603050405020304" charset="0"/>
                <a:ea typeface="SimSun" panose="02010600030101010101" pitchFamily="2" charset="-122"/>
                <a:cs typeface="Times New Roman" panose="02020603050405020304" charset="0"/>
                <a:hlinkClick r:id="rId1"/>
              </a:rPr>
              <a:t>CoreOS Container Linux</a:t>
            </a:r>
            <a:endParaRPr lang="en-US" sz="1600" u="sng" dirty="0">
              <a:solidFill>
                <a:srgbClr val="0000FF"/>
              </a:solidFill>
              <a:effectLst/>
              <a:latin typeface="Times New Roman" panose="02020603050405020304" charset="0"/>
              <a:ea typeface="SimSun" panose="02010600030101010101" pitchFamily="2" charset="-122"/>
              <a:cs typeface="Times New Roman" panose="02020603050405020304" charset="0"/>
            </a:endParaRPr>
          </a:p>
          <a:p>
            <a:pPr marL="342900" indent="-342900" algn="just">
              <a:lnSpc>
                <a:spcPct val="150000"/>
              </a:lnSpc>
              <a:buSzPts val="1200"/>
              <a:buFont typeface="+mj-lt"/>
              <a:buAutoNum type="arabicPeriod"/>
              <a:tabLst>
                <a:tab pos="457200" algn="l"/>
              </a:tabLst>
            </a:pPr>
            <a:r>
              <a:rPr lang="en-US" sz="1600" dirty="0" err="1">
                <a:effectLst/>
                <a:latin typeface="Calibri" panose="020F0502020204030204" pitchFamily="34" charset="0"/>
                <a:ea typeface="SimSun" panose="02010600030101010101" pitchFamily="2" charset="-122"/>
                <a:cs typeface="Times New Roman" panose="02020603050405020304" charset="0"/>
              </a:rPr>
              <a:t>Dùng</a:t>
            </a:r>
            <a:r>
              <a:rPr lang="en-US" sz="1600" dirty="0">
                <a:effectLst/>
                <a:latin typeface="Calibri" panose="020F0502020204030204" pitchFamily="34" charset="0"/>
                <a:ea typeface="SimSun" panose="02010600030101010101" pitchFamily="2" charset="-122"/>
                <a:cs typeface="Times New Roman" panose="02020603050405020304" charset="0"/>
              </a:rPr>
              <a:t> </a:t>
            </a:r>
            <a:r>
              <a:rPr lang="en-US" sz="1600" dirty="0" err="1">
                <a:effectLst/>
                <a:latin typeface="Calibri" panose="020F0502020204030204" pitchFamily="34" charset="0"/>
                <a:ea typeface="SimSun" panose="02010600030101010101" pitchFamily="2" charset="-122"/>
                <a:cs typeface="Times New Roman" panose="02020603050405020304" charset="0"/>
              </a:rPr>
              <a:t>SaltStack</a:t>
            </a:r>
            <a:r>
              <a:rPr lang="en-US" sz="1600" dirty="0">
                <a:effectLst/>
                <a:latin typeface="Calibri" panose="020F0502020204030204" pitchFamily="34" charset="0"/>
                <a:ea typeface="SimSun" panose="02010600030101010101" pitchFamily="2" charset="-122"/>
                <a:cs typeface="Times New Roman" panose="02020603050405020304" charset="0"/>
              </a:rPr>
              <a:t> </a:t>
            </a:r>
            <a:r>
              <a:rPr lang="en-US" sz="1600" dirty="0" err="1">
                <a:effectLst/>
                <a:latin typeface="Calibri" panose="020F0502020204030204" pitchFamily="34" charset="0"/>
                <a:ea typeface="SimSun" panose="02010600030101010101" pitchFamily="2" charset="-122"/>
                <a:cs typeface="Times New Roman" panose="02020603050405020304" charset="0"/>
              </a:rPr>
              <a:t>để</a:t>
            </a:r>
            <a:r>
              <a:rPr lang="en-US" sz="1600" dirty="0">
                <a:effectLst/>
                <a:latin typeface="Calibri" panose="020F0502020204030204" pitchFamily="34" charset="0"/>
                <a:ea typeface="SimSun" panose="02010600030101010101" pitchFamily="2" charset="-122"/>
                <a:cs typeface="Times New Roman" panose="02020603050405020304" charset="0"/>
              </a:rPr>
              <a:t> </a:t>
            </a:r>
            <a:r>
              <a:rPr lang="en-US" sz="1600" dirty="0" err="1">
                <a:effectLst/>
                <a:latin typeface="Calibri" panose="020F0502020204030204" pitchFamily="34" charset="0"/>
                <a:ea typeface="SimSun" panose="02010600030101010101" pitchFamily="2" charset="-122"/>
                <a:cs typeface="Times New Roman" panose="02020603050405020304" charset="0"/>
              </a:rPr>
              <a:t>cài</a:t>
            </a:r>
            <a:r>
              <a:rPr lang="en-US" sz="1600" dirty="0">
                <a:effectLst/>
                <a:latin typeface="Calibri" panose="020F0502020204030204" pitchFamily="34" charset="0"/>
                <a:ea typeface="SimSun" panose="02010600030101010101" pitchFamily="2" charset="-122"/>
                <a:cs typeface="Times New Roman" panose="02020603050405020304" charset="0"/>
              </a:rPr>
              <a:t> </a:t>
            </a:r>
            <a:endParaRPr lang="en-US" sz="1600" dirty="0">
              <a:effectLst/>
              <a:latin typeface="Calibri" panose="020F0502020204030204" pitchFamily="34" charset="0"/>
              <a:ea typeface="SimSun" panose="02010600030101010101" pitchFamily="2" charset="-122"/>
              <a:cs typeface="Times New Roman" panose="02020603050405020304" charset="0"/>
            </a:endParaRPr>
          </a:p>
          <a:p>
            <a:pPr marL="0" indent="0" algn="just">
              <a:lnSpc>
                <a:spcPct val="150000"/>
              </a:lnSpc>
              <a:buSzPts val="1200"/>
              <a:buNone/>
              <a:tabLst>
                <a:tab pos="457200" algn="l"/>
              </a:tabLst>
            </a:pPr>
            <a:r>
              <a:rPr lang="en-US" sz="1800" u="sng" dirty="0">
                <a:solidFill>
                  <a:srgbClr val="0000FF"/>
                </a:solidFill>
                <a:effectLst/>
                <a:latin typeface="Times New Roman" panose="02020603050405020304" charset="0"/>
                <a:ea typeface="SimSun" panose="02010600030101010101" pitchFamily="2" charset="-122"/>
                <a:cs typeface="Times New Roman" panose="02020603050405020304" charset="0"/>
                <a:hlinkClick r:id="rId2"/>
              </a:rPr>
              <a:t>https://github.com/kubernetes/kubernetes/tree/master/cluster/saltbase/</a:t>
            </a:r>
            <a:endParaRPr lang="en-US" sz="1800" dirty="0">
              <a:effectLst/>
              <a:latin typeface="Calibri" panose="020F0502020204030204" pitchFamily="34" charset="0"/>
              <a:ea typeface="SimSun" panose="02010600030101010101" pitchFamily="2" charset="-122"/>
              <a:cs typeface="Times New Roman" panose="02020603050405020304" charset="0"/>
            </a:endParaRPr>
          </a:p>
          <a:p>
            <a:pPr marL="342900" indent="-342900" algn="just">
              <a:lnSpc>
                <a:spcPct val="150000"/>
              </a:lnSpc>
              <a:buSzPts val="1200"/>
              <a:buFont typeface="+mj-lt"/>
              <a:buAutoNum type="arabicPeriod"/>
              <a:tabLst>
                <a:tab pos="457200" algn="l"/>
              </a:tabLst>
            </a:pPr>
            <a:endParaRPr lang="en-US" sz="1600" dirty="0">
              <a:effectLst/>
              <a:latin typeface="Calibri" panose="020F0502020204030204" pitchFamily="34" charset="0"/>
              <a:ea typeface="SimSun" panose="02010600030101010101" pitchFamily="2" charset="-122"/>
              <a:cs typeface="Times New Roman" panose="02020603050405020304" charset="0"/>
            </a:endParaRPr>
          </a:p>
          <a:p>
            <a:pPr marL="342900" indent="-342900" algn="just">
              <a:lnSpc>
                <a:spcPct val="150000"/>
              </a:lnSpc>
              <a:buSzPts val="1200"/>
              <a:buFont typeface="+mj-lt"/>
              <a:buAutoNum type="arabicPeriod"/>
              <a:tabLst>
                <a:tab pos="457200" algn="l"/>
              </a:tabLst>
            </a:pPr>
            <a:endParaRPr lang="en-US" sz="1800" dirty="0">
              <a:effectLst/>
              <a:latin typeface="Calibri" panose="020F0502020204030204" pitchFamily="34" charset="0"/>
              <a:ea typeface="SimSun" panose="02010600030101010101" pitchFamily="2" charset="-122"/>
              <a:cs typeface="Times New Roman" panose="02020603050405020304" charset="0"/>
            </a:endParaRPr>
          </a:p>
          <a:p>
            <a:pPr marL="342900" lvl="0" indent="-342900" algn="just">
              <a:lnSpc>
                <a:spcPct val="150000"/>
              </a:lnSpc>
              <a:buSzPts val="1200"/>
              <a:buFont typeface="+mj-lt"/>
              <a:buAutoNum type="arabicPeriod"/>
              <a:tabLst>
                <a:tab pos="457200" algn="l"/>
              </a:tabLst>
            </a:pPr>
            <a:endParaRPr lang="en-US" sz="1200" dirty="0">
              <a:effectLst/>
              <a:latin typeface="Calibri" panose="020F0502020204030204" pitchFamily="34" charset="0"/>
              <a:ea typeface="SimSun" panose="02010600030101010101" pitchFamily="2" charset="-122"/>
              <a:cs typeface="Times New Roman" panose="02020603050405020304" charset="0"/>
            </a:endParaRPr>
          </a:p>
        </p:txBody>
      </p:sp>
      <p:sp>
        <p:nvSpPr>
          <p:cNvPr id="97" name="Google Shape;97;p16"/>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fld>
            <a:endParaRPr lang="en-GB"/>
          </a:p>
        </p:txBody>
      </p:sp>
      <p:grpSp>
        <p:nvGrpSpPr>
          <p:cNvPr id="98" name="Google Shape;98;p16"/>
          <p:cNvGrpSpPr/>
          <p:nvPr/>
        </p:nvGrpSpPr>
        <p:grpSpPr>
          <a:xfrm>
            <a:off x="6232883" y="1238675"/>
            <a:ext cx="2840226" cy="3645025"/>
            <a:chOff x="5864288" y="1238675"/>
            <a:chExt cx="2840226" cy="3645025"/>
          </a:xfrm>
        </p:grpSpPr>
        <p:pic>
          <p:nvPicPr>
            <p:cNvPr id="99" name="Google Shape;99;p16"/>
            <p:cNvPicPr preferRelativeResize="0"/>
            <p:nvPr/>
          </p:nvPicPr>
          <p:blipFill>
            <a:blip r:embed="rId3"/>
            <a:stretch>
              <a:fillRect/>
            </a:stretch>
          </p:blipFill>
          <p:spPr>
            <a:xfrm>
              <a:off x="5864288" y="1238675"/>
              <a:ext cx="2840226" cy="3645025"/>
            </a:xfrm>
            <a:prstGeom prst="rect">
              <a:avLst/>
            </a:prstGeom>
            <a:noFill/>
            <a:ln>
              <a:noFill/>
            </a:ln>
          </p:spPr>
        </p:pic>
        <p:pic>
          <p:nvPicPr>
            <p:cNvPr id="100" name="Google Shape;100;p16"/>
            <p:cNvPicPr preferRelativeResize="0"/>
            <p:nvPr/>
          </p:nvPicPr>
          <p:blipFill>
            <a:blip r:embed="rId4"/>
            <a:stretch>
              <a:fillRect/>
            </a:stretch>
          </p:blipFill>
          <p:spPr>
            <a:xfrm>
              <a:off x="7087476" y="1833431"/>
              <a:ext cx="241950" cy="170793"/>
            </a:xfrm>
            <a:prstGeom prst="rect">
              <a:avLst/>
            </a:prstGeom>
            <a:noFill/>
            <a:ln>
              <a:noFill/>
            </a:ln>
          </p:spPr>
        </p:pic>
      </p:grpSp>
      <p:pic>
        <p:nvPicPr>
          <p:cNvPr id="101" name="Google Shape;101;p16"/>
          <p:cNvPicPr preferRelativeResize="0"/>
          <p:nvPr/>
        </p:nvPicPr>
        <p:blipFill>
          <a:blip r:embed="rId5"/>
          <a:stretch>
            <a:fillRect/>
          </a:stretch>
        </p:blipFill>
        <p:spPr>
          <a:xfrm>
            <a:off x="5958533" y="718350"/>
            <a:ext cx="548700" cy="660155"/>
          </a:xfrm>
          <a:prstGeom prst="rect">
            <a:avLst/>
          </a:prstGeom>
          <a:noFill/>
          <a:ln>
            <a:noFill/>
          </a:ln>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E659"/>
            </a:gs>
            <a:gs pos="58000">
              <a:schemeClr val="accent4"/>
            </a:gs>
            <a:gs pos="100000">
              <a:schemeClr val="accent4"/>
            </a:gs>
          </a:gsLst>
          <a:path path="circle">
            <a:fillToRect l="100000" t="100000"/>
          </a:path>
          <a:tileRect r="-100000" b="-100000"/>
        </a:gradFill>
        <a:effectLst/>
      </p:bgPr>
    </p:bg>
    <p:spTree>
      <p:nvGrpSpPr>
        <p:cNvPr id="1" name="Shape 149"/>
        <p:cNvGrpSpPr/>
        <p:nvPr/>
      </p:nvGrpSpPr>
      <p:grpSpPr>
        <a:xfrm>
          <a:off x="0" y="0"/>
          <a:ext cx="0" cy="0"/>
          <a:chOff x="0" y="0"/>
          <a:chExt cx="0" cy="0"/>
        </a:xfrm>
      </p:grpSpPr>
      <p:pic>
        <p:nvPicPr>
          <p:cNvPr id="152" name="Google Shape;152;p20"/>
          <p:cNvPicPr preferRelativeResize="0"/>
          <p:nvPr/>
        </p:nvPicPr>
        <p:blipFill rotWithShape="1">
          <a:blip r:embed="rId1"/>
          <a:srcRect r="20898" b="32619"/>
          <a:stretch>
            <a:fillRect/>
          </a:stretch>
        </p:blipFill>
        <p:spPr>
          <a:xfrm>
            <a:off x="7015675" y="2857501"/>
            <a:ext cx="1937400" cy="2205374"/>
          </a:xfrm>
          <a:prstGeom prst="rect">
            <a:avLst/>
          </a:prstGeom>
          <a:noFill/>
          <a:ln>
            <a:noFill/>
          </a:ln>
        </p:spPr>
      </p:pic>
      <p:sp>
        <p:nvSpPr>
          <p:cNvPr id="153" name="Google Shape;153;p20"/>
          <p:cNvSpPr txBox="1">
            <a:spLocks noGrp="1"/>
          </p:cNvSpPr>
          <p:nvPr>
            <p:ph type="body" idx="1"/>
          </p:nvPr>
        </p:nvSpPr>
        <p:spPr>
          <a:xfrm>
            <a:off x="729481" y="3048000"/>
            <a:ext cx="5657142" cy="1219200"/>
          </a:xfrm>
          <a:prstGeom prst="rect">
            <a:avLst/>
          </a:prstGeom>
        </p:spPr>
        <p:txBody>
          <a:bodyPr spcFirstLastPara="1" wrap="square" lIns="0" tIns="0" rIns="0" bIns="0" anchor="t" anchorCtr="0">
            <a:noAutofit/>
          </a:bodyPr>
          <a:lstStyle/>
          <a:p>
            <a:pPr marL="0" indent="0">
              <a:spcAft>
                <a:spcPts val="800"/>
              </a:spcAft>
              <a:buNone/>
            </a:pPr>
            <a:r>
              <a:rPr lang="en-US" sz="1800" dirty="0">
                <a:effectLst/>
                <a:latin typeface="Times New Roman" panose="02020603050405020304" charset="0"/>
                <a:ea typeface="SimSun" panose="02010600030101010101" pitchFamily="2" charset="-122"/>
                <a:cs typeface="Symbol" panose="05050102010706020507" pitchFamily="18" charset="2"/>
              </a:rPr>
              <a:t>Docker Swarm </a:t>
            </a:r>
            <a:r>
              <a:rPr lang="en-US" sz="1800" u="sng" dirty="0">
                <a:solidFill>
                  <a:srgbClr val="0000FF"/>
                </a:solidFill>
                <a:effectLst/>
                <a:latin typeface="Times New Roman" panose="02020603050405020304" charset="0"/>
                <a:ea typeface="SimSun" panose="02010600030101010101" pitchFamily="2" charset="-122"/>
                <a:cs typeface="Symbol" panose="05050102010706020507" pitchFamily="18" charset="2"/>
                <a:hlinkClick r:id="rId2"/>
              </a:rPr>
              <a:t>https://docs.docker.com/engine/swarm/</a:t>
            </a:r>
            <a:endParaRPr lang="en-US" sz="1800" dirty="0">
              <a:effectLst/>
              <a:latin typeface="Symbol" panose="05050102010706020507" pitchFamily="18" charset="2"/>
              <a:ea typeface="SimSun" panose="02010600030101010101" pitchFamily="2" charset="-122"/>
              <a:cs typeface="Symbol" panose="05050102010706020507" pitchFamily="18" charset="2"/>
            </a:endParaRPr>
          </a:p>
          <a:p>
            <a:pPr marL="0" indent="0">
              <a:spcAft>
                <a:spcPts val="800"/>
              </a:spcAft>
              <a:buNone/>
            </a:pPr>
            <a:r>
              <a:rPr lang="en-US" sz="1800" dirty="0">
                <a:effectLst/>
                <a:latin typeface="Times New Roman" panose="02020603050405020304" charset="0"/>
                <a:ea typeface="SimSun" panose="02010600030101010101" pitchFamily="2" charset="-122"/>
                <a:cs typeface="Symbol" panose="05050102010706020507" pitchFamily="18" charset="2"/>
              </a:rPr>
              <a:t>Apache Mesos </a:t>
            </a:r>
            <a:r>
              <a:rPr lang="en-US" sz="1800" u="sng" dirty="0">
                <a:solidFill>
                  <a:srgbClr val="0000FF"/>
                </a:solidFill>
                <a:effectLst/>
                <a:latin typeface="Times New Roman" panose="02020603050405020304" charset="0"/>
                <a:ea typeface="SimSun" panose="02010600030101010101" pitchFamily="2" charset="-122"/>
                <a:cs typeface="Symbol" panose="05050102010706020507" pitchFamily="18" charset="2"/>
                <a:hlinkClick r:id="rId3"/>
              </a:rPr>
              <a:t>https://mesos.apache.org/</a:t>
            </a:r>
            <a:endParaRPr lang="en-US" sz="1800" dirty="0">
              <a:effectLst/>
              <a:latin typeface="Symbol" panose="05050102010706020507" pitchFamily="18" charset="2"/>
              <a:ea typeface="SimSun" panose="02010600030101010101" pitchFamily="2" charset="-122"/>
              <a:cs typeface="Symbol" panose="05050102010706020507" pitchFamily="18" charset="2"/>
            </a:endParaRPr>
          </a:p>
          <a:p>
            <a:pPr marL="0" lvl="0" indent="0" algn="l" rtl="0">
              <a:spcBef>
                <a:spcPts val="0"/>
              </a:spcBef>
              <a:spcAft>
                <a:spcPts val="800"/>
              </a:spcAft>
              <a:buNone/>
            </a:pPr>
            <a:endParaRPr dirty="0"/>
          </a:p>
        </p:txBody>
      </p:sp>
      <p:sp>
        <p:nvSpPr>
          <p:cNvPr id="154" name="Google Shape;154;p20"/>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fld>
            <a:endParaRPr dirty="0"/>
          </a:p>
        </p:txBody>
      </p:sp>
      <p:pic>
        <p:nvPicPr>
          <p:cNvPr id="1026" name="Picture 2" descr="Một số lưu ý pháp lý về cạnh tranh khi tiến hành sáp nhập, hợp nhất doanh  nghiệ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672" y="131005"/>
            <a:ext cx="8427454" cy="26235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7"/>
          <p:cNvSpPr/>
          <p:nvPr/>
        </p:nvSpPr>
        <p:spPr>
          <a:xfrm>
            <a:off x="5298479" y="2425636"/>
            <a:ext cx="263619" cy="25171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0" name="Google Shape;110;p17"/>
          <p:cNvGrpSpPr/>
          <p:nvPr/>
        </p:nvGrpSpPr>
        <p:grpSpPr>
          <a:xfrm rot="1056946">
            <a:off x="3883082" y="1900347"/>
            <a:ext cx="746176" cy="746276"/>
            <a:chOff x="570875" y="4322250"/>
            <a:chExt cx="443300" cy="443325"/>
          </a:xfrm>
        </p:grpSpPr>
        <p:sp>
          <p:nvSpPr>
            <p:cNvPr id="111" name="Google Shape;111;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5" name="Google Shape;115;p17"/>
          <p:cNvSpPr/>
          <p:nvPr/>
        </p:nvSpPr>
        <p:spPr>
          <a:xfrm rot="2466643">
            <a:off x="3966548" y="1231010"/>
            <a:ext cx="366269" cy="3497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7"/>
          <p:cNvSpPr/>
          <p:nvPr/>
        </p:nvSpPr>
        <p:spPr>
          <a:xfrm rot="-1608918">
            <a:off x="4502204" y="1451088"/>
            <a:ext cx="263609" cy="2517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7"/>
          <p:cNvSpPr/>
          <p:nvPr/>
        </p:nvSpPr>
        <p:spPr>
          <a:xfrm rot="2926240">
            <a:off x="5901539" y="2039291"/>
            <a:ext cx="197436" cy="18851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7"/>
          <p:cNvSpPr/>
          <p:nvPr/>
        </p:nvSpPr>
        <p:spPr>
          <a:xfrm rot="-1608959">
            <a:off x="5278979" y="387784"/>
            <a:ext cx="177833" cy="16980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9" name="Google Shape;119;p17"/>
          <p:cNvGrpSpPr/>
          <p:nvPr/>
        </p:nvGrpSpPr>
        <p:grpSpPr>
          <a:xfrm>
            <a:off x="5864304" y="1215245"/>
            <a:ext cx="2714848" cy="3653541"/>
            <a:chOff x="5503615" y="983605"/>
            <a:chExt cx="3588221" cy="4828894"/>
          </a:xfrm>
        </p:grpSpPr>
        <p:pic>
          <p:nvPicPr>
            <p:cNvPr id="120" name="Google Shape;120;p17"/>
            <p:cNvPicPr preferRelativeResize="0"/>
            <p:nvPr/>
          </p:nvPicPr>
          <p:blipFill>
            <a:blip r:embed="rId1"/>
            <a:stretch>
              <a:fillRect/>
            </a:stretch>
          </p:blipFill>
          <p:spPr>
            <a:xfrm>
              <a:off x="5503615" y="983605"/>
              <a:ext cx="3588221" cy="4828894"/>
            </a:xfrm>
            <a:prstGeom prst="rect">
              <a:avLst/>
            </a:prstGeom>
            <a:noFill/>
            <a:ln>
              <a:noFill/>
            </a:ln>
          </p:spPr>
        </p:pic>
        <p:pic>
          <p:nvPicPr>
            <p:cNvPr id="121" name="Google Shape;121;p17"/>
            <p:cNvPicPr preferRelativeResize="0"/>
            <p:nvPr/>
          </p:nvPicPr>
          <p:blipFill>
            <a:blip r:embed="rId2"/>
            <a:stretch>
              <a:fillRect/>
            </a:stretch>
          </p:blipFill>
          <p:spPr>
            <a:xfrm>
              <a:off x="7109435" y="1724361"/>
              <a:ext cx="322950" cy="316620"/>
            </a:xfrm>
            <a:prstGeom prst="rect">
              <a:avLst/>
            </a:prstGeom>
            <a:noFill/>
            <a:ln>
              <a:noFill/>
            </a:ln>
          </p:spPr>
        </p:pic>
      </p:grpSp>
      <p:sp>
        <p:nvSpPr>
          <p:cNvPr id="122" name="Google Shape;122;p17"/>
          <p:cNvSpPr txBox="1">
            <a:spLocks noGrp="1"/>
          </p:cNvSpPr>
          <p:nvPr>
            <p:ph type="ctrTitle" idx="4294967295"/>
          </p:nvPr>
        </p:nvSpPr>
        <p:spPr>
          <a:xfrm>
            <a:off x="855300" y="1042950"/>
            <a:ext cx="3411600" cy="2001600"/>
          </a:xfrm>
          <a:prstGeom prst="rect">
            <a:avLst/>
          </a:prstGeom>
        </p:spPr>
        <p:txBody>
          <a:bodyPr spcFirstLastPara="1" wrap="square" lIns="0" tIns="0" rIns="0" bIns="0" anchor="b" anchorCtr="0">
            <a:noAutofit/>
          </a:bodyPr>
          <a:lstStyle/>
          <a:p>
            <a:pPr marL="0" lvl="0" indent="0" algn="l" rtl="0">
              <a:lnSpc>
                <a:spcPct val="80000"/>
              </a:lnSpc>
              <a:spcBef>
                <a:spcPts val="0"/>
              </a:spcBef>
              <a:spcAft>
                <a:spcPts val="0"/>
              </a:spcAft>
              <a:buNone/>
            </a:pPr>
            <a:r>
              <a:rPr lang="en-GB" sz="7700" dirty="0"/>
              <a:t>K</a:t>
            </a:r>
            <a:r>
              <a:rPr lang="en-US" sz="7700" dirty="0"/>
              <a:t>IẾN TRÚC</a:t>
            </a:r>
            <a:endParaRPr sz="7700" dirty="0"/>
          </a:p>
        </p:txBody>
      </p:sp>
      <p:sp>
        <p:nvSpPr>
          <p:cNvPr id="124" name="Google Shape;124;p17"/>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21" name="Google Shape;385;p36"/>
          <p:cNvPicPr preferRelativeResize="0"/>
          <p:nvPr/>
        </p:nvPicPr>
        <p:blipFill>
          <a:blip r:embed="rId3"/>
          <a:stretch>
            <a:fillRect/>
          </a:stretch>
        </p:blipFill>
        <p:spPr>
          <a:xfrm>
            <a:off x="6198997" y="400291"/>
            <a:ext cx="1496437" cy="1343865"/>
          </a:xfrm>
          <a:prstGeom prst="rect">
            <a:avLst/>
          </a:prstGeom>
          <a:noFill/>
          <a:ln>
            <a:noFill/>
          </a:ln>
        </p:spPr>
      </p:pic>
      <p:sp>
        <p:nvSpPr>
          <p:cNvPr id="22" name="Google Shape;387;p36"/>
          <p:cNvSpPr/>
          <p:nvPr/>
        </p:nvSpPr>
        <p:spPr>
          <a:xfrm>
            <a:off x="6772643" y="588568"/>
            <a:ext cx="349144" cy="697028"/>
          </a:xfrm>
          <a:prstGeom prst="rect">
            <a:avLst/>
          </a:prstGeom>
        </p:spPr>
        <p:txBody>
          <a:bodyPr>
            <a:prstTxWarp prst="textPlain">
              <a:avLst/>
            </a:prstTxWarp>
          </a:bodyPr>
          <a:lstStyle/>
          <a:p>
            <a:pPr lvl="0" algn="ctr"/>
            <a:r>
              <a:rPr lang="en-US" b="1" dirty="0">
                <a:gradFill>
                  <a:gsLst>
                    <a:gs pos="0">
                      <a:srgbClr val="FF9F4D"/>
                    </a:gs>
                    <a:gs pos="58000">
                      <a:schemeClr val="accent5"/>
                    </a:gs>
                    <a:gs pos="100000">
                      <a:schemeClr val="accent5"/>
                    </a:gs>
                  </a:gsLst>
                  <a:path path="circle">
                    <a:fillToRect l="100000" t="100000"/>
                  </a:path>
                  <a:tileRect r="-100000" b="-100000"/>
                </a:gradFill>
                <a:latin typeface="Bebas Neue" panose="020B0606020202050201"/>
              </a:rPr>
              <a:t>3</a:t>
            </a:r>
            <a:endParaRPr b="1" i="0" dirty="0">
              <a:ln>
                <a:noFill/>
              </a:ln>
              <a:gradFill>
                <a:gsLst>
                  <a:gs pos="0">
                    <a:srgbClr val="FF9F4D"/>
                  </a:gs>
                  <a:gs pos="58000">
                    <a:schemeClr val="accent5"/>
                  </a:gs>
                  <a:gs pos="100000">
                    <a:schemeClr val="accent5"/>
                  </a:gs>
                </a:gsLst>
                <a:path path="circle">
                  <a:fillToRect l="100000" t="100000"/>
                </a:path>
                <a:tileRect r="-100000" b="-100000"/>
              </a:gradFill>
              <a:latin typeface="Bebas Neue" panose="020B0606020202050201"/>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body" idx="1"/>
          </p:nvPr>
        </p:nvSpPr>
        <p:spPr>
          <a:xfrm>
            <a:off x="779100" y="1353950"/>
            <a:ext cx="2324700" cy="3418200"/>
          </a:xfrm>
          <a:prstGeom prst="rect">
            <a:avLst/>
          </a:prstGeom>
        </p:spPr>
        <p:txBody>
          <a:bodyPr spcFirstLastPara="1" wrap="square" lIns="0" tIns="0" rIns="0" bIns="0" anchor="t" anchorCtr="0">
            <a:noAutofit/>
          </a:bodyPr>
          <a:lstStyle/>
          <a:p>
            <a:pPr marL="342900" lvl="0" indent="-342900" algn="just">
              <a:lnSpc>
                <a:spcPct val="150000"/>
              </a:lnSpc>
              <a:buFont typeface="+mj-lt"/>
              <a:buAutoNum type="arabicPeriod"/>
              <a:tabLst>
                <a:tab pos="269875" algn="l"/>
              </a:tabLst>
            </a:pPr>
            <a:r>
              <a:rPr lang="en-US" sz="1800" b="1" dirty="0">
                <a:effectLst/>
                <a:latin typeface="Times New Roman" panose="02020603050405020304" charset="0"/>
                <a:ea typeface="SimSun" panose="02010600030101010101" pitchFamily="2" charset="-122"/>
              </a:rPr>
              <a:t>Master server</a:t>
            </a:r>
            <a:endParaRPr lang="en-US" sz="1800" b="1" dirty="0">
              <a:effectLst/>
              <a:latin typeface="Times New Roman" panose="02020603050405020304" charset="0"/>
              <a:ea typeface="SimSun" panose="02010600030101010101" pitchFamily="2" charset="-122"/>
            </a:endParaRPr>
          </a:p>
          <a:p>
            <a:pPr marL="0" lvl="0" indent="0" algn="just">
              <a:lnSpc>
                <a:spcPct val="150000"/>
              </a:lnSpc>
              <a:buNone/>
              <a:tabLst>
                <a:tab pos="269875" algn="l"/>
              </a:tabLst>
            </a:pPr>
            <a:endParaRPr lang="en-US" sz="1800" b="1" dirty="0">
              <a:effectLst/>
              <a:latin typeface="SimSun" panose="02010600030101010101" pitchFamily="2" charset="-122"/>
              <a:ea typeface="SimSun" panose="02010600030101010101" pitchFamily="2" charset="-122"/>
            </a:endParaRPr>
          </a:p>
        </p:txBody>
      </p:sp>
      <p:sp>
        <p:nvSpPr>
          <p:cNvPr id="130" name="Google Shape;130;p18"/>
          <p:cNvSpPr txBox="1">
            <a:spLocks noGrp="1"/>
          </p:cNvSpPr>
          <p:nvPr>
            <p:ph type="title"/>
          </p:nvPr>
        </p:nvSpPr>
        <p:spPr>
          <a:xfrm>
            <a:off x="775350" y="406051"/>
            <a:ext cx="7593300" cy="75349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1800" dirty="0">
                <a:effectLst/>
                <a:latin typeface="Times New Roman" panose="02020603050405020304" charset="0"/>
                <a:ea typeface="SimSun" panose="02010600030101010101" pitchFamily="2" charset="-122"/>
              </a:rPr>
              <a:t>K8s cluster bao </a:t>
            </a:r>
            <a:r>
              <a:rPr lang="en-US" sz="1800" dirty="0" err="1">
                <a:effectLst/>
                <a:latin typeface="Times New Roman" panose="02020603050405020304" charset="0"/>
                <a:ea typeface="SimSun" panose="02010600030101010101" pitchFamily="2" charset="-122"/>
              </a:rPr>
              <a:t>gồm một hoặc</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nhiều</a:t>
            </a:r>
            <a:r>
              <a:rPr lang="en-US" sz="1800" dirty="0">
                <a:effectLst/>
                <a:latin typeface="Times New Roman" panose="02020603050405020304" charset="0"/>
                <a:ea typeface="SimSun" panose="02010600030101010101" pitchFamily="2" charset="-122"/>
              </a:rPr>
              <a:t> node, </a:t>
            </a:r>
            <a:r>
              <a:rPr lang="en-US" sz="1800" dirty="0" err="1">
                <a:effectLst/>
                <a:latin typeface="Times New Roman" panose="02020603050405020304" charset="0"/>
                <a:ea typeface="SimSun" panose="02010600030101010101" pitchFamily="2" charset="-122"/>
              </a:rPr>
              <a:t>trên</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mỗi</a:t>
            </a:r>
            <a:r>
              <a:rPr lang="en-US" sz="1800" dirty="0">
                <a:effectLst/>
                <a:latin typeface="Times New Roman" panose="02020603050405020304" charset="0"/>
                <a:ea typeface="SimSun" panose="02010600030101010101" pitchFamily="2" charset="-122"/>
              </a:rPr>
              <a:t> node </a:t>
            </a:r>
            <a:r>
              <a:rPr lang="en-US" sz="1800" dirty="0" err="1">
                <a:effectLst/>
                <a:latin typeface="Times New Roman" panose="02020603050405020304" charset="0"/>
                <a:ea typeface="SimSun" panose="02010600030101010101" pitchFamily="2" charset="-122"/>
              </a:rPr>
              <a:t>sẽ</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cần</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chạy</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một</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kubelet</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đây</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là</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chương</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trình</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để</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chạy</a:t>
            </a:r>
            <a:r>
              <a:rPr lang="en-US" sz="1800" dirty="0">
                <a:effectLst/>
                <a:latin typeface="Times New Roman" panose="02020603050405020304" charset="0"/>
                <a:ea typeface="SimSun" panose="02010600030101010101" pitchFamily="2" charset="-122"/>
              </a:rPr>
              <a:t> k8s. </a:t>
            </a:r>
            <a:r>
              <a:rPr lang="en-US" sz="1800" dirty="0" err="1">
                <a:effectLst/>
                <a:latin typeface="Times New Roman" panose="02020603050405020304" charset="0"/>
                <a:ea typeface="SimSun" panose="02010600030101010101" pitchFamily="2" charset="-122"/>
              </a:rPr>
              <a:t>Cần</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một</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máy</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để</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làm</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chủ</a:t>
            </a:r>
            <a:r>
              <a:rPr lang="en-US" sz="1800" dirty="0">
                <a:effectLst/>
                <a:latin typeface="Times New Roman" panose="02020603050405020304" charset="0"/>
                <a:ea typeface="SimSun" panose="02010600030101010101" pitchFamily="2" charset="-122"/>
              </a:rPr>
              <a:t>" cluster, </a:t>
            </a:r>
            <a:r>
              <a:rPr lang="en-US" sz="1800" dirty="0" err="1">
                <a:effectLst/>
                <a:latin typeface="Times New Roman" panose="02020603050405020304" charset="0"/>
                <a:ea typeface="SimSun" panose="02010600030101010101" pitchFamily="2" charset="-122"/>
              </a:rPr>
              <a:t>trên</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đó</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sẽ</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cài</a:t>
            </a:r>
            <a:r>
              <a:rPr lang="en-US" sz="1800" dirty="0">
                <a:effectLst/>
                <a:latin typeface="Times New Roman" panose="02020603050405020304" charset="0"/>
                <a:ea typeface="SimSun" panose="02010600030101010101" pitchFamily="2" charset="-122"/>
              </a:rPr>
              <a:t> API server, scheduler ... </a:t>
            </a:r>
            <a:r>
              <a:rPr lang="en-US" sz="1800" dirty="0" err="1">
                <a:effectLst/>
                <a:latin typeface="Times New Roman" panose="02020603050405020304" charset="0"/>
                <a:ea typeface="SimSun" panose="02010600030101010101" pitchFamily="2" charset="-122"/>
              </a:rPr>
              <a:t>Các</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máy</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còn</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lại</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sẽ</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chạy</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kubelet</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để</a:t>
            </a:r>
            <a:r>
              <a:rPr lang="en-US" sz="1800" dirty="0">
                <a:effectLst/>
                <a:latin typeface="Times New Roman" panose="02020603050405020304" charset="0"/>
                <a:ea typeface="SimSun" panose="02010600030101010101" pitchFamily="2" charset="-122"/>
              </a:rPr>
              <a:t> </a:t>
            </a:r>
            <a:r>
              <a:rPr lang="en-US" sz="1800" dirty="0" err="1">
                <a:effectLst/>
                <a:latin typeface="Times New Roman" panose="02020603050405020304" charset="0"/>
                <a:ea typeface="SimSun" panose="02010600030101010101" pitchFamily="2" charset="-122"/>
              </a:rPr>
              <a:t>sinh</a:t>
            </a:r>
            <a:r>
              <a:rPr lang="en-US" sz="1800" dirty="0">
                <a:effectLst/>
                <a:latin typeface="Times New Roman" panose="02020603050405020304" charset="0"/>
                <a:ea typeface="SimSun" panose="02010600030101010101" pitchFamily="2" charset="-122"/>
              </a:rPr>
              <a:t> ra </a:t>
            </a:r>
            <a:r>
              <a:rPr lang="en-US" sz="1800" dirty="0" err="1">
                <a:effectLst/>
                <a:latin typeface="Times New Roman" panose="02020603050405020304" charset="0"/>
                <a:ea typeface="SimSun" panose="02010600030101010101" pitchFamily="2" charset="-122"/>
              </a:rPr>
              <a:t>các</a:t>
            </a:r>
            <a:r>
              <a:rPr lang="en-US" sz="1800" dirty="0">
                <a:effectLst/>
                <a:latin typeface="Times New Roman" panose="02020603050405020304" charset="0"/>
                <a:ea typeface="SimSun" panose="02010600030101010101" pitchFamily="2" charset="-122"/>
              </a:rPr>
              <a:t> container. </a:t>
            </a:r>
            <a:endParaRPr dirty="0"/>
          </a:p>
        </p:txBody>
      </p:sp>
      <p:sp>
        <p:nvSpPr>
          <p:cNvPr id="131" name="Google Shape;131;p18"/>
          <p:cNvSpPr txBox="1">
            <a:spLocks noGrp="1"/>
          </p:cNvSpPr>
          <p:nvPr>
            <p:ph type="body" idx="2"/>
          </p:nvPr>
        </p:nvSpPr>
        <p:spPr>
          <a:xfrm>
            <a:off x="3429910" y="1353950"/>
            <a:ext cx="2324700" cy="3418200"/>
          </a:xfrm>
          <a:prstGeom prst="rect">
            <a:avLst/>
          </a:prstGeom>
        </p:spPr>
        <p:txBody>
          <a:bodyPr spcFirstLastPara="1" wrap="square" lIns="0" tIns="0" rIns="0" bIns="0" anchor="t" anchorCtr="0">
            <a:noAutofit/>
          </a:bodyPr>
          <a:lstStyle/>
          <a:p>
            <a:pPr marL="0" indent="0">
              <a:buNone/>
            </a:pPr>
            <a:r>
              <a:rPr lang="en-US" b="1" dirty="0"/>
              <a:t>2</a:t>
            </a:r>
            <a:r>
              <a:rPr lang="en-US" dirty="0"/>
              <a:t>. </a:t>
            </a:r>
            <a:r>
              <a:rPr lang="en-US" sz="2000" b="1" dirty="0">
                <a:effectLst/>
                <a:latin typeface="Times New Roman" panose="02020603050405020304" charset="0"/>
                <a:ea typeface="SimSun" panose="02010600030101010101" pitchFamily="2" charset="-122"/>
              </a:rPr>
              <a:t>Node Server</a:t>
            </a:r>
            <a:endParaRPr lang="en-US" sz="2000" b="1" dirty="0">
              <a:effectLst/>
              <a:latin typeface="SimSun" panose="02010600030101010101" pitchFamily="2" charset="-122"/>
              <a:ea typeface="SimSun" panose="02010600030101010101" pitchFamily="2" charset="-122"/>
            </a:endParaRPr>
          </a:p>
          <a:p>
            <a:pPr marL="0" lvl="0" indent="0" algn="l" rtl="0">
              <a:spcBef>
                <a:spcPts val="0"/>
              </a:spcBef>
              <a:spcAft>
                <a:spcPts val="0"/>
              </a:spcAft>
              <a:buNone/>
            </a:pPr>
            <a:endParaRPr dirty="0"/>
          </a:p>
        </p:txBody>
      </p:sp>
      <p:sp>
        <p:nvSpPr>
          <p:cNvPr id="132" name="Google Shape;132;p18"/>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133" name="Google Shape;133;p18"/>
          <p:cNvPicPr preferRelativeResize="0"/>
          <p:nvPr/>
        </p:nvPicPr>
        <p:blipFill>
          <a:blip r:embed="rId1"/>
          <a:stretch>
            <a:fillRect/>
          </a:stretch>
        </p:blipFill>
        <p:spPr>
          <a:xfrm>
            <a:off x="6239175" y="1378057"/>
            <a:ext cx="2904825" cy="3705499"/>
          </a:xfrm>
          <a:prstGeom prst="rect">
            <a:avLst/>
          </a:prstGeom>
          <a:noFill/>
          <a:ln>
            <a:noFill/>
          </a:ln>
        </p:spPr>
      </p:pic>
      <p:pic>
        <p:nvPicPr>
          <p:cNvPr id="134" name="Google Shape;134;p18"/>
          <p:cNvPicPr preferRelativeResize="0"/>
          <p:nvPr/>
        </p:nvPicPr>
        <p:blipFill>
          <a:blip r:embed="rId2"/>
          <a:stretch>
            <a:fillRect/>
          </a:stretch>
        </p:blipFill>
        <p:spPr>
          <a:xfrm rot="3265078">
            <a:off x="6239168" y="1054441"/>
            <a:ext cx="419450" cy="559275"/>
          </a:xfrm>
          <a:prstGeom prst="rect">
            <a:avLst/>
          </a:prstGeom>
          <a:noFill/>
          <a:ln>
            <a:noFill/>
          </a:ln>
        </p:spPr>
      </p:pic>
    </p:spTree>
  </p:cSld>
  <p:clrMapOvr>
    <a:masterClrMapping/>
  </p:clrMapOvr>
  <p:transition>
    <p:fade thruBlk="1"/>
  </p:transition>
</p:sld>
</file>

<file path=ppt/theme/theme1.xml><?xml version="1.0" encoding="utf-8"?>
<a:theme xmlns:a="http://schemas.openxmlformats.org/drawingml/2006/main" name="Flavius template">
  <a:themeElements>
    <a:clrScheme name="Custom 347">
      <a:dk1>
        <a:srgbClr val="1E263A"/>
      </a:dk1>
      <a:lt1>
        <a:srgbClr val="FFFFFF"/>
      </a:lt1>
      <a:dk2>
        <a:srgbClr val="989CA7"/>
      </a:dk2>
      <a:lt2>
        <a:srgbClr val="EAEEF0"/>
      </a:lt2>
      <a:accent1>
        <a:srgbClr val="6DB9E4"/>
      </a:accent1>
      <a:accent2>
        <a:srgbClr val="9ECE46"/>
      </a:accent2>
      <a:accent3>
        <a:srgbClr val="ECCB49"/>
      </a:accent3>
      <a:accent4>
        <a:srgbClr val="F5A73B"/>
      </a:accent4>
      <a:accent5>
        <a:srgbClr val="F36846"/>
      </a:accent5>
      <a:accent6>
        <a:srgbClr val="DD73C3"/>
      </a:accent6>
      <a:hlink>
        <a:srgbClr val="293D6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4585</Words>
  <Application>WPS Presentation</Application>
  <PresentationFormat>On-screen Show (16:9)</PresentationFormat>
  <Paragraphs>169</Paragraphs>
  <Slides>21</Slides>
  <Notes>20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21</vt:i4>
      </vt:variant>
    </vt:vector>
  </HeadingPairs>
  <TitlesOfParts>
    <vt:vector size="34" baseType="lpstr">
      <vt:lpstr>Arial</vt:lpstr>
      <vt:lpstr>SimSun</vt:lpstr>
      <vt:lpstr>Wingdings</vt:lpstr>
      <vt:lpstr>Arial</vt:lpstr>
      <vt:lpstr>Bebas Neue</vt:lpstr>
      <vt:lpstr>IBM Plex Sans Condensed</vt:lpstr>
      <vt:lpstr>Times New Roman</vt:lpstr>
      <vt:lpstr>Roboto</vt:lpstr>
      <vt:lpstr>Calibri</vt:lpstr>
      <vt:lpstr>Symbol</vt:lpstr>
      <vt:lpstr>Microsoft YaHei</vt:lpstr>
      <vt:lpstr>Arial Unicode MS</vt:lpstr>
      <vt:lpstr>Flavius template</vt:lpstr>
      <vt:lpstr>Điện toán đám mây</vt:lpstr>
      <vt:lpstr>GIÁO VIÊN HƯỚNG DẪN: Huỳnh Xuân Phụng</vt:lpstr>
      <vt:lpstr>I. KUBERNETES  </vt:lpstr>
      <vt:lpstr>PowerPoint 演示文稿</vt:lpstr>
      <vt:lpstr>CÁCH CÀI ĐĂT K8S ĐỐI THỦ CẠNH TRANH</vt:lpstr>
      <vt:lpstr>PowerPoint 演示文稿</vt:lpstr>
      <vt:lpstr>PowerPoint 演示文稿</vt:lpstr>
      <vt:lpstr>KIẾN TRÚC</vt:lpstr>
      <vt:lpstr>K8s cluster bao gồm nhiều node, trên mỗi node sẽ cần chạy một "kubelet", đây là chương trình để chạy k8s. Cần một máy để làm "chủ" cluster, trên đó sẽ cài API server, scheduler ... Các máy còn lại sẽ chạy kubelet để sinh ra các container. </vt:lpstr>
      <vt:lpstr>Use diagrams to explain your ideas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Vấn đề còn tồn tại</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
  <cp:lastModifiedBy>duc</cp:lastModifiedBy>
  <cp:revision>50</cp:revision>
  <dcterms:created xsi:type="dcterms:W3CDTF">2021-05-30T17:58:00Z</dcterms:created>
  <dcterms:modified xsi:type="dcterms:W3CDTF">2021-05-30T18:17:23Z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