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9"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C52937-DBBA-481D-AE17-54887BF72A08}"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DBA4-ABAA-416B-A056-B0F103597C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52937-DBBA-481D-AE17-54887BF72A08}"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DBA4-ABAA-416B-A056-B0F103597C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52937-DBBA-481D-AE17-54887BF72A08}"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DBA4-ABAA-416B-A056-B0F103597C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C52937-DBBA-481D-AE17-54887BF72A08}"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DBA4-ABAA-416B-A056-B0F103597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C52937-DBBA-481D-AE17-54887BF72A08}" type="datetimeFigureOut">
              <a:rPr lang="en-US" smtClean="0"/>
              <a:pPr/>
              <a:t>11/22/2017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DBA4-ABAA-416B-A056-B0F103597C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C52937-DBBA-481D-AE17-54887BF72A08}"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DBA4-ABAA-416B-A056-B0F103597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C52937-DBBA-481D-AE17-54887BF72A08}" type="datetimeFigureOut">
              <a:rPr lang="en-US" smtClean="0"/>
              <a:pPr/>
              <a:t>11/22/2017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7DBA4-ABAA-416B-A056-B0F103597C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C52937-DBBA-481D-AE17-54887BF72A08}" type="datetimeFigureOut">
              <a:rPr lang="en-US" smtClean="0"/>
              <a:pPr/>
              <a:t>11/22/2017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7DBA4-ABAA-416B-A056-B0F103597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52937-DBBA-481D-AE17-54887BF72A08}" type="datetimeFigureOut">
              <a:rPr lang="en-US" smtClean="0"/>
              <a:pPr/>
              <a:t>11/22/2017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7DBA4-ABAA-416B-A056-B0F103597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52937-DBBA-481D-AE17-54887BF72A08}"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DBA4-ABAA-416B-A056-B0F103597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52937-DBBA-481D-AE17-54887BF72A08}" type="datetimeFigureOut">
              <a:rPr lang="en-US" smtClean="0"/>
              <a:pPr/>
              <a:t>11/22/2017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DBA4-ABAA-416B-A056-B0F103597C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52937-DBBA-481D-AE17-54887BF72A08}" type="datetimeFigureOut">
              <a:rPr lang="en-US" smtClean="0"/>
              <a:pPr/>
              <a:t>11/22/2017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7DBA4-ABAA-416B-A056-B0F103597C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04850"/>
            <a:ext cx="8229600" cy="1200150"/>
          </a:xfrm>
        </p:spPr>
        <p:txBody>
          <a:bodyPr>
            <a:normAutofit/>
          </a:bodyPr>
          <a:lstStyle/>
          <a:p>
            <a:pPr algn="ctr"/>
            <a:r>
              <a:rPr lang="en-US" sz="3200" b="1" dirty="0" smtClean="0">
                <a:solidFill>
                  <a:srgbClr val="FF0000"/>
                </a:solidFill>
                <a:latin typeface="Times New Roman" pitchFamily="18" charset="0"/>
                <a:cs typeface="Times New Roman" pitchFamily="18" charset="0"/>
              </a:rPr>
              <a:t>TRUNG TÂM</a:t>
            </a:r>
            <a:br>
              <a:rPr lang="en-US" sz="3200" b="1" dirty="0" smtClean="0">
                <a:solidFill>
                  <a:srgbClr val="FF0000"/>
                </a:solidFill>
                <a:latin typeface="Times New Roman" pitchFamily="18" charset="0"/>
                <a:cs typeface="Times New Roman" pitchFamily="18" charset="0"/>
              </a:rPr>
            </a:br>
            <a:r>
              <a:rPr lang="en-US" sz="3200" b="1" dirty="0" smtClean="0">
                <a:solidFill>
                  <a:srgbClr val="FF0000"/>
                </a:solidFill>
                <a:latin typeface="Times New Roman" pitchFamily="18" charset="0"/>
                <a:cs typeface="Times New Roman" pitchFamily="18" charset="0"/>
              </a:rPr>
              <a:t>ĐÀO TẠO LẬP TRÌNH VIỆT NHẬT</a:t>
            </a:r>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2" pitchFamily="18" charset="2"/>
              <a:buNone/>
            </a:pPr>
            <a:endParaRPr lang="en-US" smtClean="0">
              <a:latin typeface="Times New Roman" pitchFamily="18" charset="0"/>
              <a:cs typeface="Times New Roman" pitchFamily="18" charset="0"/>
            </a:endParaRPr>
          </a:p>
          <a:p>
            <a:pPr>
              <a:buFont typeface="Wingdings 2" pitchFamily="18" charset="2"/>
              <a:buNone/>
            </a:pPr>
            <a:endParaRPr lang="en-US" smtClean="0">
              <a:latin typeface="Times New Roman" pitchFamily="18" charset="0"/>
              <a:cs typeface="Times New Roman" pitchFamily="18" charset="0"/>
            </a:endParaRPr>
          </a:p>
          <a:p>
            <a:pPr>
              <a:buFont typeface="Wingdings 2" pitchFamily="18" charset="2"/>
              <a:buNone/>
            </a:pPr>
            <a:endParaRPr lang="en-US" smtClean="0">
              <a:latin typeface="Times New Roman" pitchFamily="18" charset="0"/>
              <a:cs typeface="Times New Roman" pitchFamily="18" charset="0"/>
            </a:endParaRPr>
          </a:p>
          <a:p>
            <a:pPr>
              <a:buFont typeface="Wingdings 2" pitchFamily="18" charset="2"/>
              <a:buNone/>
            </a:pPr>
            <a:endParaRPr lang="en-US" smtClean="0">
              <a:latin typeface="Times New Roman" pitchFamily="18" charset="0"/>
              <a:cs typeface="Times New Roman" pitchFamily="18" charset="0"/>
            </a:endParaRPr>
          </a:p>
          <a:p>
            <a:pPr>
              <a:buFont typeface="Wingdings 2" pitchFamily="18" charset="2"/>
              <a:buNone/>
            </a:pPr>
            <a:endParaRPr lang="en-US" dirty="0" smtClean="0">
              <a:latin typeface="Times New Roman" pitchFamily="18" charset="0"/>
              <a:cs typeface="Times New Roman" pitchFamily="18" charset="0"/>
            </a:endParaRPr>
          </a:p>
        </p:txBody>
      </p:sp>
      <p:pic>
        <p:nvPicPr>
          <p:cNvPr id="7" name="Picture 7" descr="trung-tam-tin-hoc-viet-nhat.png"/>
          <p:cNvPicPr>
            <a:picLocks noChangeAspect="1"/>
          </p:cNvPicPr>
          <p:nvPr/>
        </p:nvPicPr>
        <p:blipFill>
          <a:blip r:embed="rId2"/>
          <a:srcRect/>
          <a:stretch>
            <a:fillRect/>
          </a:stretch>
        </p:blipFill>
        <p:spPr bwMode="auto">
          <a:xfrm>
            <a:off x="2743200" y="2133600"/>
            <a:ext cx="3709988" cy="2054225"/>
          </a:xfrm>
          <a:prstGeom prst="rect">
            <a:avLst/>
          </a:prstGeom>
          <a:noFill/>
          <a:ln w="9525">
            <a:noFill/>
            <a:miter lim="800000"/>
            <a:headEnd/>
            <a:tailEnd/>
          </a:ln>
        </p:spPr>
      </p:pic>
      <p:graphicFrame>
        <p:nvGraphicFramePr>
          <p:cNvPr id="8" name="Table 7"/>
          <p:cNvGraphicFramePr>
            <a:graphicFrameLocks noGrp="1"/>
          </p:cNvGraphicFramePr>
          <p:nvPr/>
        </p:nvGraphicFramePr>
        <p:xfrm>
          <a:off x="2362200" y="4495800"/>
          <a:ext cx="6248400" cy="1112520"/>
        </p:xfrm>
        <a:graphic>
          <a:graphicData uri="http://schemas.openxmlformats.org/drawingml/2006/table">
            <a:tbl>
              <a:tblPr firstRow="1" bandRow="1">
                <a:tableStyleId>{5C22544A-7EE6-4342-B048-85BDC9FD1C3A}</a:tableStyleId>
              </a:tblPr>
              <a:tblGrid>
                <a:gridCol w="1483996"/>
                <a:gridCol w="4764404"/>
              </a:tblGrid>
              <a:tr h="370840">
                <a:tc>
                  <a:txBody>
                    <a:bodyPr/>
                    <a:lstStyle/>
                    <a:p>
                      <a:pPr algn="l"/>
                      <a:r>
                        <a:rPr lang="en-US" b="1" dirty="0" smtClean="0">
                          <a:solidFill>
                            <a:schemeClr val="tx1"/>
                          </a:solidFill>
                          <a:latin typeface="Arial" pitchFamily="34" charset="0"/>
                          <a:cs typeface="Arial" pitchFamily="34" charset="0"/>
                        </a:rPr>
                        <a:t>Điện thoại:</a:t>
                      </a:r>
                      <a:endParaRPr lang="en-US" b="1" dirty="0">
                        <a:solidFill>
                          <a:schemeClr val="tx1"/>
                        </a:solidFill>
                        <a:latin typeface="Arial" pitchFamily="34" charset="0"/>
                        <a:cs typeface="Arial" pitchFamily="34" charset="0"/>
                      </a:endParaRPr>
                    </a:p>
                  </a:txBody>
                  <a:tcPr>
                    <a:noFill/>
                  </a:tcPr>
                </a:tc>
                <a:tc>
                  <a:txBody>
                    <a:bodyPr/>
                    <a:lstStyle/>
                    <a:p>
                      <a:pPr algn="l"/>
                      <a:r>
                        <a:rPr lang="en-US" b="1" dirty="0" smtClean="0">
                          <a:solidFill>
                            <a:schemeClr val="accent1">
                              <a:lumMod val="75000"/>
                            </a:schemeClr>
                          </a:solidFill>
                          <a:latin typeface="Arial" pitchFamily="34" charset="0"/>
                          <a:cs typeface="Arial" pitchFamily="34" charset="0"/>
                        </a:rPr>
                        <a:t>0168 257 3999</a:t>
                      </a:r>
                      <a:endParaRPr lang="en-US" b="1" dirty="0">
                        <a:solidFill>
                          <a:schemeClr val="accent1">
                            <a:lumMod val="75000"/>
                          </a:schemeClr>
                        </a:solidFill>
                        <a:latin typeface="Arial" pitchFamily="34" charset="0"/>
                        <a:cs typeface="Arial" pitchFamily="34" charset="0"/>
                      </a:endParaRPr>
                    </a:p>
                  </a:txBody>
                  <a:tcPr>
                    <a:noFill/>
                  </a:tcPr>
                </a:tc>
              </a:tr>
              <a:tr h="370840">
                <a:tc>
                  <a:txBody>
                    <a:bodyPr/>
                    <a:lstStyle/>
                    <a:p>
                      <a:pPr algn="l"/>
                      <a:r>
                        <a:rPr lang="en-US" b="1" dirty="0" smtClean="0">
                          <a:solidFill>
                            <a:schemeClr val="tx1"/>
                          </a:solidFill>
                          <a:latin typeface="Arial" pitchFamily="34" charset="0"/>
                          <a:cs typeface="Arial" pitchFamily="34" charset="0"/>
                        </a:rPr>
                        <a:t>Email: </a:t>
                      </a:r>
                      <a:endParaRPr lang="en-US" b="1" dirty="0">
                        <a:solidFill>
                          <a:schemeClr val="tx1"/>
                        </a:solidFill>
                        <a:latin typeface="Arial" pitchFamily="34" charset="0"/>
                        <a:cs typeface="Arial" pitchFamily="34" charset="0"/>
                      </a:endParaRPr>
                    </a:p>
                  </a:txBody>
                  <a:tcPr>
                    <a:noFill/>
                  </a:tcPr>
                </a:tc>
                <a:tc>
                  <a:txBody>
                    <a:bodyPr/>
                    <a:lstStyle/>
                    <a:p>
                      <a:pPr algn="l"/>
                      <a:r>
                        <a:rPr lang="en-US" b="1" dirty="0" smtClean="0">
                          <a:solidFill>
                            <a:schemeClr val="accent1">
                              <a:lumMod val="75000"/>
                            </a:schemeClr>
                          </a:solidFill>
                          <a:latin typeface="Arial" pitchFamily="34" charset="0"/>
                          <a:cs typeface="Arial" pitchFamily="34" charset="0"/>
                        </a:rPr>
                        <a:t>laptrinhvietnhat@gmail.com</a:t>
                      </a:r>
                      <a:endParaRPr lang="en-US" b="1" dirty="0">
                        <a:solidFill>
                          <a:schemeClr val="accent1">
                            <a:lumMod val="75000"/>
                          </a:schemeClr>
                        </a:solidFill>
                        <a:latin typeface="Arial" pitchFamily="34" charset="0"/>
                        <a:cs typeface="Arial" pitchFamily="34" charset="0"/>
                      </a:endParaRPr>
                    </a:p>
                  </a:txBody>
                  <a:tcPr>
                    <a:noFill/>
                  </a:tcPr>
                </a:tc>
              </a:tr>
              <a:tr h="370840">
                <a:tc>
                  <a:txBody>
                    <a:bodyPr/>
                    <a:lstStyle/>
                    <a:p>
                      <a:pPr algn="l"/>
                      <a:r>
                        <a:rPr lang="en-US" b="1" dirty="0" smtClean="0">
                          <a:solidFill>
                            <a:schemeClr val="tx1"/>
                          </a:solidFill>
                          <a:latin typeface="Arial" pitchFamily="34" charset="0"/>
                          <a:cs typeface="Arial" pitchFamily="34" charset="0"/>
                        </a:rPr>
                        <a:t>Website:</a:t>
                      </a:r>
                      <a:endParaRPr lang="en-US" b="1" dirty="0">
                        <a:solidFill>
                          <a:schemeClr val="tx1"/>
                        </a:solidFill>
                        <a:latin typeface="Arial" pitchFamily="34" charset="0"/>
                        <a:cs typeface="Arial" pitchFamily="34" charset="0"/>
                      </a:endParaRPr>
                    </a:p>
                  </a:txBody>
                  <a:tcPr>
                    <a:noFill/>
                  </a:tcPr>
                </a:tc>
                <a:tc>
                  <a:txBody>
                    <a:bodyPr/>
                    <a:lstStyle/>
                    <a:p>
                      <a:pPr algn="l"/>
                      <a:r>
                        <a:rPr lang="en-US" b="1" dirty="0" smtClean="0">
                          <a:solidFill>
                            <a:schemeClr val="accent1">
                              <a:lumMod val="75000"/>
                            </a:schemeClr>
                          </a:solidFill>
                          <a:latin typeface="Arial" pitchFamily="34" charset="0"/>
                          <a:cs typeface="Arial" pitchFamily="34" charset="0"/>
                        </a:rPr>
                        <a:t>http://laptrinhvietnhat.com/</a:t>
                      </a:r>
                      <a:endParaRPr lang="en-US" b="1" dirty="0">
                        <a:solidFill>
                          <a:schemeClr val="accent1">
                            <a:lumMod val="75000"/>
                          </a:schemeClr>
                        </a:solidFill>
                        <a:latin typeface="Arial" pitchFamily="34" charset="0"/>
                        <a:cs typeface="Arial" pitchFamily="34" charset="0"/>
                      </a:endParaRPr>
                    </a:p>
                  </a:txBody>
                  <a:tcPr>
                    <a:no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buNone/>
            </a:pPr>
            <a:r>
              <a:rPr lang="vi-VN" dirty="0" smtClean="0"/>
              <a:t>Mô hình </a:t>
            </a:r>
            <a:r>
              <a:rPr lang="en-US" dirty="0" smtClean="0"/>
              <a:t>bên trên </a:t>
            </a:r>
            <a:r>
              <a:rPr lang="vi-VN" dirty="0" smtClean="0"/>
              <a:t>là thể hiện mô hình MVC trong các dự án website và sẽ</a:t>
            </a:r>
            <a:endParaRPr lang="en-US" dirty="0" smtClean="0"/>
          </a:p>
          <a:p>
            <a:pPr>
              <a:buNone/>
            </a:pPr>
            <a:r>
              <a:rPr lang="vi-VN" dirty="0" smtClean="0"/>
              <a:t> hoạt động theo quy trình sau:</a:t>
            </a:r>
          </a:p>
          <a:p>
            <a:r>
              <a:rPr lang="vi-VN" dirty="0" smtClean="0"/>
              <a:t>Người dùng sử dụng một BROWSER trình duyệt web bất kỳ (Firefox, Chrome, IE,…) để có thể gửi những yêu cầu (HTTP Request) có thể kèm theo những dữ liệu nhập tới những CONTROLLER xử lý tương ứng. Việc xác định Controllerr xử lý sẽ dựa vào một bộ Routing điều hướng.</a:t>
            </a:r>
            <a:endParaRPr lang="en-US" dirty="0" smtClean="0"/>
          </a:p>
          <a:p>
            <a:endParaRPr lang="vi-VN" dirty="0" smtClean="0"/>
          </a:p>
          <a:p>
            <a:r>
              <a:rPr lang="vi-VN" dirty="0" smtClean="0"/>
              <a:t>Khi CONTROLLER nhận được yêu cầu gửi tới, nó sẽ chịu trách nhiệm kiểm tra yêu cầu đó có cần dữ liệu từ MODEL hay không? Nếu có, nó sẽ sử dụng các class/function cần thiết trong MODEL và nó sẽ trả ra kết quả( Resulting Arrays), khi đó CONTROLLER sẽ xử lý giá trị đó và trả ra VIEW để hiển thị. CONTROLLER sẽ xác định các VIEW tương ứng để hiển thị đúng với yêu cầu.</a:t>
            </a:r>
            <a:endParaRPr lang="en-US" dirty="0" smtClean="0"/>
          </a:p>
          <a:p>
            <a:endParaRPr lang="vi-VN" dirty="0" smtClean="0"/>
          </a:p>
          <a:p>
            <a:r>
              <a:rPr lang="vi-VN" dirty="0" smtClean="0"/>
              <a:t>Khi nhận được dữ liệu từ CONTROLLER, VIEW sẽ chịu trách nhiệm xây dựng các thành phẩn hiển thị như hình ảnh, thông tin dữ liệu… và trả về GUI Content để CONTROLLER  đưa ra kết quả lên màn hình BROWSER.</a:t>
            </a:r>
            <a:endParaRPr lang="en-US" dirty="0" smtClean="0"/>
          </a:p>
          <a:p>
            <a:endParaRPr lang="vi-VN" dirty="0" smtClean="0"/>
          </a:p>
          <a:p>
            <a:r>
              <a:rPr lang="vi-VN" dirty="0" smtClean="0"/>
              <a:t>BROWSER sẽ nhận giá trị trả về( HTTP Response) và sẽ hiển thị với người dùng. Kết thúc một quy trình hoạt động.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hinh-mvc-data.png"/>
          <p:cNvPicPr>
            <a:picLocks noGrp="1" noChangeAspect="1"/>
          </p:cNvPicPr>
          <p:nvPr>
            <p:ph idx="1"/>
          </p:nvPr>
        </p:nvPicPr>
        <p:blipFill>
          <a:blip r:embed="rId2"/>
          <a:stretch>
            <a:fillRect/>
          </a:stretch>
        </p:blipFill>
        <p:spPr>
          <a:xfrm>
            <a:off x="1316879" y="228600"/>
            <a:ext cx="6531721" cy="616594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t>Ưu điểm của mô hình MVC</a:t>
            </a:r>
            <a:endParaRPr lang="en-US" dirty="0"/>
          </a:p>
        </p:txBody>
      </p:sp>
      <p:sp>
        <p:nvSpPr>
          <p:cNvPr id="3" name="Content Placeholder 2"/>
          <p:cNvSpPr>
            <a:spLocks noGrp="1"/>
          </p:cNvSpPr>
          <p:nvPr>
            <p:ph idx="1"/>
          </p:nvPr>
        </p:nvSpPr>
        <p:spPr/>
        <p:txBody>
          <a:bodyPr>
            <a:normAutofit fontScale="70000" lnSpcReduction="20000"/>
          </a:bodyPr>
          <a:lstStyle/>
          <a:p>
            <a:r>
              <a:rPr lang="vi-VN" dirty="0" smtClean="0"/>
              <a:t>Các dự án có thể áp dụng ngay mô hình MVC mà không phụ thuộc môi trường, nền tảng xây dựng hay ngôn ngữ lập trình phát triển</a:t>
            </a:r>
            <a:r>
              <a:rPr lang="en-US" dirty="0" smtClean="0"/>
              <a:t>.</a:t>
            </a:r>
            <a:r>
              <a:rPr lang="vi-VN" dirty="0" smtClean="0"/>
              <a:t> </a:t>
            </a:r>
            <a:endParaRPr lang="en-US" dirty="0" smtClean="0"/>
          </a:p>
          <a:p>
            <a:r>
              <a:rPr lang="vi-VN" dirty="0" smtClean="0"/>
              <a:t>Quy hoạch các class/ function vào các thành phần riêng biệt Controller – Model – View, khi đó sẽ dễ dàng xây dựng – phát triển – quản lý – vận hành và bảo trì một dự án, tạo sự rõ ràng, trong sáng trong quá trình phát triển dự án, kiểm soát được các luồng xử lý và tạo ra các thành phần xử lý nghiệp vụ chuyên biệt hóa. </a:t>
            </a:r>
            <a:endParaRPr lang="en-US" dirty="0" smtClean="0"/>
          </a:p>
          <a:p>
            <a:r>
              <a:rPr lang="vi-VN" dirty="0" smtClean="0"/>
              <a:t>Tạo thành mô hình chuẩn cho nhiều dự án, các chuyên gia sẽ tiếp cận – tìm hiểu những dự án đó một cách nhanh chóng và hiệu quả . Nếu bạn nắm rõ mô hình MVC của một dự án nào đó, thì khi tiếp cận với một dự án khác mà bạn chưa từng biết hoặc tiếp xúc, nhưng nó lại được xây dựng với mô hình MVC thì sẽ không khó khăn gì mà cực kỳ dễ dàng. Học một nhưng có thể hiểu và sử dụng được mười.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vi-VN" dirty="0" smtClean="0"/>
              <a:t>Giúp các chuyên gia lập trình, nhà quản lý, nhà đầu tư, PM… có thể hiểu được dự án hoạt động ra sao hoặc giúp các lập trình viên dễ dàng quản lý – phát triển dự án. Nó không phải ngôn ngữ, nhưng khi họ cùng nhìn vào nó thì sẽ tự hiểu nó là gì, khi đó họ có thể trao đổi các yêu cầu và bàn bạc công việc. </a:t>
            </a:r>
            <a:endParaRPr lang="en-US" dirty="0" smtClean="0"/>
          </a:p>
          <a:p>
            <a:r>
              <a:rPr lang="vi-VN" dirty="0" smtClean="0"/>
              <a:t>Đây là một mô hình chuẩn, nó tối ưu nhất hiện nay so với nhiều mô hình khác và được sử dụng trong nhiều dự án và nhiều lĩnh vực, đặc biệt trong công nghệ sản xuất ứng dụng – phần mềm. Các lập trình viên sử dụng mô hình chuẩn MVC để có thể dễ dàng phân phối và chuyển giao công nghệ. </a:t>
            </a:r>
            <a:endParaRPr lang="en-US" dirty="0" smtClean="0"/>
          </a:p>
          <a:p>
            <a:r>
              <a:rPr lang="vi-VN" dirty="0" smtClean="0"/>
              <a:t>Đây là mô hình đơn giản, xử lý những nghiệp vụ đơn giản, và dễ dàng triển khai với các dự án nhỏ.</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Nhược </a:t>
            </a:r>
            <a:r>
              <a:rPr lang="vi-VN" b="1" dirty="0" smtClean="0"/>
              <a:t>điểm của mô hình MVC</a:t>
            </a:r>
            <a:endParaRPr lang="en-US" dirty="0"/>
          </a:p>
        </p:txBody>
      </p:sp>
      <p:sp>
        <p:nvSpPr>
          <p:cNvPr id="3" name="Content Placeholder 2"/>
          <p:cNvSpPr>
            <a:spLocks noGrp="1"/>
          </p:cNvSpPr>
          <p:nvPr>
            <p:ph idx="1"/>
          </p:nvPr>
        </p:nvSpPr>
        <p:spPr/>
        <p:txBody>
          <a:bodyPr/>
          <a:lstStyle/>
          <a:p>
            <a:r>
              <a:rPr lang="vi-VN" dirty="0" smtClean="0"/>
              <a:t>Yêu cầu về chuyên môn khá cao, có kiến thức vững về các mô hình chuẩn</a:t>
            </a:r>
            <a:r>
              <a:rPr lang="en-US" dirty="0" smtClean="0"/>
              <a:t>. </a:t>
            </a:r>
            <a:r>
              <a:rPr lang="vi-VN" dirty="0" smtClean="0"/>
              <a:t>Khó triển khai với những dự án yêu cầu phúc tạp hơn. Hiện nay đang có một khái niệm mô hình mới đó là HMVC đang dần thay thế cho MVC</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Ứng dụng thực tế mô hình MVC</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a:t>
            </a:r>
            <a:r>
              <a:rPr lang="vi-VN" dirty="0" smtClean="0"/>
              <a:t>ó rất nhiều hệ thống, ứng dụng – phần mềm được xây dựng theo chuẩn mô hình MVC và được giới thiệu, phân phối như :</a:t>
            </a:r>
          </a:p>
          <a:p>
            <a:pPr lvl="1"/>
            <a:r>
              <a:rPr lang="vi-VN" dirty="0" smtClean="0"/>
              <a:t>Zend Framework 1 &amp; 2</a:t>
            </a:r>
          </a:p>
          <a:p>
            <a:pPr lvl="1"/>
            <a:r>
              <a:rPr lang="vi-VN" dirty="0" smtClean="0"/>
              <a:t>Yii Framework</a:t>
            </a:r>
          </a:p>
          <a:p>
            <a:pPr lvl="1"/>
            <a:r>
              <a:rPr lang="vi-VN" dirty="0" smtClean="0"/>
              <a:t>Phalcon</a:t>
            </a:r>
          </a:p>
          <a:p>
            <a:pPr lvl="1"/>
            <a:r>
              <a:rPr lang="vi-VN" dirty="0" smtClean="0"/>
              <a:t>Codeingteger</a:t>
            </a:r>
            <a:endParaRPr lang="en-US" dirty="0" smtClean="0"/>
          </a:p>
          <a:p>
            <a:pPr lvl="1"/>
            <a:r>
              <a:rPr lang="en-US" dirty="0" smtClean="0"/>
              <a:t>.....</a:t>
            </a:r>
            <a:endParaRPr lang="vi-VN" dirty="0" smtClean="0"/>
          </a:p>
          <a:p>
            <a:r>
              <a:rPr lang="vi-VN" dirty="0" smtClean="0"/>
              <a:t>Đây là một vài ví dụ về những PHP Framework được xây dựng và áp dụng mô hình MVC rất hiệu quả hiện nay. Các bạn có thể tìm hiểu các tài liệu liên quan được cung cấp để có thể hiểu hơn chúng được phát triển và vận hành như thế nào.</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Nội dung buổi học</a:t>
            </a:r>
            <a:endParaRPr lang="en-US" b="1" dirty="0">
              <a:solidFill>
                <a:srgbClr val="002060"/>
              </a:solidFill>
            </a:endParaRPr>
          </a:p>
        </p:txBody>
      </p:sp>
      <p:sp>
        <p:nvSpPr>
          <p:cNvPr id="3" name="Content Placeholder 2"/>
          <p:cNvSpPr>
            <a:spLocks noGrp="1"/>
          </p:cNvSpPr>
          <p:nvPr>
            <p:ph idx="1"/>
          </p:nvPr>
        </p:nvSpPr>
        <p:spPr>
          <a:xfrm>
            <a:off x="457200" y="2057400"/>
            <a:ext cx="8229600" cy="4068763"/>
          </a:xfrm>
        </p:spPr>
        <p:txBody>
          <a:bodyPr>
            <a:normAutofit/>
          </a:bodyPr>
          <a:lstStyle/>
          <a:p>
            <a:pPr>
              <a:buFont typeface="Wingdings" pitchFamily="2" charset="2"/>
              <a:buChar char="v"/>
            </a:pPr>
            <a:r>
              <a:rPr lang="en-US" dirty="0" smtClean="0"/>
              <a:t> </a:t>
            </a:r>
            <a:r>
              <a:rPr lang="en-US" b="1" dirty="0" smtClean="0"/>
              <a:t>Mô hình MVC là gì?</a:t>
            </a:r>
          </a:p>
          <a:p>
            <a:pPr>
              <a:buFont typeface="Wingdings" pitchFamily="2" charset="2"/>
              <a:buChar char="v"/>
            </a:pPr>
            <a:r>
              <a:rPr lang="en-US" b="1" dirty="0" smtClean="0"/>
              <a:t> </a:t>
            </a:r>
            <a:r>
              <a:rPr lang="vi-VN" b="1" dirty="0" smtClean="0"/>
              <a:t>Sự </a:t>
            </a:r>
            <a:r>
              <a:rPr lang="vi-VN" b="1" dirty="0" smtClean="0"/>
              <a:t>tương tác giữa các lớp trong mô hình MVC</a:t>
            </a:r>
            <a:endParaRPr lang="vi-VN" dirty="0" smtClean="0"/>
          </a:p>
          <a:p>
            <a:pPr>
              <a:buFont typeface="Wingdings" pitchFamily="2" charset="2"/>
              <a:buChar char="v"/>
            </a:pPr>
            <a:r>
              <a:rPr lang="en-US" b="1" dirty="0" smtClean="0"/>
              <a:t> </a:t>
            </a:r>
            <a:r>
              <a:rPr lang="vi-VN" b="1" dirty="0" smtClean="0"/>
              <a:t>Quy </a:t>
            </a:r>
            <a:r>
              <a:rPr lang="vi-VN" b="1" dirty="0" smtClean="0"/>
              <a:t>trình hoạt động mô hình MVC trong dự án website</a:t>
            </a:r>
            <a:endParaRPr lang="en-US" b="1" dirty="0" smtClean="0"/>
          </a:p>
          <a:p>
            <a:pPr>
              <a:buFont typeface="Wingdings" pitchFamily="2" charset="2"/>
              <a:buChar char="v"/>
            </a:pPr>
            <a:r>
              <a:rPr lang="en-US" b="1" dirty="0" smtClean="0"/>
              <a:t> </a:t>
            </a:r>
            <a:r>
              <a:rPr lang="vi-VN" b="1" dirty="0" smtClean="0"/>
              <a:t>Ưu </a:t>
            </a:r>
            <a:r>
              <a:rPr lang="vi-VN" b="1" dirty="0" smtClean="0"/>
              <a:t>điểm và nhược điểm của mô hình MVC</a:t>
            </a:r>
            <a:endParaRPr lang="vi-VN" dirty="0" smtClean="0"/>
          </a:p>
          <a:p>
            <a:pPr>
              <a:buFont typeface="Wingdings" pitchFamily="2" charset="2"/>
              <a:buChar char="v"/>
            </a:pPr>
            <a:r>
              <a:rPr lang="en-US" b="1" dirty="0" smtClean="0"/>
              <a:t> </a:t>
            </a:r>
            <a:r>
              <a:rPr lang="en-US" b="1" dirty="0" err="1" smtClean="0"/>
              <a:t>Ứng</a:t>
            </a:r>
            <a:r>
              <a:rPr lang="en-US" b="1" dirty="0" smtClean="0"/>
              <a:t> </a:t>
            </a:r>
            <a:r>
              <a:rPr lang="en-US" b="1" dirty="0" smtClean="0"/>
              <a:t>dụng thực tế mô hình MVC</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Mô hình MVC là gì?</a:t>
            </a:r>
            <a:endParaRPr lang="en-US" dirty="0"/>
          </a:p>
        </p:txBody>
      </p:sp>
      <p:sp>
        <p:nvSpPr>
          <p:cNvPr id="3" name="Content Placeholder 2"/>
          <p:cNvSpPr>
            <a:spLocks noGrp="1"/>
          </p:cNvSpPr>
          <p:nvPr>
            <p:ph idx="1"/>
          </p:nvPr>
        </p:nvSpPr>
        <p:spPr/>
        <p:txBody>
          <a:bodyPr>
            <a:normAutofit fontScale="70000" lnSpcReduction="20000"/>
          </a:bodyPr>
          <a:lstStyle/>
          <a:p>
            <a:r>
              <a:rPr lang="vi-VN" dirty="0" smtClean="0"/>
              <a:t>Mô hình MVC là một chuẩn mô hình và đóng vai trò quan trọng trong quá trình xây dựng – phát triển – vận hành và bảo trì một hệ thống hay một ứng dụng – phần mềm. </a:t>
            </a:r>
            <a:endParaRPr lang="en-US" dirty="0" smtClean="0"/>
          </a:p>
          <a:p>
            <a:r>
              <a:rPr lang="vi-VN" dirty="0" smtClean="0"/>
              <a:t>Nó tạo ra một mô hình 3 lớp Model – View – Controller tách biệt và tương tác nhau, giúp các chuyên gia có thể dễ dàng dựa vào mô hình để trao đổi và xử lý những nghiệp vụ một cách nhanh chóng. </a:t>
            </a:r>
            <a:endParaRPr lang="en-US" dirty="0" smtClean="0"/>
          </a:p>
          <a:p>
            <a:r>
              <a:rPr lang="vi-VN" dirty="0" smtClean="0"/>
              <a:t>Đây là một mô hình đã xuất hiện từ những năm 70 của thế kỷ 20 tại phòng thí nghiệm Xerox PARC ở Palo Alto, nó không phụ thuộc vào môi trường, nền tảng xây dựng hay ngôn ngữ phát triển. </a:t>
            </a:r>
            <a:endParaRPr lang="en-US" dirty="0" smtClean="0"/>
          </a:p>
          <a:p>
            <a:r>
              <a:rPr lang="vi-VN" dirty="0" smtClean="0"/>
              <a:t>Chúng ta có thể áp dụng mô hình MVC vào các dự án trong môi trường Windows, Linux… và sử dụng bất kỳ ngôn ngữ nào như PHP, ASP, JSP…</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Mô hình MVC</a:t>
            </a:r>
            <a:endParaRPr lang="en-US" b="1" dirty="0"/>
          </a:p>
        </p:txBody>
      </p:sp>
      <p:pic>
        <p:nvPicPr>
          <p:cNvPr id="4" name="Content Placeholder 3" descr="mo-hinh-mvc-1.png"/>
          <p:cNvPicPr>
            <a:picLocks noGrp="1" noChangeAspect="1"/>
          </p:cNvPicPr>
          <p:nvPr>
            <p:ph idx="1"/>
          </p:nvPr>
        </p:nvPicPr>
        <p:blipFill>
          <a:blip r:embed="rId2"/>
          <a:stretch>
            <a:fillRect/>
          </a:stretch>
        </p:blipFill>
        <p:spPr>
          <a:xfrm>
            <a:off x="2209800" y="1447800"/>
            <a:ext cx="4800600" cy="460975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95400"/>
          </a:xfrm>
        </p:spPr>
        <p:txBody>
          <a:bodyPr>
            <a:normAutofit fontScale="90000"/>
          </a:bodyPr>
          <a:lstStyle/>
          <a:p>
            <a:r>
              <a:rPr lang="vi-VN" b="1" dirty="0" smtClean="0"/>
              <a:t>Mô hình MVC </a:t>
            </a:r>
            <a:r>
              <a:rPr lang="vi-VN" dirty="0" smtClean="0"/>
              <a:t>được chia làm 3 lớp xử lý gồm</a:t>
            </a:r>
            <a:r>
              <a:rPr lang="vi-VN" b="1" dirty="0" smtClean="0"/>
              <a:t> Model – View – Controller :</a:t>
            </a:r>
            <a:endParaRPr lang="en-US" dirty="0"/>
          </a:p>
        </p:txBody>
      </p:sp>
      <p:sp>
        <p:nvSpPr>
          <p:cNvPr id="3" name="Content Placeholder 2"/>
          <p:cNvSpPr>
            <a:spLocks noGrp="1"/>
          </p:cNvSpPr>
          <p:nvPr>
            <p:ph idx="1"/>
          </p:nvPr>
        </p:nvSpPr>
        <p:spPr>
          <a:xfrm>
            <a:off x="457200" y="1981200"/>
            <a:ext cx="8229600" cy="4144963"/>
          </a:xfrm>
        </p:spPr>
        <p:txBody>
          <a:bodyPr>
            <a:normAutofit fontScale="77500" lnSpcReduction="20000"/>
          </a:bodyPr>
          <a:lstStyle/>
          <a:p>
            <a:r>
              <a:rPr lang="vi-VN" b="1" dirty="0" smtClean="0"/>
              <a:t>Model </a:t>
            </a:r>
            <a:r>
              <a:rPr lang="vi-VN" dirty="0" smtClean="0"/>
              <a:t>: là nơi chứa những nghiệp vụ tương tác với dữ liệu hoặc hệ quản trị cơ sở dữ liệu (mysql, mssql… ); nó sẽ bao gồm các class/function xử lý nhiều nghiệp vụ như kết nối database, truy vấn dữ liệu, thêm – xóa – sửa dữ liệu…</a:t>
            </a:r>
          </a:p>
          <a:p>
            <a:r>
              <a:rPr lang="vi-VN" b="1" dirty="0" smtClean="0"/>
              <a:t>View </a:t>
            </a:r>
            <a:r>
              <a:rPr lang="vi-VN" dirty="0" smtClean="0"/>
              <a:t>: là nới chứa những giao diện như một nút bấm, khung nhập, menu, hình ảnh… nó đảm nhiệm nhiệm vụ hiển thị dữ liệu và giúp người dùng tương tác với hệ thống.</a:t>
            </a:r>
          </a:p>
          <a:p>
            <a:r>
              <a:rPr lang="vi-VN" b="1" dirty="0" smtClean="0"/>
              <a:t>Controller</a:t>
            </a:r>
            <a:r>
              <a:rPr lang="vi-VN" dirty="0" smtClean="0"/>
              <a:t> : là nới tiếp nhận những yêu cầu xử lý được gửi từ người dùng, nó sẽ gồm những class/ function xử lý nhiều nghiệp vụ logic giúp lấy đúng dữ liệu thông tin cần thiết nhờ các nghiệp vụ lớp </a:t>
            </a:r>
            <a:r>
              <a:rPr lang="vi-VN" b="1" dirty="0" smtClean="0"/>
              <a:t>Model</a:t>
            </a:r>
            <a:r>
              <a:rPr lang="vi-VN" dirty="0" smtClean="0"/>
              <a:t> cung cấp và hiển thị dữ liệu đó ra cho người dùng nhờ lớp </a:t>
            </a:r>
            <a:r>
              <a:rPr lang="vi-VN" b="1" dirty="0" smtClean="0"/>
              <a:t>View </a:t>
            </a:r>
            <a:endParaRPr lang="vi-VN"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smtClean="0"/>
              <a:t>Sự tương tác giữa các lớp trong mô hình MVC</a:t>
            </a:r>
            <a:endParaRPr lang="en-US" dirty="0"/>
          </a:p>
        </p:txBody>
      </p:sp>
      <p:sp>
        <p:nvSpPr>
          <p:cNvPr id="3" name="Content Placeholder 2"/>
          <p:cNvSpPr>
            <a:spLocks noGrp="1"/>
          </p:cNvSpPr>
          <p:nvPr>
            <p:ph idx="1"/>
          </p:nvPr>
        </p:nvSpPr>
        <p:spPr/>
        <p:txBody>
          <a:bodyPr/>
          <a:lstStyle/>
          <a:p>
            <a:r>
              <a:rPr lang="vi-VN" b="1" dirty="0" smtClean="0"/>
              <a:t>Controller – View </a:t>
            </a:r>
            <a:r>
              <a:rPr lang="vi-VN" dirty="0" smtClean="0"/>
              <a:t>sẽ lấy những hình ảnh, nút bấm…hoặc hiển thị dữ liệu được trả ra từ Controller để người dùng có thể quan sát và thao tác. Trong sự tương tác này cũng có thể không có dữ liệu được lấy từ Model và khi đó nó chỉ chịu trách nhiệm hiển thị đơn thuần như hình ảnh, nút bấm…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smtClean="0"/>
              <a:t>Sự tương tác giữa các lớp trong mô hình MVC</a:t>
            </a:r>
            <a:endParaRPr lang="en-US" dirty="0"/>
          </a:p>
        </p:txBody>
      </p:sp>
      <p:sp>
        <p:nvSpPr>
          <p:cNvPr id="3" name="Content Placeholder 2"/>
          <p:cNvSpPr>
            <a:spLocks noGrp="1"/>
          </p:cNvSpPr>
          <p:nvPr>
            <p:ph idx="1"/>
          </p:nvPr>
        </p:nvSpPr>
        <p:spPr/>
        <p:txBody>
          <a:bodyPr/>
          <a:lstStyle/>
          <a:p>
            <a:r>
              <a:rPr lang="vi-VN" b="1" dirty="0" smtClean="0"/>
              <a:t>Controller – Model</a:t>
            </a:r>
            <a:r>
              <a:rPr lang="vi-VN" dirty="0" smtClean="0"/>
              <a:t> là luồng xử lý khi controller tiếp nhận yêu cầu và các tham số đầu vào từ người dùng, controller sẽ sử dụng các lớp/hàm trong Model cần thiết để lấy ra những dữ liệu chính xác.</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smtClean="0"/>
              <a:t>Sự tương tác giữa các lớp trong mô hình MVC</a:t>
            </a:r>
            <a:endParaRPr lang="en-US" dirty="0"/>
          </a:p>
        </p:txBody>
      </p:sp>
      <p:sp>
        <p:nvSpPr>
          <p:cNvPr id="3" name="Content Placeholder 2"/>
          <p:cNvSpPr>
            <a:spLocks noGrp="1"/>
          </p:cNvSpPr>
          <p:nvPr>
            <p:ph idx="1"/>
          </p:nvPr>
        </p:nvSpPr>
        <p:spPr/>
        <p:txBody>
          <a:bodyPr/>
          <a:lstStyle/>
          <a:p>
            <a:r>
              <a:rPr lang="vi-VN" b="1" dirty="0" smtClean="0"/>
              <a:t>View – Model</a:t>
            </a:r>
            <a:r>
              <a:rPr lang="vi-VN" dirty="0" smtClean="0"/>
              <a:t> có thể tương tác với nhau mà không qua Controller, nó chỉ đảm nhận hiển thị dữ liệu chứ không phải qua bất kỳ xử lý nghiệp vụ logics nào. Nó giống như các vùng dữ liệu hiển thị tĩnh trên các website như block slidebar…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smtClean="0"/>
              <a:t>Quy trình hoạt động mô hình MVC trong dự án website</a:t>
            </a:r>
            <a:endParaRPr lang="en-US" dirty="0"/>
          </a:p>
        </p:txBody>
      </p:sp>
      <p:pic>
        <p:nvPicPr>
          <p:cNvPr id="4" name="Content Placeholder 3" descr="mo-hinh-mvc-chuan.gif"/>
          <p:cNvPicPr>
            <a:picLocks noGrp="1" noChangeAspect="1"/>
          </p:cNvPicPr>
          <p:nvPr>
            <p:ph idx="1"/>
          </p:nvPr>
        </p:nvPicPr>
        <p:blipFill>
          <a:blip r:embed="rId2"/>
          <a:stretch>
            <a:fillRect/>
          </a:stretch>
        </p:blipFill>
        <p:spPr>
          <a:xfrm>
            <a:off x="1752600" y="1752600"/>
            <a:ext cx="5486400" cy="4704862"/>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948</TotalTime>
  <Words>1363</Words>
  <Application>Microsoft Office PowerPoint</Application>
  <PresentationFormat>On-screen Show (4:3)</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Wingdings</vt:lpstr>
      <vt:lpstr>Wingdings 2</vt:lpstr>
      <vt:lpstr>Office Theme</vt:lpstr>
      <vt:lpstr>TRUNG TÂM ĐÀO TẠO LẬP TRÌNH VIỆT NHẬT</vt:lpstr>
      <vt:lpstr>Nội dung buổi học</vt:lpstr>
      <vt:lpstr>Mô hình MVC là gì?</vt:lpstr>
      <vt:lpstr>Mô hình MVC</vt:lpstr>
      <vt:lpstr>Mô hình MVC được chia làm 3 lớp xử lý gồm Model – View – Controller :</vt:lpstr>
      <vt:lpstr>Sự tương tác giữa các lớp trong mô hình MVC</vt:lpstr>
      <vt:lpstr>Sự tương tác giữa các lớp trong mô hình MVC</vt:lpstr>
      <vt:lpstr>Sự tương tác giữa các lớp trong mô hình MVC</vt:lpstr>
      <vt:lpstr>Quy trình hoạt động mô hình MVC trong dự án website</vt:lpstr>
      <vt:lpstr>PowerPoint Presentation</vt:lpstr>
      <vt:lpstr>PowerPoint Presentation</vt:lpstr>
      <vt:lpstr>Ưu điểm của mô hình MVC</vt:lpstr>
      <vt:lpstr>PowerPoint Presentation</vt:lpstr>
      <vt:lpstr>Nhược điểm của mô hình MVC</vt:lpstr>
      <vt:lpstr>Ứng dụng thực tế mô hình MVC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lập</dc:title>
  <dc:creator>TIEN DUNG</dc:creator>
  <cp:lastModifiedBy>TIEN DUNG</cp:lastModifiedBy>
  <cp:revision>112</cp:revision>
  <dcterms:created xsi:type="dcterms:W3CDTF">2016-05-16T03:35:18Z</dcterms:created>
  <dcterms:modified xsi:type="dcterms:W3CDTF">2017-11-22T11:53:41Z</dcterms:modified>
</cp:coreProperties>
</file>