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ora"/>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i82MWEqt3DID5rH2G9cwifWdI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font" Target="fonts/Montserrat-regular.fntdata"/><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font" Target="fonts/Montserrat-italic.fntdata"/><Relationship Id="rId12" Type="http://schemas.openxmlformats.org/officeDocument/2006/relationships/font" Target="fonts/Montserrat-bold.fntdata"/><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regular.fntdata"/><Relationship Id="rId14" Type="http://schemas.openxmlformats.org/officeDocument/2006/relationships/font" Target="fonts/Montserrat-boldItalic.fntdata"/><Relationship Id="rId17" Type="http://schemas.openxmlformats.org/officeDocument/2006/relationships/font" Target="fonts/Lora-italic.fntdata"/><Relationship Id="rId16" Type="http://schemas.openxmlformats.org/officeDocument/2006/relationships/font" Target="fonts/Lora-bold.fntdata"/><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97ec55155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897ec55155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97ec55155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897ec55155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97ec55155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897ec55155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Lora"/>
              <a:buNone/>
              <a:defRPr b="1" sz="2000">
                <a:latin typeface="Lora"/>
                <a:ea typeface="Lora"/>
                <a:cs typeface="Lora"/>
                <a:sym typeface="Lora"/>
              </a:defRPr>
            </a:lvl1pPr>
            <a:lvl2pPr lvl="1"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rtl="0"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rtl="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rtl="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rtl="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rtl="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rtl="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rtl="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1400"/>
              <a:buNone/>
              <a:defRPr sz="1400">
                <a:highlight>
                  <a:schemeClr val="accent1"/>
                </a:highlight>
              </a:defRPr>
            </a:lvl1pPr>
            <a:lvl2pPr lvl="1" rtl="0"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rtl="0"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rtl="0"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rtl="0"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rtl="0"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rtl="0"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rtl="0"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rtl="0"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rtl="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rtl="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rtl="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rtl="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rtl="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rtl="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rtl="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rtl="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rtl="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a:lvl2pPr>
            <a:lvl3pPr indent="-355600" lvl="2" marL="1371600" rtl="0" algn="l">
              <a:lnSpc>
                <a:spcPct val="100000"/>
              </a:lnSpc>
              <a:spcBef>
                <a:spcPts val="0"/>
              </a:spcBef>
              <a:spcAft>
                <a:spcPts val="0"/>
              </a:spcAft>
              <a:buSzPts val="2000"/>
              <a:buChar char="■"/>
              <a:defRPr/>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a:lvl2pPr>
            <a:lvl3pPr indent="-355600" lvl="2" marL="1371600" rtl="0" algn="l">
              <a:lnSpc>
                <a:spcPct val="100000"/>
              </a:lnSpc>
              <a:spcBef>
                <a:spcPts val="0"/>
              </a:spcBef>
              <a:spcAft>
                <a:spcPts val="0"/>
              </a:spcAft>
              <a:buSzPts val="2000"/>
              <a:buChar char="■"/>
              <a:defRPr/>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rtl="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Lịch sử phát triển của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1381250" y="896100"/>
            <a:ext cx="42921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L</a:t>
            </a:r>
            <a:r>
              <a:rPr lang="en"/>
              <a:t>ịch sử phát triển của javascript</a:t>
            </a:r>
            <a:endParaRPr/>
          </a:p>
        </p:txBody>
      </p:sp>
      <p:sp>
        <p:nvSpPr>
          <p:cNvPr id="74" name="Google Shape;74;p2"/>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600"/>
              </a:spcBef>
              <a:spcAft>
                <a:spcPts val="0"/>
              </a:spcAft>
              <a:buClr>
                <a:schemeClr val="dk1"/>
              </a:buClr>
              <a:buSzPts val="1100"/>
              <a:buFont typeface="Arial"/>
              <a:buNone/>
            </a:pPr>
            <a:r>
              <a:rPr lang="en" sz="1600">
                <a:latin typeface="Montserrat"/>
                <a:ea typeface="Montserrat"/>
                <a:cs typeface="Montserrat"/>
                <a:sym typeface="Montserrat"/>
              </a:rPr>
              <a:t>JavaScript là một ngôn ngữ lập trình web được phát triển bởi Brendan Eich vào năm 1995 khi ông làm việc tại Netscape Communications Corporation. Ban đầu, JavaScript được thiết kế để cung cấp các chức năng tương tác trên trang web và động hoá các thành phần trên trang.</a:t>
            </a:r>
            <a:endParaRPr sz="1600">
              <a:latin typeface="Montserrat"/>
              <a:ea typeface="Montserrat"/>
              <a:cs typeface="Montserrat"/>
              <a:sym typeface="Montserrat"/>
            </a:endParaRPr>
          </a:p>
          <a:p>
            <a:pPr indent="0" lvl="0" marL="457200" rtl="0" algn="l">
              <a:lnSpc>
                <a:spcPct val="100000"/>
              </a:lnSpc>
              <a:spcBef>
                <a:spcPts val="600"/>
              </a:spcBef>
              <a:spcAft>
                <a:spcPts val="0"/>
              </a:spcAft>
              <a:buClr>
                <a:schemeClr val="dk1"/>
              </a:buClr>
              <a:buSzPts val="1100"/>
              <a:buFont typeface="Arial"/>
              <a:buNone/>
            </a:pPr>
            <a:r>
              <a:t/>
            </a:r>
            <a:endParaRPr sz="1600">
              <a:latin typeface="Montserrat"/>
              <a:ea typeface="Montserrat"/>
              <a:cs typeface="Montserrat"/>
              <a:sym typeface="Montserrat"/>
            </a:endParaRPr>
          </a:p>
          <a:p>
            <a:pPr indent="0" lvl="0" marL="457200" rtl="0" algn="l">
              <a:lnSpc>
                <a:spcPct val="100000"/>
              </a:lnSpc>
              <a:spcBef>
                <a:spcPts val="600"/>
              </a:spcBef>
              <a:spcAft>
                <a:spcPts val="0"/>
              </a:spcAft>
              <a:buSzPts val="2400"/>
              <a:buNone/>
            </a:pPr>
            <a:r>
              <a:t/>
            </a:r>
            <a:endParaRPr sz="16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897ec55155_1_1"/>
          <p:cNvSpPr txBox="1"/>
          <p:nvPr>
            <p:ph type="title"/>
          </p:nvPr>
        </p:nvSpPr>
        <p:spPr>
          <a:xfrm>
            <a:off x="1381250" y="896100"/>
            <a:ext cx="42921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Lịch sử phát triển của javascript</a:t>
            </a:r>
            <a:endParaRPr/>
          </a:p>
        </p:txBody>
      </p:sp>
      <p:sp>
        <p:nvSpPr>
          <p:cNvPr id="80" name="Google Shape;80;g1897ec55155_1_1"/>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600"/>
              </a:spcBef>
              <a:spcAft>
                <a:spcPts val="0"/>
              </a:spcAft>
              <a:buSzPts val="1100"/>
              <a:buNone/>
            </a:pPr>
            <a:r>
              <a:rPr lang="en" sz="1600">
                <a:latin typeface="Montserrat"/>
                <a:ea typeface="Montserrat"/>
                <a:cs typeface="Montserrat"/>
                <a:sym typeface="Montserrat"/>
              </a:rPr>
              <a:t>Sau đó, JavaScript được tiêu chuẩn hóa bởi tổ chức tiêu chuẩn hoá web (W3C) và được đổi tên thành ECMAScript. Các phiên bản của ECMAScript đã được phát hành trong suốt các năm, với phiên bản đầu tiên (ECMAScript 1) được phát hành vào năm 1997.</a:t>
            </a:r>
            <a:endParaRPr sz="1600">
              <a:latin typeface="Montserrat"/>
              <a:ea typeface="Montserrat"/>
              <a:cs typeface="Montserrat"/>
              <a:sym typeface="Montserrat"/>
            </a:endParaRPr>
          </a:p>
          <a:p>
            <a:pPr indent="0" lvl="0" marL="457200" rtl="0" algn="l">
              <a:lnSpc>
                <a:spcPct val="100000"/>
              </a:lnSpc>
              <a:spcBef>
                <a:spcPts val="600"/>
              </a:spcBef>
              <a:spcAft>
                <a:spcPts val="0"/>
              </a:spcAft>
              <a:buSzPts val="1100"/>
              <a:buNone/>
            </a:pPr>
            <a:r>
              <a:t/>
            </a:r>
            <a:endParaRPr sz="1600">
              <a:latin typeface="Montserrat"/>
              <a:ea typeface="Montserrat"/>
              <a:cs typeface="Montserrat"/>
              <a:sym typeface="Montserrat"/>
            </a:endParaRPr>
          </a:p>
          <a:p>
            <a:pPr indent="0" lvl="0" marL="457200" rtl="0" algn="l">
              <a:lnSpc>
                <a:spcPct val="100000"/>
              </a:lnSpc>
              <a:spcBef>
                <a:spcPts val="600"/>
              </a:spcBef>
              <a:spcAft>
                <a:spcPts val="0"/>
              </a:spcAft>
              <a:buSzPts val="2400"/>
              <a:buNone/>
            </a:pPr>
            <a:r>
              <a:t/>
            </a:r>
            <a:endParaRPr sz="16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897ec55155_1_58"/>
          <p:cNvSpPr txBox="1"/>
          <p:nvPr>
            <p:ph type="title"/>
          </p:nvPr>
        </p:nvSpPr>
        <p:spPr>
          <a:xfrm>
            <a:off x="1381250" y="896100"/>
            <a:ext cx="42921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Lịch sử phát triển của javascript</a:t>
            </a:r>
            <a:endParaRPr/>
          </a:p>
        </p:txBody>
      </p:sp>
      <p:sp>
        <p:nvSpPr>
          <p:cNvPr id="86" name="Google Shape;86;g1897ec55155_1_58"/>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Montserrat"/>
                <a:ea typeface="Montserrat"/>
                <a:cs typeface="Montserrat"/>
                <a:sym typeface="Montserrat"/>
              </a:rPr>
              <a:t>Các phiên bản sau đó của ECMAScript bao gồm ECMAScript 2 , ECMAScript 3, ECMAScript 5, ECMAScript 6, và các phiên bản sau đó như ECMAScript 2016, ECMAScript 2017, và ECMAScript 2018.</a:t>
            </a:r>
            <a:endParaRPr sz="16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897ec55155_1_67"/>
          <p:cNvSpPr txBox="1"/>
          <p:nvPr>
            <p:ph type="title"/>
          </p:nvPr>
        </p:nvSpPr>
        <p:spPr>
          <a:xfrm>
            <a:off x="1381250" y="896100"/>
            <a:ext cx="42921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Lịch sử phát triển của javascript</a:t>
            </a:r>
            <a:endParaRPr/>
          </a:p>
        </p:txBody>
      </p:sp>
      <p:sp>
        <p:nvSpPr>
          <p:cNvPr id="92" name="Google Shape;92;g1897ec55155_1_67"/>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Montserrat"/>
                <a:ea typeface="Montserrat"/>
                <a:cs typeface="Montserrat"/>
                <a:sym typeface="Montserrat"/>
              </a:rPr>
              <a:t>JavaScript đã trở thành một phần không thể thiếu trong việc phát triển các ứng dụng web và đã được sử dụng rộng rãi trên các trang web lớn. Ngoài ra, JavaScript cũng đã mở rộng ra ngoài web và được sử dụng trong các ứng dụng máy tính, di động, và IoT.</a:t>
            </a:r>
            <a:endParaRPr sz="1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