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ora"/>
      <p:regular r:id="rId16"/>
      <p:bold r:id="rId17"/>
      <p:italic r:id="rId18"/>
      <p:boldItalic r:id="rId19"/>
    </p:embeddedFont>
    <p:embeddedFont>
      <p:font typeface="Quattrocento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g0mJ5f0fn8VqBT3CH3ZpKSoBox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regular.fntdata"/><Relationship Id="rId11" Type="http://schemas.openxmlformats.org/officeDocument/2006/relationships/slide" Target="slides/slide6.xml"/><Relationship Id="rId22" Type="http://schemas.openxmlformats.org/officeDocument/2006/relationships/font" Target="fonts/QuattrocentoSans-italic.fntdata"/><Relationship Id="rId10" Type="http://schemas.openxmlformats.org/officeDocument/2006/relationships/slide" Target="slides/slide5.xml"/><Relationship Id="rId21" Type="http://schemas.openxmlformats.org/officeDocument/2006/relationships/font" Target="fonts/QuattrocentoSans-bold.fntdata"/><Relationship Id="rId13" Type="http://schemas.openxmlformats.org/officeDocument/2006/relationships/font" Target="fonts/Montserrat-bold.fntdata"/><Relationship Id="rId24" Type="http://customschemas.google.com/relationships/presentationmetadata" Target="metadata"/><Relationship Id="rId12" Type="http://schemas.openxmlformats.org/officeDocument/2006/relationships/font" Target="fonts/Montserrat-regular.fntdata"/><Relationship Id="rId23" Type="http://schemas.openxmlformats.org/officeDocument/2006/relationships/font" Target="fonts/Quattrocento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ora-bold.fntdata"/><Relationship Id="rId16" Type="http://schemas.openxmlformats.org/officeDocument/2006/relationships/font" Target="fonts/Lor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ora-boldItalic.fntdata"/><Relationship Id="rId6" Type="http://schemas.openxmlformats.org/officeDocument/2006/relationships/slide" Target="slides/slide1.xml"/><Relationship Id="rId18" Type="http://schemas.openxmlformats.org/officeDocument/2006/relationships/font" Target="fonts/Lor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1753ceded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11753cede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2744e6926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212744e692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2744e6926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212744e692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2744e6926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212744e692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2744e6926_0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212744e692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Hằng</a:t>
            </a:r>
            <a:r>
              <a:rPr lang="en" sz="3000"/>
              <a:t> trong Javascript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11753ceded_0_4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Hằng trong Javascript là gì?</a:t>
            </a:r>
            <a:endParaRPr/>
          </a:p>
        </p:txBody>
      </p:sp>
      <p:sp>
        <p:nvSpPr>
          <p:cNvPr id="74" name="Google Shape;74;g211753ceded_0_4"/>
          <p:cNvSpPr txBox="1"/>
          <p:nvPr>
            <p:ph idx="1" type="body"/>
          </p:nvPr>
        </p:nvSpPr>
        <p:spPr>
          <a:xfrm>
            <a:off x="920275" y="1546075"/>
            <a:ext cx="66330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Hằng là "tên biểu tượng" đại diện cho một giá trị không thay đổi trong chương trình.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12744e6926_0_6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Cách khai báo hằng trong JavaScript</a:t>
            </a:r>
            <a:endParaRPr/>
          </a:p>
        </p:txBody>
      </p:sp>
      <p:sp>
        <p:nvSpPr>
          <p:cNvPr id="80" name="Google Shape;80;g212744e6926_0_6"/>
          <p:cNvSpPr txBox="1"/>
          <p:nvPr>
            <p:ph idx="1" type="body"/>
          </p:nvPr>
        </p:nvSpPr>
        <p:spPr>
          <a:xfrm>
            <a:off x="920275" y="1546075"/>
            <a:ext cx="66330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Để khai báo hằng trong JavaScript, bạn dùng từ khóa const, với cú pháp như sau: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241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215900" lvl="0" marL="241300" marR="241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6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6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tên h</a:t>
            </a:r>
            <a:r>
              <a:rPr lang="en" sz="16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ằng</a:t>
            </a:r>
            <a:r>
              <a:rPr lang="en" sz="16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&gt; = &lt;giá trị của hằng&gt;</a:t>
            </a:r>
            <a:r>
              <a:rPr lang="en" sz="16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241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626A4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2744e6926_0_19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Quy tắc đặt tên hằng trong JavaScript</a:t>
            </a:r>
            <a:endParaRPr/>
          </a:p>
        </p:txBody>
      </p:sp>
      <p:sp>
        <p:nvSpPr>
          <p:cNvPr id="86" name="Google Shape;86;g212744e6926_0_19"/>
          <p:cNvSpPr txBox="1"/>
          <p:nvPr>
            <p:ph idx="1" type="body"/>
          </p:nvPr>
        </p:nvSpPr>
        <p:spPr>
          <a:xfrm>
            <a:off x="920275" y="1546075"/>
            <a:ext cx="66330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241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Bắt đầu bằng chữ cái, dấu gạch dưới (_) hoặc kí tự "đô la" ($).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241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Sau kí tự đầu tiên, ngoài những kí tự trên, bạn có thể sử dụng thêm số (0-9).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241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Không sử dụng từ khoá và từ dự trữ.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215900" lvl="0" marL="241300" marR="241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215900" lvl="0" marL="241300" marR="241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215900" lvl="0" marL="241300" marR="241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A626A4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241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A626A4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2744e6926_0_28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Lợi ích của việc sử dụng hằng số</a:t>
            </a:r>
            <a:endParaRPr/>
          </a:p>
        </p:txBody>
      </p:sp>
      <p:sp>
        <p:nvSpPr>
          <p:cNvPr id="92" name="Google Shape;92;g212744e6926_0_28"/>
          <p:cNvSpPr txBox="1"/>
          <p:nvPr>
            <p:ph idx="1" type="body"/>
          </p:nvPr>
        </p:nvSpPr>
        <p:spPr>
          <a:xfrm>
            <a:off x="920275" y="1546075"/>
            <a:ext cx="66330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Tại sao có biến rồi lại còn sinh ra hằng làm gì?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Tại sao không sử dụng trực tiếp giá trị của hằng số luôn?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241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A626A4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2744e6926_0_40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Một số lỗi với hằng trong JavaScript</a:t>
            </a:r>
            <a:endParaRPr/>
          </a:p>
        </p:txBody>
      </p:sp>
      <p:sp>
        <p:nvSpPr>
          <p:cNvPr id="98" name="Google Shape;98;g212744e6926_0_40"/>
          <p:cNvSpPr txBox="1"/>
          <p:nvPr>
            <p:ph idx="1" type="body"/>
          </p:nvPr>
        </p:nvSpPr>
        <p:spPr>
          <a:xfrm>
            <a:off x="920275" y="1546075"/>
            <a:ext cx="66330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Không gán ngay giá trị cho hằng khi khởi tạo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Thay đổi giá trị của hằng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241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A626A4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