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ora"/>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ggm5V1T2Wx/VvmsHrEa/4e24Ia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font" Target="fonts/Montserrat-regular.fntdata"/><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font" Target="fonts/Montserrat-italic.fntdata"/><Relationship Id="rId12" Type="http://schemas.openxmlformats.org/officeDocument/2006/relationships/font" Target="fonts/Montserrat-bold.fntdata"/><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regular.fntdata"/><Relationship Id="rId14" Type="http://schemas.openxmlformats.org/officeDocument/2006/relationships/font" Target="fonts/Montserrat-boldItalic.fntdata"/><Relationship Id="rId17" Type="http://schemas.openxmlformats.org/officeDocument/2006/relationships/font" Target="fonts/Lora-italic.fntdata"/><Relationship Id="rId16" Type="http://schemas.openxmlformats.org/officeDocument/2006/relationships/font" Target="fonts/Lora-bold.fntdata"/><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1753cede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11753cede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5dd1ed64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f5dd1ed64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4ebdeace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14ebdeace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4ebdeacee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14ebdeace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Kiến thức cơ bản về hàm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11753ceded_0_4"/>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Hàm trong Javascript là gì?</a:t>
            </a:r>
            <a:endParaRPr/>
          </a:p>
        </p:txBody>
      </p:sp>
      <p:sp>
        <p:nvSpPr>
          <p:cNvPr id="74" name="Google Shape;74;g211753ceded_0_4"/>
          <p:cNvSpPr txBox="1"/>
          <p:nvPr>
            <p:ph idx="1" type="body"/>
          </p:nvPr>
        </p:nvSpPr>
        <p:spPr>
          <a:xfrm>
            <a:off x="920275" y="1546075"/>
            <a:ext cx="6633000" cy="9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Hàm trong JavaScript là một chương trình con giúp thực thi một công việc cụ thể. Để định nghĩa hàm trong JavaScript, bạn sử dụng từ khoá function với cú pháp là:</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
        <p:nvSpPr>
          <p:cNvPr id="75" name="Google Shape;75;g211753ceded_0_4"/>
          <p:cNvSpPr txBox="1"/>
          <p:nvPr/>
        </p:nvSpPr>
        <p:spPr>
          <a:xfrm>
            <a:off x="920275" y="2506350"/>
            <a:ext cx="67347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A626A4"/>
                </a:solidFill>
                <a:highlight>
                  <a:srgbClr val="FAFAFA"/>
                </a:highlight>
                <a:latin typeface="Courier New"/>
                <a:ea typeface="Courier New"/>
                <a:cs typeface="Courier New"/>
                <a:sym typeface="Courier New"/>
              </a:rPr>
              <a:t>function</a:t>
            </a:r>
            <a:r>
              <a:rPr b="0" i="0" lang="en" sz="1100" u="none" cap="none" strike="noStrike">
                <a:solidFill>
                  <a:srgbClr val="54BEB9"/>
                </a:solidFill>
                <a:highlight>
                  <a:srgbClr val="FAFAFA"/>
                </a:highlight>
                <a:latin typeface="Courier New"/>
                <a:ea typeface="Courier New"/>
                <a:cs typeface="Courier New"/>
                <a:sym typeface="Courier New"/>
              </a:rPr>
              <a:t> </a:t>
            </a:r>
            <a:r>
              <a:rPr b="0" i="0" lang="en" sz="1100" u="none" cap="none" strike="noStrike">
                <a:solidFill>
                  <a:srgbClr val="4078F2"/>
                </a:solidFill>
                <a:highlight>
                  <a:srgbClr val="FAFAFA"/>
                </a:highlight>
                <a:latin typeface="Courier New"/>
                <a:ea typeface="Courier New"/>
                <a:cs typeface="Courier New"/>
                <a:sym typeface="Courier New"/>
              </a:rPr>
              <a:t>functionName</a:t>
            </a:r>
            <a:r>
              <a:rPr b="0" i="0" lang="en" sz="1100" u="none" cap="none" strike="noStrike">
                <a:solidFill>
                  <a:srgbClr val="383A42"/>
                </a:solidFill>
                <a:highlight>
                  <a:srgbClr val="FAFAFA"/>
                </a:highlight>
                <a:latin typeface="Courier New"/>
                <a:ea typeface="Courier New"/>
                <a:cs typeface="Courier New"/>
                <a:sym typeface="Courier New"/>
              </a:rPr>
              <a:t>([</a:t>
            </a:r>
            <a:r>
              <a:rPr b="0" i="0" lang="en" sz="1100" u="none" cap="none" strike="noStrike">
                <a:solidFill>
                  <a:srgbClr val="54BEB9"/>
                </a:solidFill>
                <a:highlight>
                  <a:srgbClr val="FAFAFA"/>
                </a:highlight>
                <a:latin typeface="Courier New"/>
                <a:ea typeface="Courier New"/>
                <a:cs typeface="Courier New"/>
                <a:sym typeface="Courier New"/>
              </a:rPr>
              <a:t>parameter1</a:t>
            </a:r>
            <a:r>
              <a:rPr b="0" i="0" lang="en" sz="1100" u="none" cap="none" strike="noStrike">
                <a:solidFill>
                  <a:srgbClr val="383A42"/>
                </a:solidFill>
                <a:highlight>
                  <a:srgbClr val="FAFAFA"/>
                </a:highlight>
                <a:latin typeface="Courier New"/>
                <a:ea typeface="Courier New"/>
                <a:cs typeface="Courier New"/>
                <a:sym typeface="Courier New"/>
              </a:rPr>
              <a:t>],</a:t>
            </a:r>
            <a:r>
              <a:rPr b="0" i="0" lang="en" sz="1100" u="none" cap="none" strike="noStrike">
                <a:solidFill>
                  <a:srgbClr val="54BEB9"/>
                </a:solidFill>
                <a:highlight>
                  <a:srgbClr val="FAFAFA"/>
                </a:highlight>
                <a:latin typeface="Courier New"/>
                <a:ea typeface="Courier New"/>
                <a:cs typeface="Courier New"/>
                <a:sym typeface="Courier New"/>
              </a:rPr>
              <a:t> </a:t>
            </a:r>
            <a:r>
              <a:rPr b="0" i="0" lang="en" sz="1100" u="none" cap="none" strike="noStrike">
                <a:solidFill>
                  <a:srgbClr val="383A42"/>
                </a:solidFill>
                <a:highlight>
                  <a:srgbClr val="FAFAFA"/>
                </a:highlight>
                <a:latin typeface="Courier New"/>
                <a:ea typeface="Courier New"/>
                <a:cs typeface="Courier New"/>
                <a:sym typeface="Courier New"/>
              </a:rPr>
              <a:t>[</a:t>
            </a:r>
            <a:r>
              <a:rPr b="0" i="0" lang="en" sz="1100" u="none" cap="none" strike="noStrike">
                <a:solidFill>
                  <a:srgbClr val="54BEB9"/>
                </a:solidFill>
                <a:highlight>
                  <a:srgbClr val="FAFAFA"/>
                </a:highlight>
                <a:latin typeface="Courier New"/>
                <a:ea typeface="Courier New"/>
                <a:cs typeface="Courier New"/>
                <a:sym typeface="Courier New"/>
              </a:rPr>
              <a:t>parameter2</a:t>
            </a:r>
            <a:r>
              <a:rPr b="0" i="0" lang="en" sz="1100" u="none" cap="none" strike="noStrike">
                <a:solidFill>
                  <a:srgbClr val="383A42"/>
                </a:solidFill>
                <a:highlight>
                  <a:srgbClr val="FAFAFA"/>
                </a:highlight>
                <a:latin typeface="Courier New"/>
                <a:ea typeface="Courier New"/>
                <a:cs typeface="Courier New"/>
                <a:sym typeface="Courier New"/>
              </a:rPr>
              <a:t>],</a:t>
            </a:r>
            <a:r>
              <a:rPr b="0" i="0" lang="en" sz="1100" u="none" cap="none" strike="noStrike">
                <a:solidFill>
                  <a:srgbClr val="4078F2"/>
                </a:solidFill>
                <a:highlight>
                  <a:srgbClr val="FAFAFA"/>
                </a:highlight>
                <a:latin typeface="Courier New"/>
                <a:ea typeface="Courier New"/>
                <a:cs typeface="Courier New"/>
                <a:sym typeface="Courier New"/>
              </a:rPr>
              <a:t>...</a:t>
            </a:r>
            <a:r>
              <a:rPr b="0" i="0" lang="en" sz="1100" u="none" cap="none" strike="noStrike">
                <a:solidFill>
                  <a:srgbClr val="383A42"/>
                </a:solidFill>
                <a:highlight>
                  <a:srgbClr val="FAFAFA"/>
                </a:highlight>
                <a:latin typeface="Courier New"/>
                <a:ea typeface="Courier New"/>
                <a:cs typeface="Courier New"/>
                <a:sym typeface="Courier New"/>
              </a:rPr>
              <a:t>)</a:t>
            </a:r>
            <a:r>
              <a:rPr b="0" i="0" lang="en" sz="1100" u="none" cap="none" strike="noStrike">
                <a:solidFill>
                  <a:srgbClr val="54BEB9"/>
                </a:solidFill>
                <a:highlight>
                  <a:srgbClr val="FAFAFA"/>
                </a:highlight>
                <a:latin typeface="Courier New"/>
                <a:ea typeface="Courier New"/>
                <a:cs typeface="Courier New"/>
                <a:sym typeface="Courier New"/>
              </a:rPr>
              <a:t> </a:t>
            </a:r>
            <a:r>
              <a:rPr b="0" i="0" lang="en" sz="1100" u="none" cap="none" strike="noStrike">
                <a:solidFill>
                  <a:srgbClr val="383A42"/>
                </a:solidFill>
                <a:highlight>
                  <a:srgbClr val="FAFAFA"/>
                </a:highlight>
                <a:latin typeface="Courier New"/>
                <a:ea typeface="Courier New"/>
                <a:cs typeface="Courier New"/>
                <a:sym typeface="Courier New"/>
              </a:rPr>
              <a:t>{</a:t>
            </a:r>
            <a:endParaRPr b="0" i="0" sz="1100" u="none" cap="none" strike="noStrike">
              <a:solidFill>
                <a:srgbClr val="54BEB9"/>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4BEB9"/>
                </a:solidFill>
                <a:highlight>
                  <a:srgbClr val="FAFAFA"/>
                </a:highlight>
                <a:latin typeface="Courier New"/>
                <a:ea typeface="Courier New"/>
                <a:cs typeface="Courier New"/>
                <a:sym typeface="Courier New"/>
              </a:rPr>
              <a:t>  statement1</a:t>
            </a:r>
            <a:r>
              <a:rPr b="0" i="0" lang="en" sz="1100" u="none" cap="none" strike="noStrike">
                <a:solidFill>
                  <a:srgbClr val="383A42"/>
                </a:solidFill>
                <a:highlight>
                  <a:srgbClr val="FAFAFA"/>
                </a:highlight>
                <a:latin typeface="Courier New"/>
                <a:ea typeface="Courier New"/>
                <a:cs typeface="Courier New"/>
                <a:sym typeface="Courier New"/>
              </a:rPr>
              <a:t>;</a:t>
            </a:r>
            <a:endParaRPr b="0" i="0" sz="1100" u="none" cap="none" strike="noStrike">
              <a:solidFill>
                <a:srgbClr val="54BEB9"/>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4BEB9"/>
                </a:solidFill>
                <a:highlight>
                  <a:srgbClr val="FAFAFA"/>
                </a:highlight>
                <a:latin typeface="Courier New"/>
                <a:ea typeface="Courier New"/>
                <a:cs typeface="Courier New"/>
                <a:sym typeface="Courier New"/>
              </a:rPr>
              <a:t>  statement2</a:t>
            </a:r>
            <a:r>
              <a:rPr b="0" i="0" lang="en" sz="1100" u="none" cap="none" strike="noStrike">
                <a:solidFill>
                  <a:srgbClr val="383A42"/>
                </a:solidFill>
                <a:highlight>
                  <a:srgbClr val="FAFAFA"/>
                </a:highlight>
                <a:latin typeface="Courier New"/>
                <a:ea typeface="Courier New"/>
                <a:cs typeface="Courier New"/>
                <a:sym typeface="Courier New"/>
              </a:rPr>
              <a:t>;</a:t>
            </a:r>
            <a:endParaRPr b="0" i="0" sz="1100" u="none" cap="none" strike="noStrike">
              <a:solidFill>
                <a:srgbClr val="54BEB9"/>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4BEB9"/>
                </a:solidFill>
                <a:highlight>
                  <a:srgbClr val="FAFAFA"/>
                </a:highlight>
                <a:latin typeface="Courier New"/>
                <a:ea typeface="Courier New"/>
                <a:cs typeface="Courier New"/>
                <a:sym typeface="Courier New"/>
              </a:rPr>
              <a:t>  </a:t>
            </a:r>
            <a:r>
              <a:rPr b="0" i="0" lang="en" sz="1100" u="none" cap="none" strike="noStrike">
                <a:solidFill>
                  <a:srgbClr val="4078F2"/>
                </a:solidFill>
                <a:highlight>
                  <a:srgbClr val="FAFAFA"/>
                </a:highlight>
                <a:latin typeface="Courier New"/>
                <a:ea typeface="Courier New"/>
                <a:cs typeface="Courier New"/>
                <a:sym typeface="Courier New"/>
              </a:rPr>
              <a:t>...</a:t>
            </a:r>
            <a:endParaRPr b="0" i="0" sz="1100" u="none" cap="none" strike="noStrike">
              <a:solidFill>
                <a:srgbClr val="54BEB9"/>
              </a:solidFill>
              <a:highlight>
                <a:srgbClr val="FAFAFA"/>
              </a:highlight>
              <a:latin typeface="Courier New"/>
              <a:ea typeface="Courier New"/>
              <a:cs typeface="Courier New"/>
              <a:sym typeface="Courier New"/>
            </a:endParaRPr>
          </a:p>
          <a:p>
            <a:pPr indent="0" lvl="0" marL="0" marR="241300" rtl="0" algn="l">
              <a:lnSpc>
                <a:spcPct val="150000"/>
              </a:lnSpc>
              <a:spcBef>
                <a:spcPts val="0"/>
              </a:spcBef>
              <a:spcAft>
                <a:spcPts val="0"/>
              </a:spcAft>
              <a:buClr>
                <a:srgbClr val="000000"/>
              </a:buClr>
              <a:buSzPts val="1100"/>
              <a:buFont typeface="Arial"/>
              <a:buNone/>
            </a:pPr>
            <a:r>
              <a:rPr b="0" i="0" lang="en" sz="1100" u="none" cap="none" strike="noStrike">
                <a:solidFill>
                  <a:srgbClr val="383A42"/>
                </a:solidFill>
                <a:highlight>
                  <a:srgbClr val="FAFAFA"/>
                </a:highlight>
                <a:latin typeface="Courier New"/>
                <a:ea typeface="Courier New"/>
                <a:cs typeface="Courier New"/>
                <a:sym typeface="Courier New"/>
              </a:rPr>
              <a:t>}</a:t>
            </a:r>
            <a:endParaRPr b="0" i="0" sz="1100" u="none" cap="none" strike="noStrike">
              <a:solidFill>
                <a:srgbClr val="383A42"/>
              </a:solidFill>
              <a:highlight>
                <a:srgbClr val="FAFAFA"/>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f5dd1ed640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Truyền tham số vào hàm</a:t>
            </a:r>
            <a:endParaRPr/>
          </a:p>
        </p:txBody>
      </p:sp>
      <p:sp>
        <p:nvSpPr>
          <p:cNvPr id="81" name="Google Shape;81;g1f5dd1ed640_0_3"/>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Trong trường hợp bạn muốn sử dụng giá trị của biến bên ngoài vào trong thân hàm, chúng ta có thể truyền tham số vào hàm</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14ebdeacee_0_8"/>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Giá trị tham số mặc định</a:t>
            </a:r>
            <a:endParaRPr/>
          </a:p>
        </p:txBody>
      </p:sp>
      <p:sp>
        <p:nvSpPr>
          <p:cNvPr id="87" name="Google Shape;87;g214ebdeacee_0_8"/>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Đối với hàm có tham số mà khi gọi hàm, bạn không truyền giá trị vào thì giá trị của tham số đó là </a:t>
            </a:r>
            <a:r>
              <a:rPr b="1" lang="en" sz="1600">
                <a:solidFill>
                  <a:srgbClr val="374151"/>
                </a:solidFill>
                <a:highlight>
                  <a:srgbClr val="FFFFFF"/>
                </a:highlight>
                <a:latin typeface="Montserrat"/>
                <a:ea typeface="Montserrat"/>
                <a:cs typeface="Montserrat"/>
                <a:sym typeface="Montserrat"/>
              </a:rPr>
              <a:t>undefined</a:t>
            </a:r>
            <a:endParaRPr b="1"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Trong trường hợp này, bạn có thể định nghĩa "giá trị mặc định" cho tham số bằng cách sử dụng toán tử gán = như sau:</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14ebdeacee_0_16"/>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Return trong JavaScript</a:t>
            </a:r>
            <a:endParaRPr/>
          </a:p>
        </p:txBody>
      </p:sp>
      <p:sp>
        <p:nvSpPr>
          <p:cNvPr id="93" name="Google Shape;93;g214ebdeacee_0_16"/>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Hàm trong JavaScript có thể trả về giá trị khi gọi hàm.</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Từ khóa </a:t>
            </a:r>
            <a:r>
              <a:rPr b="1" lang="en" sz="1600">
                <a:solidFill>
                  <a:srgbClr val="374151"/>
                </a:solidFill>
                <a:highlight>
                  <a:srgbClr val="FFFFFF"/>
                </a:highlight>
                <a:latin typeface="Montserrat"/>
                <a:ea typeface="Montserrat"/>
                <a:cs typeface="Montserrat"/>
                <a:sym typeface="Montserrat"/>
              </a:rPr>
              <a:t>return</a:t>
            </a:r>
            <a:r>
              <a:rPr lang="en" sz="1600">
                <a:solidFill>
                  <a:srgbClr val="374151"/>
                </a:solidFill>
                <a:highlight>
                  <a:srgbClr val="FFFFFF"/>
                </a:highlight>
                <a:latin typeface="Montserrat"/>
                <a:ea typeface="Montserrat"/>
                <a:cs typeface="Montserrat"/>
                <a:sym typeface="Montserrat"/>
              </a:rPr>
              <a:t> trong JavaScript có thể đặt ở bất kỳ đâu trong thân hàm. Khi gặp từ khóa </a:t>
            </a:r>
            <a:r>
              <a:rPr b="1" lang="en" sz="1600">
                <a:solidFill>
                  <a:srgbClr val="374151"/>
                </a:solidFill>
                <a:highlight>
                  <a:srgbClr val="FFFFFF"/>
                </a:highlight>
                <a:latin typeface="Montserrat"/>
                <a:ea typeface="Montserrat"/>
                <a:cs typeface="Montserrat"/>
                <a:sym typeface="Montserrat"/>
              </a:rPr>
              <a:t>return</a:t>
            </a:r>
            <a:r>
              <a:rPr lang="en" sz="1600">
                <a:solidFill>
                  <a:srgbClr val="374151"/>
                </a:solidFill>
                <a:highlight>
                  <a:srgbClr val="FFFFFF"/>
                </a:highlight>
                <a:latin typeface="Montserrat"/>
                <a:ea typeface="Montserrat"/>
                <a:cs typeface="Montserrat"/>
                <a:sym typeface="Montserrat"/>
              </a:rPr>
              <a:t>, hàm sẽ dừng lại và trả về giá trị sau </a:t>
            </a:r>
            <a:r>
              <a:rPr b="1" lang="en" sz="1600">
                <a:solidFill>
                  <a:srgbClr val="374151"/>
                </a:solidFill>
                <a:highlight>
                  <a:srgbClr val="FFFFFF"/>
                </a:highlight>
                <a:latin typeface="Montserrat"/>
                <a:ea typeface="Montserrat"/>
                <a:cs typeface="Montserrat"/>
                <a:sym typeface="Montserrat"/>
              </a:rPr>
              <a:t>return</a:t>
            </a:r>
            <a:r>
              <a:rPr lang="en" sz="1600">
                <a:solidFill>
                  <a:srgbClr val="374151"/>
                </a:solidFill>
                <a:highlight>
                  <a:srgbClr val="FFFFFF"/>
                </a:highlight>
                <a:latin typeface="Montserrat"/>
                <a:ea typeface="Montserrat"/>
                <a:cs typeface="Montserrat"/>
                <a:sym typeface="Montserrat"/>
              </a:rPr>
              <a:t>.</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