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ora"/>
      <p:regular r:id="rId18"/>
      <p:bold r:id="rId19"/>
      <p:italic r:id="rId20"/>
      <p:boldItalic r:id="rId21"/>
    </p:embeddedFont>
    <p:embeddedFont>
      <p:font typeface="Quattrocento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iBtYI45nL3dq59mBYhA3J8XJUb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italic.fntdata"/><Relationship Id="rId22" Type="http://schemas.openxmlformats.org/officeDocument/2006/relationships/font" Target="fonts/QuattrocentoSans-regular.fntdata"/><Relationship Id="rId21" Type="http://schemas.openxmlformats.org/officeDocument/2006/relationships/font" Target="fonts/Lora-boldItalic.fntdata"/><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19" Type="http://schemas.openxmlformats.org/officeDocument/2006/relationships/font" Target="fonts/Lora-bold.fntdata"/><Relationship Id="rId18" Type="http://schemas.openxmlformats.org/officeDocument/2006/relationships/font" Target="fonts/Lor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1753ceded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11753ceded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796379e41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1796379e41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d13096270e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d13096270e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d13096270e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1d13096270e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d13096270e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1d13096270e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d13096270e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1d13096270e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d13096270e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1d13096270e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Toán tử logic trong Javascript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11753ceded_0_4"/>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Toán tử logic là gì?</a:t>
            </a:r>
            <a:endParaRPr/>
          </a:p>
        </p:txBody>
      </p:sp>
      <p:sp>
        <p:nvSpPr>
          <p:cNvPr id="74" name="Google Shape;74;g211753ceded_0_4"/>
          <p:cNvSpPr txBox="1"/>
          <p:nvPr>
            <p:ph idx="1" type="body"/>
          </p:nvPr>
        </p:nvSpPr>
        <p:spPr>
          <a:xfrm>
            <a:off x="920275" y="1546075"/>
            <a:ext cx="6633000" cy="29886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logic là toán tử kết nối hai hay nhiều biểu thức, dùng để kiểm tra mối quan hệ logic giữa các biểu thức. Kết quả cuối cùng phụ thuộc vào giá trị của từng biểu thức và loại toán tử logic.</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logic áp dụng cho </a:t>
            </a:r>
            <a:r>
              <a:rPr b="1" lang="en" sz="1600">
                <a:solidFill>
                  <a:srgbClr val="374151"/>
                </a:solidFill>
                <a:highlight>
                  <a:srgbClr val="FFFFFF"/>
                </a:highlight>
                <a:latin typeface="Montserrat"/>
                <a:ea typeface="Montserrat"/>
                <a:cs typeface="Montserrat"/>
                <a:sym typeface="Montserrat"/>
              </a:rPr>
              <a:t>bất kỳ kiểu dữ liệu nào</a:t>
            </a:r>
            <a:r>
              <a:rPr lang="en" sz="1600">
                <a:solidFill>
                  <a:srgbClr val="374151"/>
                </a:solidFill>
                <a:highlight>
                  <a:srgbClr val="FFFFFF"/>
                </a:highlight>
                <a:latin typeface="Montserrat"/>
                <a:ea typeface="Montserrat"/>
                <a:cs typeface="Montserrat"/>
                <a:sym typeface="Montserrat"/>
              </a:rPr>
              <a:t> và kết quả trả về cũng là </a:t>
            </a:r>
            <a:r>
              <a:rPr b="1" lang="en" sz="1600">
                <a:solidFill>
                  <a:srgbClr val="374151"/>
                </a:solidFill>
                <a:highlight>
                  <a:srgbClr val="FFFFFF"/>
                </a:highlight>
                <a:latin typeface="Montserrat"/>
                <a:ea typeface="Montserrat"/>
                <a:cs typeface="Montserrat"/>
                <a:sym typeface="Montserrat"/>
              </a:rPr>
              <a:t>bất kỳ kiểu dữ liệu nào</a:t>
            </a:r>
            <a:endParaRPr b="1"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1796379e41_0_3"/>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Toán tử OR</a:t>
            </a:r>
            <a:endParaRPr/>
          </a:p>
        </p:txBody>
      </p:sp>
      <p:sp>
        <p:nvSpPr>
          <p:cNvPr id="80" name="Google Shape;80;g21796379e41_0_3"/>
          <p:cNvSpPr txBox="1"/>
          <p:nvPr>
            <p:ph idx="1" type="body"/>
          </p:nvPr>
        </p:nvSpPr>
        <p:spPr>
          <a:xfrm>
            <a:off x="920275" y="1546075"/>
            <a:ext cx="6633000" cy="29886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OR trong JavaScript kí hiệu là || (tạm dịch là toán tử "hoặc").</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Trong lập trình nói chung, toán tử OR trả về giá trị true nếu có ít nhất một toán hạng là true, ngược lại sẽ trả về false.</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d13096270e_0_9"/>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Quá trình xử lý của toán tử OR</a:t>
            </a:r>
            <a:endParaRPr/>
          </a:p>
        </p:txBody>
      </p:sp>
      <p:sp>
        <p:nvSpPr>
          <p:cNvPr id="86" name="Google Shape;86;g1d13096270e_0_9"/>
          <p:cNvSpPr txBox="1"/>
          <p:nvPr>
            <p:ph idx="1" type="body"/>
          </p:nvPr>
        </p:nvSpPr>
        <p:spPr>
          <a:xfrm>
            <a:off x="920275" y="1546075"/>
            <a:ext cx="6633000" cy="29886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Thứ tự thực hiện từ trái sang phải.</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Lần lượt chuyển mỗi toán hạng về kiểu boolean</a:t>
            </a:r>
            <a:endParaRPr sz="1600">
              <a:solidFill>
                <a:srgbClr val="374151"/>
              </a:solidFill>
              <a:highlight>
                <a:srgbClr val="FFFFFF"/>
              </a:highlight>
              <a:latin typeface="Montserrat"/>
              <a:ea typeface="Montserrat"/>
              <a:cs typeface="Montserrat"/>
              <a:sym typeface="Montserrat"/>
            </a:endParaRPr>
          </a:p>
          <a:p>
            <a:pPr indent="-330200" lvl="1" marL="9144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Nếu kết quả là true thì trả về giá trị gốc của toán hạng đó và dừng lại.</a:t>
            </a:r>
            <a:endParaRPr sz="1600">
              <a:solidFill>
                <a:srgbClr val="374151"/>
              </a:solidFill>
              <a:highlight>
                <a:srgbClr val="FFFFFF"/>
              </a:highlight>
              <a:latin typeface="Montserrat"/>
              <a:ea typeface="Montserrat"/>
              <a:cs typeface="Montserrat"/>
              <a:sym typeface="Montserrat"/>
            </a:endParaRPr>
          </a:p>
          <a:p>
            <a:pPr indent="-330200" lvl="1" marL="9144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Nếu kết quả là false thì tiếp tục thực hiện với toán hạng tiếp theo.</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Nếu không có giá trị truthy nào thì kết quả trả về là giá trị của toán hạng cuối cùng.</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d13096270e_0_20"/>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Toán tử AND</a:t>
            </a:r>
            <a:endParaRPr/>
          </a:p>
        </p:txBody>
      </p:sp>
      <p:sp>
        <p:nvSpPr>
          <p:cNvPr id="92" name="Google Shape;92;g1d13096270e_0_20"/>
          <p:cNvSpPr txBox="1"/>
          <p:nvPr>
            <p:ph idx="1" type="body"/>
          </p:nvPr>
        </p:nvSpPr>
        <p:spPr>
          <a:xfrm>
            <a:off x="920275" y="1546075"/>
            <a:ext cx="6633000" cy="29886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AND trong JavaScript kí hiệu là &amp;&amp; (tạm dịch là toán tử "và").</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Trong lập trình nói chung, toán tử AND trả về giá trị true nếu cả hai toán hạng là true, ngược lại sẽ trả về false.</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d13096270e_0_25"/>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Quá trình xử lý của toán tử AND</a:t>
            </a:r>
            <a:endParaRPr/>
          </a:p>
        </p:txBody>
      </p:sp>
      <p:sp>
        <p:nvSpPr>
          <p:cNvPr id="98" name="Google Shape;98;g1d13096270e_0_25"/>
          <p:cNvSpPr txBox="1"/>
          <p:nvPr>
            <p:ph idx="1" type="body"/>
          </p:nvPr>
        </p:nvSpPr>
        <p:spPr>
          <a:xfrm>
            <a:off x="920275" y="1546075"/>
            <a:ext cx="6633000" cy="29886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Thứ tự thực hiện từ trái sang phải.</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Lần lượt chuyển mỗi toán hạng về kiểu boolean</a:t>
            </a:r>
            <a:endParaRPr sz="1600">
              <a:solidFill>
                <a:srgbClr val="374151"/>
              </a:solidFill>
              <a:highlight>
                <a:srgbClr val="FFFFFF"/>
              </a:highlight>
              <a:latin typeface="Montserrat"/>
              <a:ea typeface="Montserrat"/>
              <a:cs typeface="Montserrat"/>
              <a:sym typeface="Montserrat"/>
            </a:endParaRPr>
          </a:p>
          <a:p>
            <a:pPr indent="-330200" lvl="1" marL="9144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Nếu kết quả là false thì trả về giá trị gốc của toán hạng đó và dừng lại.</a:t>
            </a:r>
            <a:endParaRPr sz="1600">
              <a:solidFill>
                <a:srgbClr val="374151"/>
              </a:solidFill>
              <a:highlight>
                <a:srgbClr val="FFFFFF"/>
              </a:highlight>
              <a:latin typeface="Montserrat"/>
              <a:ea typeface="Montserrat"/>
              <a:cs typeface="Montserrat"/>
              <a:sym typeface="Montserrat"/>
            </a:endParaRPr>
          </a:p>
          <a:p>
            <a:pPr indent="-330200" lvl="1" marL="9144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Nếu kết quả là true thì tiếp tục thực hiện với toán hạng tiếp theo.</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Nếu không có giá trị falsy nào thì kết quả trả về là giá trị của toán hạng cuối cùng.</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d13096270e_0_36"/>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Toán tử NOT</a:t>
            </a:r>
            <a:endParaRPr/>
          </a:p>
        </p:txBody>
      </p:sp>
      <p:sp>
        <p:nvSpPr>
          <p:cNvPr id="104" name="Google Shape;104;g1d13096270e_0_36"/>
          <p:cNvSpPr txBox="1"/>
          <p:nvPr>
            <p:ph idx="1" type="body"/>
          </p:nvPr>
        </p:nvSpPr>
        <p:spPr>
          <a:xfrm>
            <a:off x="920275" y="1546075"/>
            <a:ext cx="6633000" cy="29886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NOT trong JavaScript kí hiệu là ! (tạm dịch là toán tử "phủ định").</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Trong lập trình nói chung, toán tử NOT trả về giá trị true nếu toán hạng là false và trả về false nếu toán hạng là true.</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d13096270e_0_4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Quá trình xử lý của toán tử NOT</a:t>
            </a:r>
            <a:endParaRPr/>
          </a:p>
        </p:txBody>
      </p:sp>
      <p:sp>
        <p:nvSpPr>
          <p:cNvPr id="110" name="Google Shape;110;g1d13096270e_0_41"/>
          <p:cNvSpPr txBox="1"/>
          <p:nvPr>
            <p:ph idx="1" type="body"/>
          </p:nvPr>
        </p:nvSpPr>
        <p:spPr>
          <a:xfrm>
            <a:off x="920275" y="1546075"/>
            <a:ext cx="6633000" cy="29886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Chuyển giá trị của toán hạng về dạng boolean: true hoặc false.</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Rồi trả về giá trị ngược lại.</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