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ora"/>
      <p:regular r:id="rId14"/>
      <p:bold r:id="rId15"/>
      <p:italic r:id="rId16"/>
      <p:boldItalic r:id="rId17"/>
    </p:embeddedFon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hhSoHQl+XMRSfcp6PWHhbDmkSj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font" Target="fonts/Montserrat-bold.fntdata"/><Relationship Id="rId22" Type="http://customschemas.google.com/relationships/presentationmetadata" Target="metadata"/><Relationship Id="rId10" Type="http://schemas.openxmlformats.org/officeDocument/2006/relationships/font" Target="fonts/Montserrat-regular.fntdata"/><Relationship Id="rId21" Type="http://schemas.openxmlformats.org/officeDocument/2006/relationships/font" Target="fonts/QuattrocentoSans-boldItalic.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bold.fntdata"/><Relationship Id="rId14" Type="http://schemas.openxmlformats.org/officeDocument/2006/relationships/font" Target="fonts/Lora-regular.fntdata"/><Relationship Id="rId17" Type="http://schemas.openxmlformats.org/officeDocument/2006/relationships/font" Target="fonts/Lora-boldItalic.fntdata"/><Relationship Id="rId16" Type="http://schemas.openxmlformats.org/officeDocument/2006/relationships/font" Target="fonts/Lora-italic.fntdata"/><Relationship Id="rId5" Type="http://schemas.openxmlformats.org/officeDocument/2006/relationships/notesMaster" Target="notesMasters/notesMaster1.xml"/><Relationship Id="rId19" Type="http://schemas.openxmlformats.org/officeDocument/2006/relationships/font" Target="fonts/QuattrocentoSans-bold.fntdata"/><Relationship Id="rId6" Type="http://schemas.openxmlformats.org/officeDocument/2006/relationships/slide" Target="slides/slide1.xml"/><Relationship Id="rId18"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1ec819be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01ec819be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1ec60fd95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01ec60fd9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0a4da662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30a4da662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3600"/>
              <a:buFont typeface="Arial"/>
              <a:buNone/>
            </a:pPr>
            <a:r>
              <a:rPr lang="en" sz="3000"/>
              <a:t>Number và một số hàm của Number trong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01ec819bee_0_5"/>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Number là gì?</a:t>
            </a:r>
            <a:endParaRPr/>
          </a:p>
        </p:txBody>
      </p:sp>
      <p:sp>
        <p:nvSpPr>
          <p:cNvPr id="74" name="Google Shape;74;g201ec819bee_0_5"/>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Ngoài cách tạo một biến Number thông thường đó là gán giá trị trực tiếp thì còn một cách khác đó là sử dụng đối tượng Number. Tuy nhiên hai cách tạo này sẽ có kiểu dữ liệu khác nhau.</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01ec60fd95_0_28"/>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Các hàm xử lý number trong Javascript</a:t>
            </a:r>
            <a:endParaRPr/>
          </a:p>
        </p:txBody>
      </p:sp>
      <p:sp>
        <p:nvSpPr>
          <p:cNvPr id="80" name="Google Shape;80;g201ec60fd95_0_28"/>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Nhóm toàn cục:</a:t>
            </a:r>
            <a:endParaRPr b="1"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parseFloat()</a:t>
            </a:r>
            <a:r>
              <a:rPr lang="en" sz="1600">
                <a:solidFill>
                  <a:srgbClr val="374151"/>
                </a:solidFill>
                <a:highlight>
                  <a:srgbClr val="FFFFFF"/>
                </a:highlight>
                <a:latin typeface="Montserrat"/>
                <a:ea typeface="Montserrat"/>
                <a:cs typeface="Montserrat"/>
                <a:sym typeface="Montserrat"/>
              </a:rPr>
              <a:t>: chuyển sang một số float</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parseInt()</a:t>
            </a:r>
            <a:r>
              <a:rPr lang="en" sz="1600">
                <a:solidFill>
                  <a:srgbClr val="374151"/>
                </a:solidFill>
                <a:highlight>
                  <a:srgbClr val="FFFFFF"/>
                </a:highlight>
                <a:latin typeface="Montserrat"/>
                <a:ea typeface="Montserrat"/>
                <a:cs typeface="Montserrat"/>
                <a:sym typeface="Montserrat"/>
              </a:rPr>
              <a:t>: chuyển sang một số integer</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30a4da662a_0_12"/>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Các hàm xử lý number trong Javascript</a:t>
            </a:r>
            <a:endParaRPr/>
          </a:p>
        </p:txBody>
      </p:sp>
      <p:sp>
        <p:nvSpPr>
          <p:cNvPr id="86" name="Google Shape;86;g230a4da662a_0_12"/>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374151"/>
                </a:solidFill>
                <a:highlight>
                  <a:srgbClr val="FFFFFF"/>
                </a:highlight>
                <a:latin typeface="Montserrat"/>
                <a:ea typeface="Montserrat"/>
                <a:cs typeface="Montserrat"/>
                <a:sym typeface="Montserrat"/>
              </a:rPr>
              <a:t>Nhóm cục bộ:</a:t>
            </a:r>
            <a:endParaRPr b="1"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toString()</a:t>
            </a:r>
            <a:r>
              <a:rPr lang="en" sz="1600">
                <a:solidFill>
                  <a:srgbClr val="374151"/>
                </a:solidFill>
                <a:highlight>
                  <a:srgbClr val="FFFFFF"/>
                </a:highlight>
                <a:latin typeface="Montserrat"/>
                <a:ea typeface="Montserrat"/>
                <a:cs typeface="Montserrat"/>
                <a:sym typeface="Montserrat"/>
              </a:rPr>
              <a:t>:</a:t>
            </a:r>
            <a:r>
              <a:rPr lang="en" sz="1600">
                <a:solidFill>
                  <a:srgbClr val="374151"/>
                </a:solidFill>
                <a:highlight>
                  <a:srgbClr val="FFFFFF"/>
                </a:highlight>
                <a:latin typeface="Montserrat"/>
                <a:ea typeface="Montserrat"/>
                <a:cs typeface="Montserrat"/>
                <a:sym typeface="Montserrat"/>
              </a:rPr>
              <a:t> chuyển sang kiểu string</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toFixed(n)</a:t>
            </a:r>
            <a:r>
              <a:rPr lang="en" sz="1600">
                <a:solidFill>
                  <a:srgbClr val="374151"/>
                </a:solidFill>
                <a:highlight>
                  <a:srgbClr val="FFFFFF"/>
                </a:highlight>
                <a:latin typeface="Montserrat"/>
                <a:ea typeface="Montserrat"/>
                <a:cs typeface="Montserrat"/>
                <a:sym typeface="Montserrat"/>
              </a:rPr>
              <a:t>: chuyển sang số có n số lẻ ở đằng sau</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toPrecision(n)</a:t>
            </a:r>
            <a:r>
              <a:rPr lang="en" sz="1600">
                <a:solidFill>
                  <a:srgbClr val="374151"/>
                </a:solidFill>
                <a:highlight>
                  <a:srgbClr val="FFFFFF"/>
                </a:highlight>
                <a:latin typeface="Montserrat"/>
                <a:ea typeface="Montserrat"/>
                <a:cs typeface="Montserrat"/>
                <a:sym typeface="Montserrat"/>
              </a:rPr>
              <a:t>: chuyển sang số có chiều dài là n</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valueOf()</a:t>
            </a:r>
            <a:r>
              <a:rPr lang="en" sz="1600">
                <a:solidFill>
                  <a:srgbClr val="374151"/>
                </a:solidFill>
                <a:highlight>
                  <a:srgbClr val="FFFFFF"/>
                </a:highlight>
                <a:latin typeface="Montserrat"/>
                <a:ea typeface="Montserrat"/>
                <a:cs typeface="Montserrat"/>
                <a:sym typeface="Montserrat"/>
              </a:rPr>
              <a:t>: lấy giá trị của biến hoặc một giá trị nào đó</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