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Montserrat"/>
      <p:regular r:id="rId10"/>
      <p:bold r:id="rId11"/>
      <p:italic r:id="rId12"/>
      <p:boldItalic r:id="rId13"/>
    </p:embeddedFont>
    <p:embeddedFont>
      <p:font typeface="Lora"/>
      <p:regular r:id="rId14"/>
      <p:bold r:id="rId15"/>
      <p:italic r:id="rId16"/>
      <p:boldItalic r:id="rId17"/>
    </p:embeddedFont>
    <p:embeddedFont>
      <p:font typeface="Quattrocento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itgvW3uyGSxjRykW4yhpuypgEY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italic.fntdata"/><Relationship Id="rId11" Type="http://schemas.openxmlformats.org/officeDocument/2006/relationships/font" Target="fonts/Montserrat-bold.fntdata"/><Relationship Id="rId22" Type="http://customschemas.google.com/relationships/presentationmetadata" Target="metadata"/><Relationship Id="rId10" Type="http://schemas.openxmlformats.org/officeDocument/2006/relationships/font" Target="fonts/Montserrat-regular.fntdata"/><Relationship Id="rId21" Type="http://schemas.openxmlformats.org/officeDocument/2006/relationships/font" Target="fonts/QuattrocentoSans-boldItalic.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ora-bold.fntdata"/><Relationship Id="rId14" Type="http://schemas.openxmlformats.org/officeDocument/2006/relationships/font" Target="fonts/Lora-regular.fntdata"/><Relationship Id="rId17" Type="http://schemas.openxmlformats.org/officeDocument/2006/relationships/font" Target="fonts/Lora-boldItalic.fntdata"/><Relationship Id="rId16" Type="http://schemas.openxmlformats.org/officeDocument/2006/relationships/font" Target="fonts/Lora-italic.fntdata"/><Relationship Id="rId5" Type="http://schemas.openxmlformats.org/officeDocument/2006/relationships/notesMaster" Target="notesMasters/notesMaster1.xml"/><Relationship Id="rId19" Type="http://schemas.openxmlformats.org/officeDocument/2006/relationships/font" Target="fonts/QuattrocentoSans-bold.fntdata"/><Relationship Id="rId6" Type="http://schemas.openxmlformats.org/officeDocument/2006/relationships/slide" Target="slides/slide1.xml"/><Relationship Id="rId18" Type="http://schemas.openxmlformats.org/officeDocument/2006/relationships/font" Target="fonts/Quattrocento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01ec819bee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01ec819be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153f20d1a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22153f20d1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153f20d1a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22153f20d1a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3600"/>
              <a:buFont typeface="Arial"/>
              <a:buNone/>
            </a:pPr>
            <a:r>
              <a:rPr lang="en" sz="3000"/>
              <a:t>Khởi tạo array trong JavaScript</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01ec819bee_0_5"/>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Dùng Array Literal</a:t>
            </a:r>
            <a:endParaRPr/>
          </a:p>
        </p:txBody>
      </p:sp>
      <p:sp>
        <p:nvSpPr>
          <p:cNvPr id="74" name="Google Shape;74;g201ec819bee_0_5"/>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Đây là cách đơn giản nhất và có thể bạn hay sử dụng nhiều nhất.</a:t>
            </a:r>
            <a:endParaRPr sz="1600">
              <a:solidFill>
                <a:srgbClr val="374151"/>
              </a:solidFill>
              <a:highlight>
                <a:srgbClr val="FFFFFF"/>
              </a:highlight>
              <a:latin typeface="Montserrat"/>
              <a:ea typeface="Montserrat"/>
              <a:cs typeface="Montserrat"/>
              <a:sym typeface="Montserrat"/>
            </a:endParaRPr>
          </a:p>
        </p:txBody>
      </p:sp>
      <p:sp>
        <p:nvSpPr>
          <p:cNvPr id="75" name="Google Shape;75;g201ec819bee_0_5"/>
          <p:cNvSpPr txBox="1"/>
          <p:nvPr/>
        </p:nvSpPr>
        <p:spPr>
          <a:xfrm>
            <a:off x="651450" y="2217750"/>
            <a:ext cx="4900200" cy="354000"/>
          </a:xfrm>
          <a:prstGeom prst="rect">
            <a:avLst/>
          </a:prstGeom>
          <a:noFill/>
          <a:ln>
            <a:noFill/>
          </a:ln>
        </p:spPr>
        <p:txBody>
          <a:bodyPr anchorCtr="0" anchor="t" bIns="91425" lIns="91425" spcFirstLastPara="1" rIns="91425" wrap="square" tIns="91425">
            <a:spAutoFit/>
          </a:bodyPr>
          <a:lstStyle/>
          <a:p>
            <a:pPr indent="0" lvl="0" marL="241300" marR="241300" rtl="0" algn="l">
              <a:lnSpc>
                <a:spcPct val="150000"/>
              </a:lnSpc>
              <a:spcBef>
                <a:spcPts val="0"/>
              </a:spcBef>
              <a:spcAft>
                <a:spcPts val="0"/>
              </a:spcAft>
              <a:buNone/>
            </a:pPr>
            <a:r>
              <a:rPr lang="en" sz="1100">
                <a:solidFill>
                  <a:srgbClr val="A626A4"/>
                </a:solidFill>
                <a:highlight>
                  <a:srgbClr val="FAFAFA"/>
                </a:highlight>
                <a:latin typeface="Courier New"/>
                <a:ea typeface="Courier New"/>
                <a:cs typeface="Courier New"/>
                <a:sym typeface="Courier New"/>
              </a:rPr>
              <a:t>let</a:t>
            </a:r>
            <a:r>
              <a:rPr lang="en" sz="1100">
                <a:solidFill>
                  <a:srgbClr val="54BEB9"/>
                </a:solidFill>
                <a:highlight>
                  <a:srgbClr val="FAFAFA"/>
                </a:highlight>
                <a:latin typeface="Courier New"/>
                <a:ea typeface="Courier New"/>
                <a:cs typeface="Courier New"/>
                <a:sym typeface="Courier New"/>
              </a:rPr>
              <a:t> letters </a:t>
            </a:r>
            <a:r>
              <a:rPr lang="en" sz="1100">
                <a:solidFill>
                  <a:srgbClr val="4078F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 </a:t>
            </a:r>
            <a:r>
              <a:rPr lang="en" sz="1100">
                <a:solidFill>
                  <a:srgbClr val="383A42"/>
                </a:solidFill>
                <a:highlight>
                  <a:srgbClr val="FAFAFA"/>
                </a:highlight>
                <a:latin typeface="Courier New"/>
                <a:ea typeface="Courier New"/>
                <a:cs typeface="Courier New"/>
                <a:sym typeface="Courier New"/>
              </a:rPr>
              <a:t>[</a:t>
            </a:r>
            <a:r>
              <a:rPr lang="en" sz="1100">
                <a:solidFill>
                  <a:srgbClr val="50A14F"/>
                </a:solidFill>
                <a:highlight>
                  <a:srgbClr val="FAFAFA"/>
                </a:highlight>
                <a:latin typeface="Courier New"/>
                <a:ea typeface="Courier New"/>
                <a:cs typeface="Courier New"/>
                <a:sym typeface="Courier New"/>
              </a:rPr>
              <a:t>"a"</a:t>
            </a:r>
            <a:r>
              <a:rPr lang="en" sz="1100">
                <a:solidFill>
                  <a:srgbClr val="383A4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 </a:t>
            </a:r>
            <a:r>
              <a:rPr lang="en" sz="1100">
                <a:solidFill>
                  <a:srgbClr val="50A14F"/>
                </a:solidFill>
                <a:highlight>
                  <a:srgbClr val="FAFAFA"/>
                </a:highlight>
                <a:latin typeface="Courier New"/>
                <a:ea typeface="Courier New"/>
                <a:cs typeface="Courier New"/>
                <a:sym typeface="Courier New"/>
              </a:rPr>
              <a:t>"b"</a:t>
            </a:r>
            <a:r>
              <a:rPr lang="en" sz="1100">
                <a:solidFill>
                  <a:srgbClr val="383A4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 </a:t>
            </a:r>
            <a:r>
              <a:rPr lang="en" sz="1100">
                <a:solidFill>
                  <a:srgbClr val="50A14F"/>
                </a:solidFill>
                <a:highlight>
                  <a:srgbClr val="FAFAFA"/>
                </a:highlight>
                <a:latin typeface="Courier New"/>
                <a:ea typeface="Courier New"/>
                <a:cs typeface="Courier New"/>
                <a:sym typeface="Courier New"/>
              </a:rPr>
              <a:t>"c"</a:t>
            </a:r>
            <a:r>
              <a:rPr lang="en" sz="1100">
                <a:solidFill>
                  <a:srgbClr val="383A42"/>
                </a:solidFill>
                <a:highlight>
                  <a:srgbClr val="FAFAFA"/>
                </a:highlight>
                <a:latin typeface="Courier New"/>
                <a:ea typeface="Courier New"/>
                <a:cs typeface="Courier New"/>
                <a:sym typeface="Courier New"/>
              </a:rPr>
              <a:t>];</a:t>
            </a:r>
            <a:endParaRPr sz="1100">
              <a:solidFill>
                <a:srgbClr val="383A42"/>
              </a:solidFill>
              <a:highlight>
                <a:srgbClr val="FAFAFA"/>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2153f20d1a_0_6"/>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Dùng Array Constructor</a:t>
            </a:r>
            <a:endParaRPr/>
          </a:p>
        </p:txBody>
      </p:sp>
      <p:sp>
        <p:nvSpPr>
          <p:cNvPr id="81" name="Google Shape;81;g22153f20d1a_0_6"/>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Array trong Javascript là object, vì thế ta cũng có thể dùng nó để tạo 1 đối tượng array.</a:t>
            </a:r>
            <a:endParaRPr sz="1600">
              <a:solidFill>
                <a:srgbClr val="374151"/>
              </a:solidFill>
              <a:highlight>
                <a:srgbClr val="FFFFFF"/>
              </a:highlight>
              <a:latin typeface="Montserrat"/>
              <a:ea typeface="Montserrat"/>
              <a:cs typeface="Montserrat"/>
              <a:sym typeface="Montserrat"/>
            </a:endParaRPr>
          </a:p>
        </p:txBody>
      </p:sp>
      <p:sp>
        <p:nvSpPr>
          <p:cNvPr id="82" name="Google Shape;82;g22153f20d1a_0_6"/>
          <p:cNvSpPr txBox="1"/>
          <p:nvPr/>
        </p:nvSpPr>
        <p:spPr>
          <a:xfrm>
            <a:off x="651450" y="2217750"/>
            <a:ext cx="4900200" cy="354000"/>
          </a:xfrm>
          <a:prstGeom prst="rect">
            <a:avLst/>
          </a:prstGeom>
          <a:noFill/>
          <a:ln>
            <a:noFill/>
          </a:ln>
        </p:spPr>
        <p:txBody>
          <a:bodyPr anchorCtr="0" anchor="t" bIns="91425" lIns="91425" spcFirstLastPara="1" rIns="91425" wrap="square" tIns="91425">
            <a:spAutoFit/>
          </a:bodyPr>
          <a:lstStyle/>
          <a:p>
            <a:pPr indent="0" lvl="0" marL="241300" marR="241300" rtl="0" algn="l">
              <a:lnSpc>
                <a:spcPct val="150000"/>
              </a:lnSpc>
              <a:spcBef>
                <a:spcPts val="0"/>
              </a:spcBef>
              <a:spcAft>
                <a:spcPts val="0"/>
              </a:spcAft>
              <a:buNone/>
            </a:pPr>
            <a:r>
              <a:rPr lang="en" sz="1100">
                <a:solidFill>
                  <a:srgbClr val="A626A4"/>
                </a:solidFill>
                <a:highlight>
                  <a:srgbClr val="FAFAFA"/>
                </a:highlight>
                <a:latin typeface="Courier New"/>
                <a:ea typeface="Courier New"/>
                <a:cs typeface="Courier New"/>
                <a:sym typeface="Courier New"/>
              </a:rPr>
              <a:t>let</a:t>
            </a:r>
            <a:r>
              <a:rPr lang="en" sz="1100">
                <a:solidFill>
                  <a:srgbClr val="54BEB9"/>
                </a:solidFill>
                <a:highlight>
                  <a:srgbClr val="FAFAFA"/>
                </a:highlight>
                <a:latin typeface="Courier New"/>
                <a:ea typeface="Courier New"/>
                <a:cs typeface="Courier New"/>
                <a:sym typeface="Courier New"/>
              </a:rPr>
              <a:t> </a:t>
            </a:r>
            <a:r>
              <a:rPr lang="en" sz="1100">
                <a:solidFill>
                  <a:srgbClr val="54BEB9"/>
                </a:solidFill>
                <a:highlight>
                  <a:srgbClr val="FAFAFA"/>
                </a:highlight>
                <a:latin typeface="Courier New"/>
                <a:ea typeface="Courier New"/>
                <a:cs typeface="Courier New"/>
                <a:sym typeface="Courier New"/>
              </a:rPr>
              <a:t>letters</a:t>
            </a:r>
            <a:r>
              <a:rPr lang="en" sz="1100">
                <a:solidFill>
                  <a:srgbClr val="54BEB9"/>
                </a:solidFill>
                <a:highlight>
                  <a:srgbClr val="FAFAFA"/>
                </a:highlight>
                <a:latin typeface="Courier New"/>
                <a:ea typeface="Courier New"/>
                <a:cs typeface="Courier New"/>
                <a:sym typeface="Courier New"/>
              </a:rPr>
              <a:t> </a:t>
            </a:r>
            <a:r>
              <a:rPr lang="en" sz="1100">
                <a:solidFill>
                  <a:srgbClr val="4078F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 </a:t>
            </a:r>
            <a:r>
              <a:rPr lang="en" sz="1100">
                <a:solidFill>
                  <a:srgbClr val="A626A4"/>
                </a:solidFill>
                <a:highlight>
                  <a:srgbClr val="FAFAFA"/>
                </a:highlight>
                <a:latin typeface="Courier New"/>
                <a:ea typeface="Courier New"/>
                <a:cs typeface="Courier New"/>
                <a:sym typeface="Courier New"/>
              </a:rPr>
              <a:t>new</a:t>
            </a:r>
            <a:r>
              <a:rPr lang="en" sz="1100">
                <a:solidFill>
                  <a:srgbClr val="54BEB9"/>
                </a:solidFill>
                <a:highlight>
                  <a:srgbClr val="FAFAFA"/>
                </a:highlight>
                <a:latin typeface="Courier New"/>
                <a:ea typeface="Courier New"/>
                <a:cs typeface="Courier New"/>
                <a:sym typeface="Courier New"/>
              </a:rPr>
              <a:t> </a:t>
            </a:r>
            <a:r>
              <a:rPr lang="en" sz="1100">
                <a:solidFill>
                  <a:srgbClr val="B76B01"/>
                </a:solidFill>
                <a:highlight>
                  <a:srgbClr val="FAFAFA"/>
                </a:highlight>
                <a:latin typeface="Courier New"/>
                <a:ea typeface="Courier New"/>
                <a:cs typeface="Courier New"/>
                <a:sym typeface="Courier New"/>
              </a:rPr>
              <a:t>Array</a:t>
            </a:r>
            <a:r>
              <a:rPr lang="en" sz="1100">
                <a:solidFill>
                  <a:srgbClr val="383A42"/>
                </a:solidFill>
                <a:highlight>
                  <a:srgbClr val="FAFAFA"/>
                </a:highlight>
                <a:latin typeface="Courier New"/>
                <a:ea typeface="Courier New"/>
                <a:cs typeface="Courier New"/>
                <a:sym typeface="Courier New"/>
              </a:rPr>
              <a:t>(</a:t>
            </a:r>
            <a:r>
              <a:rPr lang="en" sz="1100">
                <a:solidFill>
                  <a:srgbClr val="50A14F"/>
                </a:solidFill>
                <a:highlight>
                  <a:srgbClr val="FAFAFA"/>
                </a:highlight>
                <a:latin typeface="Courier New"/>
                <a:ea typeface="Courier New"/>
                <a:cs typeface="Courier New"/>
                <a:sym typeface="Courier New"/>
              </a:rPr>
              <a:t>"a"</a:t>
            </a:r>
            <a:r>
              <a:rPr lang="en" sz="1100">
                <a:solidFill>
                  <a:srgbClr val="383A4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 </a:t>
            </a:r>
            <a:r>
              <a:rPr lang="en" sz="1100">
                <a:solidFill>
                  <a:srgbClr val="50A14F"/>
                </a:solidFill>
                <a:highlight>
                  <a:srgbClr val="FAFAFA"/>
                </a:highlight>
                <a:latin typeface="Courier New"/>
                <a:ea typeface="Courier New"/>
                <a:cs typeface="Courier New"/>
                <a:sym typeface="Courier New"/>
              </a:rPr>
              <a:t>"b"</a:t>
            </a:r>
            <a:r>
              <a:rPr lang="en" sz="1100">
                <a:solidFill>
                  <a:srgbClr val="383A4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 </a:t>
            </a:r>
            <a:r>
              <a:rPr lang="en" sz="1100">
                <a:solidFill>
                  <a:srgbClr val="50A14F"/>
                </a:solidFill>
                <a:highlight>
                  <a:srgbClr val="FAFAFA"/>
                </a:highlight>
                <a:latin typeface="Courier New"/>
                <a:ea typeface="Courier New"/>
                <a:cs typeface="Courier New"/>
                <a:sym typeface="Courier New"/>
              </a:rPr>
              <a:t>"c"</a:t>
            </a:r>
            <a:r>
              <a:rPr lang="en" sz="1100">
                <a:solidFill>
                  <a:srgbClr val="383A42"/>
                </a:solidFill>
                <a:highlight>
                  <a:srgbClr val="FAFAFA"/>
                </a:highlight>
                <a:latin typeface="Courier New"/>
                <a:ea typeface="Courier New"/>
                <a:cs typeface="Courier New"/>
                <a:sym typeface="Courier New"/>
              </a:rPr>
              <a:t>);</a:t>
            </a:r>
            <a:endParaRPr sz="1100">
              <a:solidFill>
                <a:srgbClr val="A626A4"/>
              </a:solidFill>
              <a:highlight>
                <a:srgbClr val="FAFAFA"/>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2153f20d1a_0_14"/>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Dùng Spread Operator</a:t>
            </a:r>
            <a:endParaRPr/>
          </a:p>
        </p:txBody>
      </p:sp>
      <p:sp>
        <p:nvSpPr>
          <p:cNvPr id="88" name="Google Shape;88;g22153f20d1a_0_14"/>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spread operator (...), tính năng này được thêm vào trong ES6, nó cho phép thêm những phần tử bị thiếu vào array với giá trị undefined, kết quả giống như sử dụng hàm </a:t>
            </a:r>
            <a:r>
              <a:rPr b="1" lang="en" sz="1600">
                <a:solidFill>
                  <a:srgbClr val="374151"/>
                </a:solidFill>
                <a:highlight>
                  <a:srgbClr val="FFFFFF"/>
                </a:highlight>
                <a:latin typeface="Montserrat"/>
                <a:ea typeface="Montserrat"/>
                <a:cs typeface="Montserrat"/>
                <a:sym typeface="Montserrat"/>
              </a:rPr>
              <a:t>Array.from()</a:t>
            </a:r>
            <a:r>
              <a:rPr lang="en" sz="1600">
                <a:solidFill>
                  <a:srgbClr val="374151"/>
                </a:solidFill>
                <a:highlight>
                  <a:srgbClr val="FFFFFF"/>
                </a:highlight>
                <a:latin typeface="Montserrat"/>
                <a:ea typeface="Montserrat"/>
                <a:cs typeface="Montserrat"/>
                <a:sym typeface="Montserrat"/>
              </a:rPr>
              <a:t>.</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