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Montserrat"/>
      <p:regular r:id="rId10"/>
      <p:bold r:id="rId11"/>
      <p:italic r:id="rId12"/>
      <p:boldItalic r:id="rId13"/>
    </p:embeddedFont>
    <p:embeddedFont>
      <p:font typeface="Lora"/>
      <p:regular r:id="rId14"/>
      <p:bold r:id="rId15"/>
      <p:italic r:id="rId16"/>
      <p:boldItalic r:id="rId17"/>
    </p:embeddedFont>
    <p:embeddedFont>
      <p:font typeface="Quattrocento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2" roundtripDataSignature="AMtx7mhztmLa5drrukoAyEf3WwSpBAbkB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QuattrocentoSans-italic.fntdata"/><Relationship Id="rId11" Type="http://schemas.openxmlformats.org/officeDocument/2006/relationships/font" Target="fonts/Montserrat-bold.fntdata"/><Relationship Id="rId22" Type="http://customschemas.google.com/relationships/presentationmetadata" Target="metadata"/><Relationship Id="rId10" Type="http://schemas.openxmlformats.org/officeDocument/2006/relationships/font" Target="fonts/Montserrat-regular.fntdata"/><Relationship Id="rId21" Type="http://schemas.openxmlformats.org/officeDocument/2006/relationships/font" Target="fonts/QuattrocentoSans-boldItalic.fntdata"/><Relationship Id="rId13" Type="http://schemas.openxmlformats.org/officeDocument/2006/relationships/font" Target="fonts/Montserrat-boldItalic.fntdata"/><Relationship Id="rId12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ora-bold.fntdata"/><Relationship Id="rId14" Type="http://schemas.openxmlformats.org/officeDocument/2006/relationships/font" Target="fonts/Lora-regular.fntdata"/><Relationship Id="rId17" Type="http://schemas.openxmlformats.org/officeDocument/2006/relationships/font" Target="fonts/Lora-boldItalic.fntdata"/><Relationship Id="rId16" Type="http://schemas.openxmlformats.org/officeDocument/2006/relationships/font" Target="fonts/Lora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QuattrocentoSans-bold.fntdata"/><Relationship Id="rId6" Type="http://schemas.openxmlformats.org/officeDocument/2006/relationships/slide" Target="slides/slide1.xml"/><Relationship Id="rId18" Type="http://schemas.openxmlformats.org/officeDocument/2006/relationships/font" Target="fonts/Quattrocento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11753ceded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g211753ced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01ec819bee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g201ec819be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2153987137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g22153987137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2153987137_0_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g2215398713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11" name="Google Shape;11;p6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6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C001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Google Shape;14;g1897ec55155_1_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" name="Google Shape;15;g1897ec55155_1_6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g1897ec55155_1_6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17" name="Google Shape;17;g1897ec55155_1_6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1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cxnSp>
        <p:nvCxnSpPr>
          <p:cNvPr id="18" name="Google Shape;18;g1897ec55155_1_6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g1897ec55155_1_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1897ec55155_1_13"/>
          <p:cNvSpPr txBox="1"/>
          <p:nvPr>
            <p:ph idx="1" type="subTitle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chemeClr val="accent1"/>
                </a:highlight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9pPr>
          </a:lstStyle>
          <a:p/>
        </p:txBody>
      </p:sp>
      <p:cxnSp>
        <p:nvCxnSpPr>
          <p:cNvPr id="22" name="Google Shape;22;g1897ec55155_1_13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" name="Google Shape;23;g1897ec55155_1_13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g1897ec55155_1_13"/>
          <p:cNvSpPr txBox="1"/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cxnSp>
        <p:nvCxnSpPr>
          <p:cNvPr id="25" name="Google Shape;25;g1897ec55155_1_13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g1897ec55155_1_1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1897ec55155_1_20"/>
          <p:cNvSpPr txBox="1"/>
          <p:nvPr>
            <p:ph idx="1" type="body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3810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Lora"/>
              <a:buChar char="◉"/>
              <a:defRPr i="1" sz="2400">
                <a:latin typeface="Lora"/>
                <a:ea typeface="Lora"/>
                <a:cs typeface="Lora"/>
                <a:sym typeface="Lora"/>
              </a:defRPr>
            </a:lvl1pPr>
            <a:lvl2pPr indent="-355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indent="-355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indent="-3810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4pPr>
            <a:lvl5pPr indent="-3810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5pPr>
            <a:lvl6pPr indent="-3810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6pPr>
            <a:lvl7pPr indent="-3810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7pPr>
            <a:lvl8pPr indent="-3810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8pPr>
            <a:lvl9pPr indent="-3810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cxnSp>
        <p:nvCxnSpPr>
          <p:cNvPr id="29" name="Google Shape;29;g1897ec55155_1_20"/>
          <p:cNvCxnSpPr/>
          <p:nvPr/>
        </p:nvCxnSpPr>
        <p:spPr>
          <a:xfrm>
            <a:off x="4584075" y="3676500"/>
            <a:ext cx="0" cy="1480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" name="Google Shape;30;g1897ec55155_1_20"/>
          <p:cNvSpPr/>
          <p:nvPr/>
        </p:nvSpPr>
        <p:spPr>
          <a:xfrm>
            <a:off x="4288500" y="3393000"/>
            <a:ext cx="567000" cy="5670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g1897ec55155_1_20"/>
          <p:cNvSpPr txBox="1"/>
          <p:nvPr>
            <p:ph idx="12" type="sldNum"/>
          </p:nvPr>
        </p:nvSpPr>
        <p:spPr>
          <a:xfrm>
            <a:off x="4297650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897ec55155_1_25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4" name="Google Shape;34;g1897ec55155_1_25"/>
          <p:cNvSpPr txBox="1"/>
          <p:nvPr>
            <p:ph idx="1" type="body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5" name="Google Shape;35;g1897ec55155_1_25"/>
          <p:cNvSpPr txBox="1"/>
          <p:nvPr>
            <p:ph idx="2" type="body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cxnSp>
        <p:nvCxnSpPr>
          <p:cNvPr id="36" name="Google Shape;36;g1897ec55155_1_2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" name="Google Shape;37;g1897ec55155_1_2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" name="Google Shape;38;g1897ec55155_1_2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g1897ec55155_1_2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897ec55155_1_33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2" name="Google Shape;42;g1897ec55155_1_33"/>
          <p:cNvSpPr txBox="1"/>
          <p:nvPr>
            <p:ph idx="1" type="body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3" name="Google Shape;43;g1897ec55155_1_33"/>
          <p:cNvSpPr txBox="1"/>
          <p:nvPr>
            <p:ph idx="2" type="body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4" name="Google Shape;44;g1897ec55155_1_33"/>
          <p:cNvSpPr txBox="1"/>
          <p:nvPr>
            <p:ph idx="3" type="body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45" name="Google Shape;45;g1897ec55155_1_33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g1897ec55155_1_33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47;g1897ec55155_1_33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g1897ec55155_1_3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897ec55155_1_42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51" name="Google Shape;51;g1897ec55155_1_42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" name="Google Shape;52;g1897ec55155_1_42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" name="Google Shape;53;g1897ec55155_1_42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" name="Google Shape;54;g1897ec55155_1_4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897ec55155_1_48"/>
          <p:cNvSpPr txBox="1"/>
          <p:nvPr>
            <p:ph idx="1" type="body"/>
          </p:nvPr>
        </p:nvSpPr>
        <p:spPr>
          <a:xfrm>
            <a:off x="1990450" y="4037375"/>
            <a:ext cx="51630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Font typeface="Lora"/>
              <a:buNone/>
              <a:defRPr i="1" sz="1400">
                <a:latin typeface="Lora"/>
                <a:ea typeface="Lora"/>
                <a:cs typeface="Lora"/>
                <a:sym typeface="Lora"/>
              </a:defRPr>
            </a:lvl1pPr>
          </a:lstStyle>
          <a:p/>
        </p:txBody>
      </p:sp>
      <p:cxnSp>
        <p:nvCxnSpPr>
          <p:cNvPr id="57" name="Google Shape;57;g1897ec55155_1_48"/>
          <p:cNvCxnSpPr/>
          <p:nvPr/>
        </p:nvCxnSpPr>
        <p:spPr>
          <a:xfrm>
            <a:off x="-6025" y="46661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g1897ec55155_1_48"/>
          <p:cNvSpPr/>
          <p:nvPr/>
        </p:nvSpPr>
        <p:spPr>
          <a:xfrm>
            <a:off x="4457400" y="4551496"/>
            <a:ext cx="229200" cy="2292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g1897ec55155_1_48"/>
          <p:cNvSpPr txBox="1"/>
          <p:nvPr>
            <p:ph idx="12" type="sldNum"/>
          </p:nvPr>
        </p:nvSpPr>
        <p:spPr>
          <a:xfrm>
            <a:off x="4297650" y="4780700"/>
            <a:ext cx="5487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g1897ec55155_1_53"/>
          <p:cNvCxnSpPr/>
          <p:nvPr/>
        </p:nvCxnSpPr>
        <p:spPr>
          <a:xfrm>
            <a:off x="-6025" y="45137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g1897ec55155_1_53"/>
          <p:cNvSpPr/>
          <p:nvPr/>
        </p:nvSpPr>
        <p:spPr>
          <a:xfrm>
            <a:off x="4293700" y="4235405"/>
            <a:ext cx="556500" cy="5565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g1897ec55155_1_53"/>
          <p:cNvSpPr txBox="1"/>
          <p:nvPr>
            <p:ph idx="12" type="sldNum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100"/>
              </a:buClr>
              <a:buSzPts val="2400"/>
              <a:buFont typeface="Quattrocento Sans"/>
              <a:buChar char="◉"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2000"/>
              <a:buFont typeface="Quattrocento Sans"/>
              <a:buChar char="○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7" name="Google Shape;7;p4"/>
          <p:cNvSpPr txBox="1"/>
          <p:nvPr>
            <p:ph type="title"/>
          </p:nvPr>
        </p:nvSpPr>
        <p:spPr>
          <a:xfrm>
            <a:off x="1381250" y="896549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11753ceded_0_0"/>
          <p:cNvSpPr txBox="1"/>
          <p:nvPr>
            <p:ph type="ctrTitle"/>
          </p:nvPr>
        </p:nvSpPr>
        <p:spPr>
          <a:xfrm>
            <a:off x="996622" y="2003900"/>
            <a:ext cx="71052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" sz="3000"/>
              <a:t>Duyệt tất cả các phần tử trong mảng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01ec819bee_0_5"/>
          <p:cNvSpPr txBox="1"/>
          <p:nvPr>
            <p:ph type="title"/>
          </p:nvPr>
        </p:nvSpPr>
        <p:spPr>
          <a:xfrm>
            <a:off x="1381250" y="896100"/>
            <a:ext cx="3896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V</a:t>
            </a:r>
            <a:r>
              <a:rPr lang="en"/>
              <a:t>òng lặp for</a:t>
            </a:r>
            <a:endParaRPr/>
          </a:p>
        </p:txBody>
      </p:sp>
      <p:sp>
        <p:nvSpPr>
          <p:cNvPr id="74" name="Google Shape;74;g201ec819bee_0_5"/>
          <p:cNvSpPr txBox="1"/>
          <p:nvPr>
            <p:ph idx="1" type="body"/>
          </p:nvPr>
        </p:nvSpPr>
        <p:spPr>
          <a:xfrm>
            <a:off x="920275" y="1546075"/>
            <a:ext cx="6633000" cy="28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Cách cơ bản nhất để duyệt tất cả các phần tử của mảng trong JavaScript là dùng vòng lặp </a:t>
            </a:r>
            <a:r>
              <a:rPr b="1"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for</a:t>
            </a:r>
            <a:endParaRPr b="1"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" name="Google Shape;75;g201ec819bee_0_5"/>
          <p:cNvSpPr txBox="1"/>
          <p:nvPr/>
        </p:nvSpPr>
        <p:spPr>
          <a:xfrm>
            <a:off x="920275" y="2299800"/>
            <a:ext cx="30000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100">
                <a:solidFill>
                  <a:srgbClr val="54BEB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letters </a:t>
            </a:r>
            <a:r>
              <a:rPr lang="en" sz="1100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00">
                <a:solidFill>
                  <a:srgbClr val="54BEB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10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"a"</a:t>
            </a:r>
            <a:r>
              <a:rPr lang="en" sz="11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100">
                <a:solidFill>
                  <a:srgbClr val="54BEB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"b"</a:t>
            </a:r>
            <a:r>
              <a:rPr lang="en" sz="11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100">
                <a:solidFill>
                  <a:srgbClr val="54BEB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"c"</a:t>
            </a:r>
            <a:r>
              <a:rPr lang="en" sz="11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sz="1100">
              <a:solidFill>
                <a:srgbClr val="54BEB9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54BEB9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100">
                <a:solidFill>
                  <a:srgbClr val="54BEB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100">
                <a:solidFill>
                  <a:srgbClr val="54BEB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en" sz="1100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00">
                <a:solidFill>
                  <a:srgbClr val="54BEB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B76B01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1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 sz="1100">
                <a:solidFill>
                  <a:srgbClr val="54BEB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en" sz="1100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00">
                <a:solidFill>
                  <a:srgbClr val="54BEB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letters</a:t>
            </a:r>
            <a:r>
              <a:rPr lang="en" sz="11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54BEB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en" sz="11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 sz="1100">
                <a:solidFill>
                  <a:srgbClr val="54BEB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" sz="1100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en" sz="11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100">
                <a:solidFill>
                  <a:srgbClr val="54BEB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54BEB9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4BEB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00">
                <a:solidFill>
                  <a:srgbClr val="B76B01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" sz="11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1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54BEB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letters</a:t>
            </a:r>
            <a:r>
              <a:rPr lang="en" sz="11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100">
                <a:solidFill>
                  <a:srgbClr val="54BEB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1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endParaRPr sz="1100">
              <a:solidFill>
                <a:srgbClr val="54BEB9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241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2153987137_0_4"/>
          <p:cNvSpPr txBox="1"/>
          <p:nvPr>
            <p:ph type="title"/>
          </p:nvPr>
        </p:nvSpPr>
        <p:spPr>
          <a:xfrm>
            <a:off x="1381250" y="896100"/>
            <a:ext cx="3896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V</a:t>
            </a:r>
            <a:r>
              <a:rPr lang="en"/>
              <a:t>òng lặp for...of</a:t>
            </a:r>
            <a:endParaRPr/>
          </a:p>
        </p:txBody>
      </p:sp>
      <p:sp>
        <p:nvSpPr>
          <p:cNvPr id="81" name="Google Shape;81;g22153987137_0_4"/>
          <p:cNvSpPr txBox="1"/>
          <p:nvPr>
            <p:ph idx="1" type="body"/>
          </p:nvPr>
        </p:nvSpPr>
        <p:spPr>
          <a:xfrm>
            <a:off x="920275" y="1546075"/>
            <a:ext cx="6633000" cy="28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Nếu không quan tâm đến chỉ số, bạn có thể dùng vòng lặp </a:t>
            </a:r>
            <a:r>
              <a:rPr b="1"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for...of</a:t>
            </a: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cho ngắn gọn hơn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" name="Google Shape;82;g22153987137_0_4"/>
          <p:cNvSpPr txBox="1"/>
          <p:nvPr/>
        </p:nvSpPr>
        <p:spPr>
          <a:xfrm>
            <a:off x="920275" y="2242825"/>
            <a:ext cx="30000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100">
                <a:solidFill>
                  <a:srgbClr val="54BEB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letters </a:t>
            </a:r>
            <a:r>
              <a:rPr lang="en" sz="1100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00">
                <a:solidFill>
                  <a:srgbClr val="54BEB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10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"a"</a:t>
            </a:r>
            <a:r>
              <a:rPr lang="en" sz="11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100">
                <a:solidFill>
                  <a:srgbClr val="54BEB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"b"</a:t>
            </a:r>
            <a:r>
              <a:rPr lang="en" sz="11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100">
                <a:solidFill>
                  <a:srgbClr val="54BEB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"c"</a:t>
            </a:r>
            <a:r>
              <a:rPr lang="en" sz="11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sz="1100">
              <a:solidFill>
                <a:srgbClr val="54BEB9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54BEB9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100">
                <a:solidFill>
                  <a:srgbClr val="54BEB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100">
                <a:solidFill>
                  <a:srgbClr val="54BEB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value </a:t>
            </a:r>
            <a:r>
              <a:rPr lang="en" sz="1100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of</a:t>
            </a:r>
            <a:r>
              <a:rPr lang="en" sz="1100">
                <a:solidFill>
                  <a:srgbClr val="54BEB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letters</a:t>
            </a:r>
            <a:r>
              <a:rPr lang="en" sz="11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100">
                <a:solidFill>
                  <a:srgbClr val="54BEB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54BEB9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4BEB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00">
                <a:solidFill>
                  <a:srgbClr val="B76B01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" sz="11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1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54BEB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n" sz="11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54BEB9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241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2153987137_0_18"/>
          <p:cNvSpPr txBox="1"/>
          <p:nvPr>
            <p:ph type="title"/>
          </p:nvPr>
        </p:nvSpPr>
        <p:spPr>
          <a:xfrm>
            <a:off x="1381250" y="896100"/>
            <a:ext cx="3896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V</a:t>
            </a:r>
            <a:r>
              <a:rPr lang="en"/>
              <a:t>òng lặp for...in</a:t>
            </a:r>
            <a:endParaRPr/>
          </a:p>
        </p:txBody>
      </p:sp>
      <p:sp>
        <p:nvSpPr>
          <p:cNvPr id="88" name="Google Shape;88;g22153987137_0_18"/>
          <p:cNvSpPr txBox="1"/>
          <p:nvPr>
            <p:ph idx="1" type="body"/>
          </p:nvPr>
        </p:nvSpPr>
        <p:spPr>
          <a:xfrm>
            <a:off x="920275" y="1546075"/>
            <a:ext cx="6633000" cy="28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Chúng ta cũng có thể dùng vòng lặp </a:t>
            </a:r>
            <a:r>
              <a:rPr b="1"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for...in</a:t>
            </a: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tương tự như cách duyệt tất cả các key trong object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" name="Google Shape;89;g22153987137_0_18"/>
          <p:cNvSpPr txBox="1"/>
          <p:nvPr/>
        </p:nvSpPr>
        <p:spPr>
          <a:xfrm>
            <a:off x="920275" y="2248000"/>
            <a:ext cx="30000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100">
                <a:solidFill>
                  <a:srgbClr val="54BEB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letters </a:t>
            </a:r>
            <a:r>
              <a:rPr lang="en" sz="1100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00">
                <a:solidFill>
                  <a:srgbClr val="54BEB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10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"a"</a:t>
            </a:r>
            <a:r>
              <a:rPr lang="en" sz="11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100">
                <a:solidFill>
                  <a:srgbClr val="54BEB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"b"</a:t>
            </a:r>
            <a:r>
              <a:rPr lang="en" sz="11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100">
                <a:solidFill>
                  <a:srgbClr val="54BEB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"c"</a:t>
            </a:r>
            <a:r>
              <a:rPr lang="en" sz="11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sz="1100">
              <a:solidFill>
                <a:srgbClr val="54BEB9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54BEB9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100">
                <a:solidFill>
                  <a:srgbClr val="54BEB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100">
                <a:solidFill>
                  <a:srgbClr val="54BEB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key </a:t>
            </a:r>
            <a:r>
              <a:rPr lang="en" sz="1100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100">
                <a:solidFill>
                  <a:srgbClr val="54BEB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letters</a:t>
            </a:r>
            <a:r>
              <a:rPr lang="en" sz="11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100">
                <a:solidFill>
                  <a:srgbClr val="54BEB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54BEB9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4BEB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00">
                <a:solidFill>
                  <a:srgbClr val="B76B01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" sz="11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1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54BEB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letters</a:t>
            </a:r>
            <a:r>
              <a:rPr lang="en" sz="11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100">
                <a:solidFill>
                  <a:srgbClr val="54BEB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lang="en" sz="11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endParaRPr sz="1100">
              <a:solidFill>
                <a:srgbClr val="54BEB9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241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Viola template">
  <a:themeElements>
    <a:clrScheme name="Custom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D120F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