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ora"/>
      <p:regular r:id="rId12"/>
      <p:bold r:id="rId13"/>
      <p:italic r:id="rId14"/>
      <p:boldItalic r:id="rId15"/>
    </p:embeddedFon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XKS3qmlK4a+/dqxbC1nrFTd+q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ora-bold.fntdata"/><Relationship Id="rId12" Type="http://schemas.openxmlformats.org/officeDocument/2006/relationships/font" Target="fonts/Lo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ora-boldItalic.fntdata"/><Relationship Id="rId14" Type="http://schemas.openxmlformats.org/officeDocument/2006/relationships/font" Target="fonts/Lora-italic.fntdata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1753cede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11753ced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01ec819bee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01ec819b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6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6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001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897ec55155_1_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897ec55155_1_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897ec55155_1_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17" name="Google Shape;17;g1897ec55155_1_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8" name="Google Shape;18;g1897ec55155_1_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1897ec55155_1_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97ec55155_1_1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22" name="Google Shape;22;g1897ec55155_1_1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g1897ec55155_1_1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897ec55155_1_1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5" name="Google Shape;25;g1897ec55155_1_1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1897ec55155_1_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897ec55155_1_20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9" name="Google Shape;29;g1897ec55155_1_20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897ec55155_1_20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897ec55155_1_20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97ec55155_1_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4" name="Google Shape;34;g1897ec55155_1_25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g1897ec55155_1_25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6" name="Google Shape;36;g1897ec55155_1_2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g1897ec55155_1_2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g1897ec55155_1_2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1897ec55155_1_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897ec55155_1_3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g1897ec55155_1_33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g1897ec55155_1_33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g1897ec55155_1_33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5" name="Google Shape;45;g1897ec55155_1_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1897ec55155_1_3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1897ec55155_1_3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1897ec55155_1_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897ec55155_1_4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1" name="Google Shape;51;g1897ec55155_1_42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897ec55155_1_42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g1897ec55155_1_42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g1897ec55155_1_4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7ec55155_1_48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7" name="Google Shape;57;g1897ec55155_1_48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1897ec55155_1_48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1897ec55155_1_48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1897ec55155_1_53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1897ec55155_1_53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C026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1897ec55155_1_53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100"/>
              </a:buClr>
              <a:buSzPts val="2400"/>
              <a:buFont typeface="Quattrocento Sans"/>
              <a:buChar char="◉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100"/>
              </a:buClr>
              <a:buSzPts val="2000"/>
              <a:buFont typeface="Quattrocento Sans"/>
              <a:buChar char="○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i="0" sz="2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1753ceded_0_0"/>
          <p:cNvSpPr txBox="1"/>
          <p:nvPr>
            <p:ph type="ctrTitle"/>
          </p:nvPr>
        </p:nvSpPr>
        <p:spPr>
          <a:xfrm>
            <a:off x="996622" y="2003900"/>
            <a:ext cx="7105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Phương thức </a:t>
            </a:r>
            <a:r>
              <a:rPr lang="en" sz="3000"/>
              <a:t>slice</a:t>
            </a:r>
            <a:r>
              <a:rPr lang="en" sz="3000"/>
              <a:t> của array trong Javascript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1ec819bee_0_5"/>
          <p:cNvSpPr txBox="1"/>
          <p:nvPr>
            <p:ph type="title"/>
          </p:nvPr>
        </p:nvSpPr>
        <p:spPr>
          <a:xfrm>
            <a:off x="1381250" y="896100"/>
            <a:ext cx="38964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Phương thức </a:t>
            </a:r>
            <a:r>
              <a:rPr lang="en"/>
              <a:t>slice</a:t>
            </a:r>
            <a:r>
              <a:rPr lang="en"/>
              <a:t> của array trong Javascript</a:t>
            </a:r>
            <a:endParaRPr/>
          </a:p>
        </p:txBody>
      </p:sp>
      <p:sp>
        <p:nvSpPr>
          <p:cNvPr id="74" name="Google Shape;74;g201ec819bee_0_5"/>
          <p:cNvSpPr txBox="1"/>
          <p:nvPr>
            <p:ph idx="1" type="body"/>
          </p:nvPr>
        </p:nvSpPr>
        <p:spPr>
          <a:xfrm>
            <a:off x="920275" y="1546075"/>
            <a:ext cx="66330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Phương thức này trả về mảng mới bằng cách copy mảng ban đầu từ vị trí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đến vị trí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(không bao gồm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). Cả hai giá trị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và </a:t>
            </a:r>
            <a:r>
              <a:rPr b="1"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end</a:t>
            </a:r>
            <a:r>
              <a:rPr lang="en" sz="1600">
                <a:solidFill>
                  <a:srgbClr val="37415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đều có thể âm, khi đó việc đếm được tính từ cuối của mảng.</a:t>
            </a:r>
            <a:endParaRPr b="1" sz="1600">
              <a:solidFill>
                <a:srgbClr val="37415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ola templat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D120F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