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ora"/>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3" roundtripDataSignature="AMtx7mi51jSItDjUQ0w819TlsHmhIuMF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font" Target="fonts/Montserrat-regular.fntdata"/><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font" Target="fonts/Montserrat-italic.fntdata"/><Relationship Id="rId12" Type="http://schemas.openxmlformats.org/officeDocument/2006/relationships/font" Target="fonts/Montserrat-bold.fntdata"/><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regular.fntdata"/><Relationship Id="rId14" Type="http://schemas.openxmlformats.org/officeDocument/2006/relationships/font" Target="fonts/Montserrat-boldItalic.fntdata"/><Relationship Id="rId17" Type="http://schemas.openxmlformats.org/officeDocument/2006/relationships/font" Target="fonts/Lora-italic.fntdata"/><Relationship Id="rId16" Type="http://schemas.openxmlformats.org/officeDocument/2006/relationships/font" Target="fonts/Lora-bold.fntdata"/><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7e26987a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47e26987a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7e26987a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47e26987a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7e26987a6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47e26987a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So sánh hai object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44013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So sánh hai object trong Javascript</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Điều cơ bản khác nhau giữa object và các kiểu dữ liệu nguyên thủy khác là object lưu trữ dữ liệu theo </a:t>
            </a:r>
            <a:r>
              <a:rPr b="1" lang="en" sz="1600">
                <a:solidFill>
                  <a:srgbClr val="374151"/>
                </a:solidFill>
                <a:highlight>
                  <a:srgbClr val="FFFFFF"/>
                </a:highlight>
                <a:latin typeface="Montserrat"/>
                <a:ea typeface="Montserrat"/>
                <a:cs typeface="Montserrat"/>
                <a:sym typeface="Montserrat"/>
              </a:rPr>
              <a:t>kiểu tham chiếu</a:t>
            </a:r>
            <a:r>
              <a:rPr lang="en" sz="1600">
                <a:solidFill>
                  <a:srgbClr val="374151"/>
                </a:solidFill>
                <a:highlight>
                  <a:srgbClr val="FFFFFF"/>
                </a:highlight>
                <a:latin typeface="Montserrat"/>
                <a:ea typeface="Montserrat"/>
                <a:cs typeface="Montserrat"/>
                <a:sym typeface="Montserrat"/>
              </a:rPr>
              <a: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47e26987a6_0_1"/>
          <p:cNvSpPr txBox="1"/>
          <p:nvPr>
            <p:ph type="title"/>
          </p:nvPr>
        </p:nvSpPr>
        <p:spPr>
          <a:xfrm>
            <a:off x="1381250" y="896100"/>
            <a:ext cx="44013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Kiểu dữ liệu tham chiếu</a:t>
            </a:r>
            <a:endParaRPr/>
          </a:p>
        </p:txBody>
      </p:sp>
      <p:sp>
        <p:nvSpPr>
          <p:cNvPr id="80" name="Google Shape;80;g247e26987a6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Khi gán một object cho một biến, thực chất là biến đó đang lưu địa chỉ trong bộ nhớ của object.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Khi ta truy cập vào một thuộc tính của object, trình thông dịch sẽ dựa theo địa chỉ đã lưu để truy xuất đúng giá trị cần lấy trong bộ nhớ.</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47e26987a6_0_8"/>
          <p:cNvSpPr txBox="1"/>
          <p:nvPr>
            <p:ph type="title"/>
          </p:nvPr>
        </p:nvSpPr>
        <p:spPr>
          <a:xfrm>
            <a:off x="1381250" y="896100"/>
            <a:ext cx="44013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So sánh 2 object bằng tham chiếu</a:t>
            </a:r>
            <a:endParaRPr/>
          </a:p>
        </p:txBody>
      </p:sp>
      <p:sp>
        <p:nvSpPr>
          <p:cNvPr id="86" name="Google Shape;86;g247e26987a6_0_8"/>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JavaScript cung cấp hai toán tử so sánh là </a:t>
            </a:r>
            <a:r>
              <a:rPr b="1" lang="en" sz="1600">
                <a:solidFill>
                  <a:srgbClr val="374151"/>
                </a:solidFill>
                <a:highlight>
                  <a:srgbClr val="FFFFFF"/>
                </a:highlight>
                <a:latin typeface="Montserrat"/>
                <a:ea typeface="Montserrat"/>
                <a:cs typeface="Montserrat"/>
                <a:sym typeface="Montserrat"/>
              </a:rPr>
              <a:t>==</a:t>
            </a:r>
            <a:r>
              <a:rPr lang="en" sz="1600">
                <a:solidFill>
                  <a:srgbClr val="374151"/>
                </a:solidFill>
                <a:highlight>
                  <a:srgbClr val="FFFFFF"/>
                </a:highlight>
                <a:latin typeface="Montserrat"/>
                <a:ea typeface="Montserrat"/>
                <a:cs typeface="Montserrat"/>
                <a:sym typeface="Montserrat"/>
              </a:rPr>
              <a:t> và </a:t>
            </a:r>
            <a:r>
              <a:rPr b="1" lang="en" sz="1600">
                <a:solidFill>
                  <a:srgbClr val="374151"/>
                </a:solidFill>
                <a:highlight>
                  <a:srgbClr val="FFFFFF"/>
                </a:highlight>
                <a:latin typeface="Montserrat"/>
                <a:ea typeface="Montserrat"/>
                <a:cs typeface="Montserrat"/>
                <a:sym typeface="Montserrat"/>
              </a:rPr>
              <a:t>===</a:t>
            </a:r>
            <a:r>
              <a:rPr lang="en" sz="1600">
                <a:solidFill>
                  <a:srgbClr val="374151"/>
                </a:solidFill>
                <a:highlight>
                  <a:srgbClr val="FFFFFF"/>
                </a:highlight>
                <a:latin typeface="Montserrat"/>
                <a:ea typeface="Montserrat"/>
                <a:cs typeface="Montserrat"/>
                <a:sym typeface="Montserrat"/>
              </a:rPr>
              <a:t>, trong đó:</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 ("bằng nghiêm ngặt") trả về true khi và chỉ khi hai biến có cùng kiểu dữ liệu và cùng giá trị, ngược lại thì trả về false.</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 trả về true khi hai biến có cùng giá trị và có thể khác kiểu dữ liệu (JavaScript sẽ chuyển về cùng kiểu dữ liệu để so sánh), ngược lại thì trả về false.</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47e26987a6_0_15"/>
          <p:cNvSpPr txBox="1"/>
          <p:nvPr>
            <p:ph type="title"/>
          </p:nvPr>
        </p:nvSpPr>
        <p:spPr>
          <a:xfrm>
            <a:off x="1381250" y="896100"/>
            <a:ext cx="44013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So sánh 2 object qua giá trị cách thủ công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