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Lst>
  <p:sldSz cy="5143500" cx="9144000"/>
  <p:notesSz cx="6858000" cy="9144000"/>
  <p:embeddedFontLst>
    <p:embeddedFont>
      <p:font typeface="Montserrat"/>
      <p:regular r:id="rId9"/>
      <p:bold r:id="rId10"/>
      <p:italic r:id="rId11"/>
      <p:boldItalic r:id="rId12"/>
    </p:embeddedFont>
    <p:embeddedFont>
      <p:font typeface="Lora"/>
      <p:regular r:id="rId13"/>
      <p:bold r:id="rId14"/>
      <p:italic r:id="rId15"/>
      <p:boldItalic r:id="rId16"/>
    </p:embeddedFont>
    <p:embeddedFont>
      <p:font typeface="Quattrocento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1" roundtripDataSignature="AMtx7mhHbgw+7xDZM9wjlO45KyYH/TLm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11" Type="http://schemas.openxmlformats.org/officeDocument/2006/relationships/font" Target="fonts/Montserrat-italic.fntdata"/><Relationship Id="rId10" Type="http://schemas.openxmlformats.org/officeDocument/2006/relationships/font" Target="fonts/Montserrat-bold.fntdata"/><Relationship Id="rId21" Type="http://customschemas.google.com/relationships/presentationmetadata" Target="metadata"/><Relationship Id="rId13" Type="http://schemas.openxmlformats.org/officeDocument/2006/relationships/font" Target="fonts/Lora-regular.fntdata"/><Relationship Id="rId12"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regular.fntdata"/><Relationship Id="rId15" Type="http://schemas.openxmlformats.org/officeDocument/2006/relationships/font" Target="fonts/Lora-italic.fntdata"/><Relationship Id="rId14" Type="http://schemas.openxmlformats.org/officeDocument/2006/relationships/font" Target="fonts/Lora-bold.fntdata"/><Relationship Id="rId17" Type="http://schemas.openxmlformats.org/officeDocument/2006/relationships/font" Target="fonts/QuattrocentoSans-regular.fntdata"/><Relationship Id="rId16" Type="http://schemas.openxmlformats.org/officeDocument/2006/relationships/font" Target="fonts/Lora-boldItalic.fntdata"/><Relationship Id="rId5" Type="http://schemas.openxmlformats.org/officeDocument/2006/relationships/notesMaster" Target="notesMasters/notesMaster1.xml"/><Relationship Id="rId19" Type="http://schemas.openxmlformats.org/officeDocument/2006/relationships/font" Target="fonts/QuattrocentoSans-italic.fntdata"/><Relationship Id="rId6" Type="http://schemas.openxmlformats.org/officeDocument/2006/relationships/slide" Target="slides/slide1.xml"/><Relationship Id="rId18" Type="http://schemas.openxmlformats.org/officeDocument/2006/relationships/font" Target="fonts/Quattrocento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1533a3c4b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21533a3c4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adee59322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2adee59322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Các phương thức request của HTTP</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21533a3c4b_0_1"/>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Các phương thức request của HTTP</a:t>
            </a:r>
            <a:endParaRPr/>
          </a:p>
        </p:txBody>
      </p:sp>
      <p:sp>
        <p:nvSpPr>
          <p:cNvPr id="74" name="Google Shape;74;g221533a3c4b_0_1"/>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600">
                <a:solidFill>
                  <a:srgbClr val="374151"/>
                </a:solidFill>
                <a:highlight>
                  <a:srgbClr val="FFFFFF"/>
                </a:highlight>
                <a:latin typeface="Montserrat"/>
                <a:ea typeface="Montserrat"/>
                <a:cs typeface="Montserrat"/>
                <a:sym typeface="Montserrat"/>
              </a:rPr>
              <a:t>GET:</a:t>
            </a:r>
            <a:r>
              <a:rPr lang="en" sz="1600">
                <a:solidFill>
                  <a:srgbClr val="374151"/>
                </a:solidFill>
                <a:highlight>
                  <a:srgbClr val="FFFFFF"/>
                </a:highlight>
                <a:latin typeface="Montserrat"/>
                <a:ea typeface="Montserrat"/>
                <a:cs typeface="Montserrat"/>
                <a:sym typeface="Montserrat"/>
              </a:rPr>
              <a:t> phương thức này dùng để lấy thông tin từ server sử dụng URI. Và phương thức GET chỉ nên dùng để lấy thông tin mà không có ảnh hưởng khác tới dữ liệu.</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n" sz="1600">
                <a:solidFill>
                  <a:srgbClr val="374151"/>
                </a:solidFill>
                <a:highlight>
                  <a:srgbClr val="FFFFFF"/>
                </a:highlight>
                <a:latin typeface="Montserrat"/>
                <a:ea typeface="Montserrat"/>
                <a:cs typeface="Montserrat"/>
                <a:sym typeface="Montserrat"/>
              </a:rPr>
              <a:t>HEAD:</a:t>
            </a:r>
            <a:r>
              <a:rPr lang="en" sz="1600">
                <a:solidFill>
                  <a:srgbClr val="374151"/>
                </a:solidFill>
                <a:highlight>
                  <a:srgbClr val="FFFFFF"/>
                </a:highlight>
                <a:latin typeface="Montserrat"/>
                <a:ea typeface="Montserrat"/>
                <a:cs typeface="Montserrat"/>
                <a:sym typeface="Montserrat"/>
              </a:rPr>
              <a:t> tương tự như GET, nhưng phương thức này chỉ dùng để lấy thông tin dòng trạng thái và phần tiêu đề (header).</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n" sz="1600">
                <a:solidFill>
                  <a:srgbClr val="374151"/>
                </a:solidFill>
                <a:highlight>
                  <a:srgbClr val="FFFFFF"/>
                </a:highlight>
                <a:latin typeface="Montserrat"/>
                <a:ea typeface="Montserrat"/>
                <a:cs typeface="Montserrat"/>
                <a:sym typeface="Montserrat"/>
              </a:rPr>
              <a:t>POST: </a:t>
            </a:r>
            <a:r>
              <a:rPr lang="en" sz="1600">
                <a:solidFill>
                  <a:srgbClr val="374151"/>
                </a:solidFill>
                <a:highlight>
                  <a:srgbClr val="FFFFFF"/>
                </a:highlight>
                <a:latin typeface="Montserrat"/>
                <a:ea typeface="Montserrat"/>
                <a:cs typeface="Montserrat"/>
                <a:sym typeface="Montserrat"/>
              </a:rPr>
              <a:t>phương thức này dùng để gửi dữ liệu từ client lên server, ví dụ: thông tin khách hàng, file,...</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2adee59322_0_3"/>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Các phương thức request của HTTP</a:t>
            </a:r>
            <a:endParaRPr/>
          </a:p>
        </p:txBody>
      </p:sp>
      <p:sp>
        <p:nvSpPr>
          <p:cNvPr id="80" name="Google Shape;80;g22adee59322_0_3"/>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600">
                <a:solidFill>
                  <a:srgbClr val="374151"/>
                </a:solidFill>
                <a:highlight>
                  <a:srgbClr val="FFFFFF"/>
                </a:highlight>
                <a:latin typeface="Montserrat"/>
                <a:ea typeface="Montserrat"/>
                <a:cs typeface="Montserrat"/>
                <a:sym typeface="Montserrat"/>
              </a:rPr>
              <a:t>PUT: </a:t>
            </a:r>
            <a:r>
              <a:rPr lang="en" sz="1600">
                <a:solidFill>
                  <a:srgbClr val="374151"/>
                </a:solidFill>
                <a:highlight>
                  <a:srgbClr val="FFFFFF"/>
                </a:highlight>
                <a:latin typeface="Montserrat"/>
                <a:ea typeface="Montserrat"/>
                <a:cs typeface="Montserrat"/>
                <a:sym typeface="Montserrat"/>
              </a:rPr>
              <a:t>dùng để thay thế dữ liệu hiện tại trên server bằng một dữ liệu mới được tải lên. Nói ngắn gọn thì là upload dữ liệu.</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n" sz="1600">
                <a:solidFill>
                  <a:srgbClr val="374151"/>
                </a:solidFill>
                <a:highlight>
                  <a:srgbClr val="FFFFFF"/>
                </a:highlight>
                <a:latin typeface="Montserrat"/>
                <a:ea typeface="Montserrat"/>
                <a:cs typeface="Montserrat"/>
                <a:sym typeface="Montserrat"/>
              </a:rPr>
              <a:t>DELETE: </a:t>
            </a:r>
            <a:r>
              <a:rPr lang="en" sz="1600">
                <a:solidFill>
                  <a:srgbClr val="374151"/>
                </a:solidFill>
                <a:highlight>
                  <a:srgbClr val="FFFFFF"/>
                </a:highlight>
                <a:latin typeface="Montserrat"/>
                <a:ea typeface="Montserrat"/>
                <a:cs typeface="Montserrat"/>
                <a:sym typeface="Montserrat"/>
              </a:rPr>
              <a:t>xoá dữ liệu trên server sử dụng URI.</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n" sz="1600">
                <a:solidFill>
                  <a:srgbClr val="374151"/>
                </a:solidFill>
                <a:highlight>
                  <a:srgbClr val="FFFFFF"/>
                </a:highlight>
                <a:latin typeface="Montserrat"/>
                <a:ea typeface="Montserrat"/>
                <a:cs typeface="Montserrat"/>
                <a:sym typeface="Montserrat"/>
              </a:rPr>
              <a:t>CONNECT:</a:t>
            </a:r>
            <a:r>
              <a:rPr lang="en" sz="1600">
                <a:solidFill>
                  <a:srgbClr val="374151"/>
                </a:solidFill>
                <a:highlight>
                  <a:srgbClr val="FFFFFF"/>
                </a:highlight>
                <a:latin typeface="Montserrat"/>
                <a:ea typeface="Montserrat"/>
                <a:cs typeface="Montserrat"/>
                <a:sym typeface="Montserrat"/>
              </a:rPr>
              <a:t> thiết lập một kênh truyền đến server sử dụng URI.</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n" sz="1600">
                <a:solidFill>
                  <a:srgbClr val="374151"/>
                </a:solidFill>
                <a:highlight>
                  <a:srgbClr val="FFFFFF"/>
                </a:highlight>
                <a:latin typeface="Montserrat"/>
                <a:ea typeface="Montserrat"/>
                <a:cs typeface="Montserrat"/>
                <a:sym typeface="Montserrat"/>
              </a:rPr>
              <a:t>OPTIONS:</a:t>
            </a:r>
            <a:r>
              <a:rPr lang="en" sz="1600">
                <a:solidFill>
                  <a:srgbClr val="374151"/>
                </a:solidFill>
                <a:highlight>
                  <a:srgbClr val="FFFFFF"/>
                </a:highlight>
                <a:latin typeface="Montserrat"/>
                <a:ea typeface="Montserrat"/>
                <a:cs typeface="Montserrat"/>
                <a:sym typeface="Montserrat"/>
              </a:rPr>
              <a:t> miêu tả các tuỳ chọn giao tiếp đến tài nguyên trên server.</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b="1" lang="en" sz="1600">
                <a:solidFill>
                  <a:srgbClr val="374151"/>
                </a:solidFill>
                <a:highlight>
                  <a:srgbClr val="FFFFFF"/>
                </a:highlight>
                <a:latin typeface="Montserrat"/>
                <a:ea typeface="Montserrat"/>
                <a:cs typeface="Montserrat"/>
                <a:sym typeface="Montserrat"/>
              </a:rPr>
              <a:t>TRACE:</a:t>
            </a:r>
            <a:r>
              <a:rPr lang="en" sz="1600">
                <a:solidFill>
                  <a:srgbClr val="374151"/>
                </a:solidFill>
                <a:highlight>
                  <a:srgbClr val="FFFFFF"/>
                </a:highlight>
                <a:latin typeface="Montserrat"/>
                <a:ea typeface="Montserrat"/>
                <a:cs typeface="Montserrat"/>
                <a:sym typeface="Montserrat"/>
              </a:rPr>
              <a:t> thực hiện một bài test lặp lại vòng lặp thông báo với đường dẫn đến tài nguyên đích trên server.</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374151"/>
              </a:solidFill>
              <a:highlight>
                <a:srgbClr val="FFFFFF"/>
              </a:highlight>
              <a:latin typeface="Montserrat"/>
              <a:ea typeface="Montserrat"/>
              <a:cs typeface="Montserrat"/>
              <a:sym typeface="Montserrat"/>
            </a:endParaRPr>
          </a:p>
          <a:p>
            <a:pPr indent="0" lvl="0" marL="0" rtl="0" algn="l">
              <a:lnSpc>
                <a:spcPct val="100000"/>
              </a:lnSpc>
              <a:spcBef>
                <a:spcPts val="0"/>
              </a:spcBef>
              <a:spcAft>
                <a:spcPts val="0"/>
              </a:spcAft>
              <a:buSzPts val="2400"/>
              <a:buNone/>
            </a:pPr>
            <a:r>
              <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