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2" roundtripDataSignature="AMtx7mjz7ITU6vX9fZeBYJLYfDs7JUOf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Montserrat-bold.fntdata"/><Relationship Id="rId22" Type="http://customschemas.google.com/relationships/presentationmetadata" Target="metadata"/><Relationship Id="rId10" Type="http://schemas.openxmlformats.org/officeDocument/2006/relationships/font" Target="fonts/Montserrat-regular.fntdata"/><Relationship Id="rId21" Type="http://schemas.openxmlformats.org/officeDocument/2006/relationships/font" Target="fonts/QuattrocentoSans-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okeapi.c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okeapi.c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okeapi.co/"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https://pokeapi.co/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ae037a978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2ae037a978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https://pokeapi.co/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ae037a978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2ae037a978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https://pokeapi.co/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httpbin.org/g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Gửi HTTP request sử dụng XMLHttpRequest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Gửi HTTP request sử dụng XMLHttpRequest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Ví dụ sau gửi phương thức request dạng GET đến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u="sng">
                <a:solidFill>
                  <a:schemeClr val="hlink"/>
                </a:solidFill>
                <a:highlight>
                  <a:srgbClr val="FFFFFF"/>
                </a:highlight>
                <a:latin typeface="Montserrat"/>
                <a:ea typeface="Montserrat"/>
                <a:cs typeface="Montserrat"/>
                <a:sym typeface="Montserrat"/>
                <a:hlinkClick r:id="rId3"/>
              </a:rPr>
              <a:t>https://httpbin.org/get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
        <p:nvSpPr>
          <p:cNvPr id="75" name="Google Shape;75;g221533a3c4b_0_1"/>
          <p:cNvSpPr txBox="1"/>
          <p:nvPr/>
        </p:nvSpPr>
        <p:spPr>
          <a:xfrm>
            <a:off x="962900" y="2407250"/>
            <a:ext cx="5705100" cy="1623900"/>
          </a:xfrm>
          <a:prstGeom prst="rect">
            <a:avLst/>
          </a:prstGeom>
          <a:noFill/>
          <a:ln>
            <a:noFill/>
          </a:ln>
        </p:spPr>
        <p:txBody>
          <a:bodyPr anchorCtr="0" anchor="t" bIns="91425" lIns="91425" spcFirstLastPara="1" rIns="91425" wrap="square" tIns="91425">
            <a:spAutoFit/>
          </a:bodyPr>
          <a:lstStyle/>
          <a:p>
            <a:pPr indent="0" lvl="0" marL="0" marR="241300" rtl="0" algn="l">
              <a:lnSpc>
                <a:spcPct val="150000"/>
              </a:lnSpc>
              <a:spcBef>
                <a:spcPts val="0"/>
              </a:spcBef>
              <a:spcAft>
                <a:spcPts val="0"/>
              </a:spcAft>
              <a:buNone/>
            </a:pPr>
            <a:r>
              <a:rPr lang="en" sz="1100">
                <a:solidFill>
                  <a:srgbClr val="A626A4"/>
                </a:solidFill>
                <a:highlight>
                  <a:srgbClr val="FAFAFA"/>
                </a:highlight>
                <a:latin typeface="Courier New"/>
                <a:ea typeface="Courier New"/>
                <a:cs typeface="Courier New"/>
                <a:sym typeface="Courier New"/>
              </a:rPr>
              <a:t>const</a:t>
            </a:r>
            <a:r>
              <a:rPr lang="en" sz="1100">
                <a:solidFill>
                  <a:srgbClr val="54BEB9"/>
                </a:solidFill>
                <a:highlight>
                  <a:srgbClr val="FAFAFA"/>
                </a:highlight>
                <a:latin typeface="Courier New"/>
                <a:ea typeface="Courier New"/>
                <a:cs typeface="Courier New"/>
                <a:sym typeface="Courier New"/>
              </a:rPr>
              <a:t> req </a:t>
            </a:r>
            <a:r>
              <a:rPr lang="en" sz="1100">
                <a:solidFill>
                  <a:srgbClr val="4078F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A626A4"/>
                </a:solidFill>
                <a:highlight>
                  <a:srgbClr val="FAFAFA"/>
                </a:highlight>
                <a:latin typeface="Courier New"/>
                <a:ea typeface="Courier New"/>
                <a:cs typeface="Courier New"/>
                <a:sym typeface="Courier New"/>
              </a:rPr>
              <a:t>new</a:t>
            </a:r>
            <a:r>
              <a:rPr lang="en" sz="1100">
                <a:solidFill>
                  <a:srgbClr val="54BEB9"/>
                </a:solidFill>
                <a:highlight>
                  <a:srgbClr val="FAFAFA"/>
                </a:highlight>
                <a:latin typeface="Courier New"/>
                <a:ea typeface="Courier New"/>
                <a:cs typeface="Courier New"/>
                <a:sym typeface="Courier New"/>
              </a:rPr>
              <a:t> </a:t>
            </a:r>
            <a:r>
              <a:rPr lang="en" sz="1100">
                <a:solidFill>
                  <a:srgbClr val="B76B01"/>
                </a:solidFill>
                <a:highlight>
                  <a:srgbClr val="FAFAFA"/>
                </a:highlight>
                <a:latin typeface="Courier New"/>
                <a:ea typeface="Courier New"/>
                <a:cs typeface="Courier New"/>
                <a:sym typeface="Courier New"/>
              </a:rPr>
              <a:t>XMLHttpRequest</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req</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open</a:t>
            </a:r>
            <a:r>
              <a:rPr lang="en" sz="1100">
                <a:solidFill>
                  <a:srgbClr val="383A42"/>
                </a:solidFill>
                <a:highlight>
                  <a:srgbClr val="FAFAFA"/>
                </a:highlight>
                <a:latin typeface="Courier New"/>
                <a:ea typeface="Courier New"/>
                <a:cs typeface="Courier New"/>
                <a:sym typeface="Courier New"/>
              </a:rPr>
              <a:t>(</a:t>
            </a:r>
            <a:r>
              <a:rPr lang="en" sz="1100">
                <a:solidFill>
                  <a:srgbClr val="50A14F"/>
                </a:solidFill>
                <a:highlight>
                  <a:srgbClr val="FAFAFA"/>
                </a:highlight>
                <a:latin typeface="Courier New"/>
                <a:ea typeface="Courier New"/>
                <a:cs typeface="Courier New"/>
                <a:sym typeface="Courier New"/>
              </a:rPr>
              <a:t>"GET"</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 </a:t>
            </a:r>
            <a:r>
              <a:rPr lang="en" sz="1100">
                <a:solidFill>
                  <a:srgbClr val="50A14F"/>
                </a:solidFill>
                <a:highlight>
                  <a:srgbClr val="FAFAFA"/>
                </a:highlight>
                <a:latin typeface="Courier New"/>
                <a:ea typeface="Courier New"/>
                <a:cs typeface="Courier New"/>
                <a:sym typeface="Courier New"/>
              </a:rPr>
              <a:t>"https://httpbin.org/get"</a:t>
            </a:r>
            <a:r>
              <a:rPr lang="en" sz="1100">
                <a:solidFill>
                  <a:srgbClr val="383A42"/>
                </a:solidFill>
                <a:highlight>
                  <a:srgbClr val="FAFAFA"/>
                </a:highlight>
                <a:latin typeface="Courier New"/>
                <a:ea typeface="Courier New"/>
                <a:cs typeface="Courier New"/>
                <a:sym typeface="Courier New"/>
              </a:rPr>
              <a:t>,</a:t>
            </a:r>
            <a:r>
              <a:rPr lang="en" sz="1100">
                <a:solidFill>
                  <a:srgbClr val="B76B01"/>
                </a:solidFill>
                <a:highlight>
                  <a:srgbClr val="FAFAFA"/>
                </a:highlight>
                <a:latin typeface="Courier New"/>
                <a:ea typeface="Courier New"/>
                <a:cs typeface="Courier New"/>
                <a:sym typeface="Courier New"/>
              </a:rPr>
              <a:t>false</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rPr lang="en" sz="1100">
                <a:solidFill>
                  <a:srgbClr val="54BEB9"/>
                </a:solidFill>
                <a:highlight>
                  <a:srgbClr val="FAFAFA"/>
                </a:highlight>
                <a:latin typeface="Courier New"/>
                <a:ea typeface="Courier New"/>
                <a:cs typeface="Courier New"/>
                <a:sym typeface="Courier New"/>
              </a:rPr>
              <a:t>req</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send</a:t>
            </a:r>
            <a:r>
              <a:rPr lang="en" sz="1100">
                <a:solidFill>
                  <a:srgbClr val="383A42"/>
                </a:solidFill>
                <a:highlight>
                  <a:srgbClr val="FAFAFA"/>
                </a:highlight>
                <a:latin typeface="Courier New"/>
                <a:ea typeface="Courier New"/>
                <a:cs typeface="Courier New"/>
                <a:sym typeface="Courier New"/>
              </a:rPr>
              <a:t>(</a:t>
            </a:r>
            <a:r>
              <a:rPr lang="en" sz="1100">
                <a:solidFill>
                  <a:srgbClr val="A626A4"/>
                </a:solidFill>
                <a:highlight>
                  <a:srgbClr val="FAFAFA"/>
                </a:highlight>
                <a:latin typeface="Courier New"/>
                <a:ea typeface="Courier New"/>
                <a:cs typeface="Courier New"/>
                <a:sym typeface="Courier New"/>
              </a:rPr>
              <a:t>null</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rPr lang="en" sz="1100">
                <a:solidFill>
                  <a:srgbClr val="B76B01"/>
                </a:solidFill>
                <a:highlight>
                  <a:srgbClr val="FAFAFA"/>
                </a:highlight>
                <a:latin typeface="Courier New"/>
                <a:ea typeface="Courier New"/>
                <a:cs typeface="Courier New"/>
                <a:sym typeface="Courier New"/>
              </a:rPr>
              <a:t>console</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log</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req</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status</a:t>
            </a:r>
            <a:r>
              <a:rPr lang="en" sz="1100">
                <a:solidFill>
                  <a:srgbClr val="383A42"/>
                </a:solidFill>
                <a:highlight>
                  <a:srgbClr val="FAFAFA"/>
                </a:highlight>
                <a:latin typeface="Courier New"/>
                <a:ea typeface="Courier New"/>
                <a:cs typeface="Courier New"/>
                <a:sym typeface="Courier New"/>
              </a:rPr>
              <a:t>);</a:t>
            </a:r>
            <a:endParaRPr sz="1100">
              <a:solidFill>
                <a:srgbClr val="54BEB9"/>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rPr lang="en" sz="1100">
                <a:solidFill>
                  <a:srgbClr val="B76B01"/>
                </a:solidFill>
                <a:highlight>
                  <a:srgbClr val="FAFAFA"/>
                </a:highlight>
                <a:latin typeface="Courier New"/>
                <a:ea typeface="Courier New"/>
                <a:cs typeface="Courier New"/>
                <a:sym typeface="Courier New"/>
              </a:rPr>
              <a:t>console</a:t>
            </a:r>
            <a:r>
              <a:rPr lang="en" sz="1100">
                <a:solidFill>
                  <a:srgbClr val="383A42"/>
                </a:solidFill>
                <a:highlight>
                  <a:srgbClr val="FAFAFA"/>
                </a:highlight>
                <a:latin typeface="Courier New"/>
                <a:ea typeface="Courier New"/>
                <a:cs typeface="Courier New"/>
                <a:sym typeface="Courier New"/>
              </a:rPr>
              <a:t>.</a:t>
            </a:r>
            <a:r>
              <a:rPr lang="en" sz="1100">
                <a:solidFill>
                  <a:srgbClr val="4078F2"/>
                </a:solidFill>
                <a:highlight>
                  <a:srgbClr val="FAFAFA"/>
                </a:highlight>
                <a:latin typeface="Courier New"/>
                <a:ea typeface="Courier New"/>
                <a:cs typeface="Courier New"/>
                <a:sym typeface="Courier New"/>
              </a:rPr>
              <a:t>log</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req</a:t>
            </a:r>
            <a:r>
              <a:rPr lang="en" sz="1100">
                <a:solidFill>
                  <a:srgbClr val="383A42"/>
                </a:solidFill>
                <a:highlight>
                  <a:srgbClr val="FAFAFA"/>
                </a:highlight>
                <a:latin typeface="Courier New"/>
                <a:ea typeface="Courier New"/>
                <a:cs typeface="Courier New"/>
                <a:sym typeface="Courier New"/>
              </a:rPr>
              <a:t>.</a:t>
            </a:r>
            <a:r>
              <a:rPr lang="en" sz="1100">
                <a:solidFill>
                  <a:srgbClr val="54BEB9"/>
                </a:solidFill>
                <a:highlight>
                  <a:srgbClr val="FAFAFA"/>
                </a:highlight>
                <a:latin typeface="Courier New"/>
                <a:ea typeface="Courier New"/>
                <a:cs typeface="Courier New"/>
                <a:sym typeface="Courier New"/>
              </a:rPr>
              <a:t>responseText</a:t>
            </a:r>
            <a:r>
              <a:rPr lang="en" sz="1100">
                <a:solidFill>
                  <a:srgbClr val="383A42"/>
                </a:solidFill>
                <a:highlight>
                  <a:srgbClr val="FAFAFA"/>
                </a:highlight>
                <a:latin typeface="Courier New"/>
                <a:ea typeface="Courier New"/>
                <a:cs typeface="Courier New"/>
                <a:sym typeface="Courier New"/>
              </a:rPr>
              <a:t>);</a:t>
            </a:r>
            <a:endParaRPr sz="1100">
              <a:solidFill>
                <a:srgbClr val="383A42"/>
              </a:solidFill>
              <a:highlight>
                <a:srgbClr val="FAFAFA"/>
              </a:highlight>
              <a:latin typeface="Courier New"/>
              <a:ea typeface="Courier New"/>
              <a:cs typeface="Courier New"/>
              <a:sym typeface="Courier New"/>
            </a:endParaRPr>
          </a:p>
          <a:p>
            <a:pPr indent="0" lvl="0" marL="0" marR="241300" rtl="0" algn="l">
              <a:lnSpc>
                <a:spcPct val="150000"/>
              </a:lnSpc>
              <a:spcBef>
                <a:spcPts val="0"/>
              </a:spcBef>
              <a:spcAft>
                <a:spcPts val="0"/>
              </a:spcAft>
              <a:buNone/>
            </a:pPr>
            <a:r>
              <a:t/>
            </a:r>
            <a:endParaRPr sz="1100">
              <a:solidFill>
                <a:srgbClr val="A626A4"/>
              </a:solidFill>
              <a:highlight>
                <a:srgbClr val="FAFAFA"/>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ae037a978_1_6"/>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Gửi HTTP request sử dụng XMLHttpRequest</a:t>
            </a:r>
            <a:endParaRPr/>
          </a:p>
        </p:txBody>
      </p:sp>
      <p:sp>
        <p:nvSpPr>
          <p:cNvPr id="81" name="Google Shape;81;g22ae037a978_1_6"/>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Sau khi đã có đối tượng req, mình sử dụng phương thức open để cấu hình cho request. Trong đó:</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Thuộc tính đầu tiên là tên kiểu request: </a:t>
            </a:r>
            <a:r>
              <a:rPr b="1" lang="en" sz="1600">
                <a:solidFill>
                  <a:srgbClr val="374151"/>
                </a:solidFill>
                <a:highlight>
                  <a:srgbClr val="FFFFFF"/>
                </a:highlight>
                <a:latin typeface="Montserrat"/>
                <a:ea typeface="Montserrat"/>
                <a:cs typeface="Montserrat"/>
                <a:sym typeface="Montserrat"/>
              </a:rPr>
              <a:t>GET, HEAD, POST, PUT, DELETE,</a:t>
            </a: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Thuộc tính tiếp theo là địa chỉ URL mà mình muốn gửi request đến.</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Thuộc tính cuối cùng là đối số kiểu bool, với giá trị false ý nghĩa là request kiểu đồng bộ (đợi cho đến khi nhận được kết quả phản hồi response) và giá trị true ý nghĩa là request kiểu bất đồng bộ (không đợi kết quả trả về mà sẽ tiếp tục thực hiện lệnh phía dưới, kết quả trả về sẽ được xử lý trong hàm callback).</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2ae037a978_1_1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Gửi HTTP request sử dụng XMLHttpRequest</a:t>
            </a:r>
            <a:endParaRPr/>
          </a:p>
        </p:txBody>
      </p:sp>
      <p:sp>
        <p:nvSpPr>
          <p:cNvPr id="87" name="Google Shape;87;g22ae037a978_1_1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Kết quả trả về có nhiều thuộc tính, nhưng quan trọng nhất là 2 thuộc tính: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Status</a:t>
            </a:r>
            <a:r>
              <a:rPr lang="en" sz="1600">
                <a:solidFill>
                  <a:srgbClr val="374151"/>
                </a:solidFill>
                <a:highlight>
                  <a:srgbClr val="FFFFFF"/>
                </a:highlight>
                <a:latin typeface="Montserrat"/>
                <a:ea typeface="Montserrat"/>
                <a:cs typeface="Montserrat"/>
                <a:sym typeface="Montserrat"/>
              </a:rPr>
              <a:t>: chính là status-code. Kết quả trả về là 200, chứng tỏ request thành công.</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ResponseText</a:t>
            </a:r>
            <a:r>
              <a:rPr lang="en" sz="1600">
                <a:solidFill>
                  <a:srgbClr val="374151"/>
                </a:solidFill>
                <a:highlight>
                  <a:srgbClr val="FFFFFF"/>
                </a:highlight>
                <a:latin typeface="Montserrat"/>
                <a:ea typeface="Montserrat"/>
                <a:cs typeface="Montserrat"/>
                <a:sym typeface="Montserrat"/>
              </a:rPr>
              <a:t>: là nội dung phản hồi từ server. Trong trường hợp này, kết quả trả về là một chuỗi JSON.</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