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ora"/>
      <p:regular r:id="rId16"/>
      <p:bold r:id="rId17"/>
      <p:italic r:id="rId18"/>
      <p:boldItalic r:id="rId19"/>
    </p:embeddedFont>
    <p:embeddedFont>
      <p:font typeface="Quattrocento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4" roundtripDataSignature="AMtx7midb5behYf7+jIuv8mBLx0ua9Q9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regular.fntdata"/><Relationship Id="rId11" Type="http://schemas.openxmlformats.org/officeDocument/2006/relationships/slide" Target="slides/slide6.xml"/><Relationship Id="rId22" Type="http://schemas.openxmlformats.org/officeDocument/2006/relationships/font" Target="fonts/QuattrocentoSans-italic.fntdata"/><Relationship Id="rId10" Type="http://schemas.openxmlformats.org/officeDocument/2006/relationships/slide" Target="slides/slide5.xml"/><Relationship Id="rId21" Type="http://schemas.openxmlformats.org/officeDocument/2006/relationships/font" Target="fonts/QuattrocentoSans-bold.fntdata"/><Relationship Id="rId13" Type="http://schemas.openxmlformats.org/officeDocument/2006/relationships/font" Target="fonts/Montserrat-bold.fntdata"/><Relationship Id="rId24" Type="http://customschemas.google.com/relationships/presentationmetadata" Target="metadata"/><Relationship Id="rId12" Type="http://schemas.openxmlformats.org/officeDocument/2006/relationships/font" Target="fonts/Montserrat-regular.fntdata"/><Relationship Id="rId23" Type="http://schemas.openxmlformats.org/officeDocument/2006/relationships/font" Target="fonts/Quattrocento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ora-bold.fntdata"/><Relationship Id="rId16" Type="http://schemas.openxmlformats.org/officeDocument/2006/relationships/font" Target="fonts/Lora-regular.fntdata"/><Relationship Id="rId5" Type="http://schemas.openxmlformats.org/officeDocument/2006/relationships/notesMaster" Target="notesMasters/notesMaster1.xml"/><Relationship Id="rId19" Type="http://schemas.openxmlformats.org/officeDocument/2006/relationships/font" Target="fonts/Lora-boldItalic.fntdata"/><Relationship Id="rId6" Type="http://schemas.openxmlformats.org/officeDocument/2006/relationships/slide" Target="slides/slide1.xml"/><Relationship Id="rId18" Type="http://schemas.openxmlformats.org/officeDocument/2006/relationships/font" Target="fonts/Lor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1753cede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11753ced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1533a3c4b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21533a3c4b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54d4cc5c11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254d4cc5c11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54d4cc5c11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254d4cc5c11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54d4cc5c1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254d4cc5c1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47b5836b75_1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247b5836b75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6"/>
          <p:cNvSpPr/>
          <p:nvPr/>
        </p:nvSpPr>
        <p:spPr>
          <a:xfrm>
            <a:off x="111795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001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cxnSp>
        <p:nvCxnSpPr>
          <p:cNvPr id="14" name="Google Shape;14;g1897ec55155_1_6"/>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5" name="Google Shape;15;g1897ec55155_1_6"/>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897ec55155_1_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7" name="Google Shape;17;g1897ec55155_1_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C001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8" name="Google Shape;18;g1897ec55155_1_6"/>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19" name="Google Shape;19;g1897ec55155_1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g1897ec55155_1_1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22" name="Google Shape;22;g1897ec55155_1_13"/>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3" name="Google Shape;23;g1897ec55155_1_13"/>
          <p:cNvSpPr/>
          <p:nvPr/>
        </p:nvSpPr>
        <p:spPr>
          <a:xfrm>
            <a:off x="1117950" y="228825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897ec55155_1_13"/>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5" name="Google Shape;25;g1897ec55155_1_13"/>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6" name="Google Shape;26;g1897ec55155_1_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g1897ec55155_1_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29" name="Google Shape;29;g1897ec55155_1_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0" name="Google Shape;30;g1897ec55155_1_20"/>
          <p:cNvSpPr/>
          <p:nvPr/>
        </p:nvSpPr>
        <p:spPr>
          <a:xfrm>
            <a:off x="428850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897ec55155_1_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g1897ec55155_1_2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4" name="Google Shape;34;g1897ec55155_1_25"/>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5" name="Google Shape;35;g1897ec55155_1_25"/>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6" name="Google Shape;36;g1897ec55155_1_25"/>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7" name="Google Shape;37;g1897ec55155_1_25"/>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g1897ec55155_1_25"/>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9" name="Google Shape;39;g1897ec55155_1_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g1897ec55155_1_3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2" name="Google Shape;42;g1897ec55155_1_33"/>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3" name="Google Shape;43;g1897ec55155_1_33"/>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g1897ec55155_1_33"/>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5" name="Google Shape;45;g1897ec55155_1_3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6" name="Google Shape;46;g1897ec55155_1_33"/>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1897ec55155_1_3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8" name="Google Shape;48;g1897ec55155_1_3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1897ec55155_1_4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1" name="Google Shape;51;g1897ec55155_1_4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2" name="Google Shape;52;g1897ec55155_1_42"/>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g1897ec55155_1_4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4" name="Google Shape;54;g1897ec55155_1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g1897ec55155_1_48"/>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7" name="Google Shape;57;g1897ec55155_1_48"/>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58" name="Google Shape;58;g1897ec55155_1_48"/>
          <p:cNvSpPr/>
          <p:nvPr/>
        </p:nvSpPr>
        <p:spPr>
          <a:xfrm>
            <a:off x="4457400" y="4551496"/>
            <a:ext cx="229200" cy="2292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897ec55155_1_48"/>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cxnSp>
        <p:nvCxnSpPr>
          <p:cNvPr id="61" name="Google Shape;61;g1897ec55155_1_53"/>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2" name="Google Shape;62;g1897ec55155_1_53"/>
          <p:cNvSpPr/>
          <p:nvPr/>
        </p:nvSpPr>
        <p:spPr>
          <a:xfrm>
            <a:off x="4293700" y="4235405"/>
            <a:ext cx="556500" cy="5565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897ec55155_1_53"/>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C00100"/>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C00100"/>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4"/>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11753ceded_0_0"/>
          <p:cNvSpPr txBox="1"/>
          <p:nvPr>
            <p:ph type="ctrTitle"/>
          </p:nvPr>
        </p:nvSpPr>
        <p:spPr>
          <a:xfrm>
            <a:off x="996622" y="2003900"/>
            <a:ext cx="7105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Sử dụng Promise để xử lý bất đồng bộ</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21533a3c4b_0_1"/>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Sử dụng Promise để xử lý bất đồng bộ</a:t>
            </a:r>
            <a:endParaRPr/>
          </a:p>
        </p:txBody>
      </p:sp>
      <p:sp>
        <p:nvSpPr>
          <p:cNvPr id="74" name="Google Shape;74;g221533a3c4b_0_1"/>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600">
                <a:solidFill>
                  <a:srgbClr val="374151"/>
                </a:solidFill>
                <a:highlight>
                  <a:srgbClr val="FFFFFF"/>
                </a:highlight>
                <a:latin typeface="Montserrat"/>
                <a:ea typeface="Montserrat"/>
                <a:cs typeface="Montserrat"/>
                <a:sym typeface="Montserrat"/>
              </a:rPr>
              <a:t>Promise là một đối tượng được sử dụng cho tính toán bất đồng bộ. Một promise đại diện cho một tiến trình hay một tác vụ chưa thể hoàn thành ngay được. Trong tương lai, promise sẽ trả về giá trị hoặc là đã được giải quyết (resolve) hoặc là không (reject).</a:t>
            </a:r>
            <a:endParaRPr sz="1100">
              <a:solidFill>
                <a:srgbClr val="54BEB9"/>
              </a:solidFill>
              <a:highlight>
                <a:srgbClr val="FAFAFA"/>
              </a:highlight>
              <a:latin typeface="Courier New"/>
              <a:ea typeface="Courier New"/>
              <a:cs typeface="Courier New"/>
              <a:sym typeface="Courier New"/>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254d4cc5c11_0_6"/>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Sử dụng Promise để xử lý bất đồng bộ</a:t>
            </a:r>
            <a:endParaRPr/>
          </a:p>
        </p:txBody>
      </p:sp>
      <p:sp>
        <p:nvSpPr>
          <p:cNvPr id="80" name="Google Shape;80;g254d4cc5c11_0_6"/>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374151"/>
                </a:solidFill>
                <a:highlight>
                  <a:srgbClr val="FFFFFF"/>
                </a:highlight>
                <a:latin typeface="Montserrat"/>
                <a:ea typeface="Montserrat"/>
                <a:cs typeface="Montserrat"/>
                <a:sym typeface="Montserrat"/>
              </a:rPr>
              <a:t>Promise sẽ có 3 trạng thái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b="1" lang="en" sz="1600">
                <a:solidFill>
                  <a:srgbClr val="374151"/>
                </a:solidFill>
                <a:highlight>
                  <a:srgbClr val="FFFFFF"/>
                </a:highlight>
                <a:latin typeface="Montserrat"/>
                <a:ea typeface="Montserrat"/>
                <a:cs typeface="Montserrat"/>
                <a:sym typeface="Montserrat"/>
              </a:rPr>
              <a:t>Pending</a:t>
            </a:r>
            <a:r>
              <a:rPr lang="en" sz="1600">
                <a:solidFill>
                  <a:srgbClr val="374151"/>
                </a:solidFill>
                <a:highlight>
                  <a:srgbClr val="FFFFFF"/>
                </a:highlight>
                <a:latin typeface="Montserrat"/>
                <a:ea typeface="Montserrat"/>
                <a:cs typeface="Montserrat"/>
                <a:sym typeface="Montserrat"/>
              </a:rPr>
              <a:t>: đang xử lý</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b="1" lang="en" sz="1600">
                <a:solidFill>
                  <a:srgbClr val="374151"/>
                </a:solidFill>
                <a:highlight>
                  <a:srgbClr val="FFFFFF"/>
                </a:highlight>
                <a:latin typeface="Montserrat"/>
                <a:ea typeface="Montserrat"/>
                <a:cs typeface="Montserrat"/>
                <a:sym typeface="Montserrat"/>
              </a:rPr>
              <a:t>Fulfilled</a:t>
            </a:r>
            <a:r>
              <a:rPr lang="en" sz="1600">
                <a:solidFill>
                  <a:srgbClr val="374151"/>
                </a:solidFill>
                <a:highlight>
                  <a:srgbClr val="FFFFFF"/>
                </a:highlight>
                <a:latin typeface="Montserrat"/>
                <a:ea typeface="Montserrat"/>
                <a:cs typeface="Montserrat"/>
                <a:sym typeface="Montserrat"/>
              </a:rPr>
              <a:t>: đã hoàn thành</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b="1" lang="en" sz="1600">
                <a:solidFill>
                  <a:srgbClr val="374151"/>
                </a:solidFill>
                <a:highlight>
                  <a:srgbClr val="FFFFFF"/>
                </a:highlight>
                <a:latin typeface="Montserrat"/>
                <a:ea typeface="Montserrat"/>
                <a:cs typeface="Montserrat"/>
                <a:sym typeface="Montserrat"/>
              </a:rPr>
              <a:t>Rejected</a:t>
            </a:r>
            <a:r>
              <a:rPr lang="en" sz="1600">
                <a:solidFill>
                  <a:srgbClr val="374151"/>
                </a:solidFill>
                <a:highlight>
                  <a:srgbClr val="FFFFFF"/>
                </a:highlight>
                <a:latin typeface="Montserrat"/>
                <a:ea typeface="Montserrat"/>
                <a:cs typeface="Montserrat"/>
                <a:sym typeface="Montserrat"/>
              </a:rPr>
              <a:t>: đã bị từ chối</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254d4cc5c11_0_13"/>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Sử dụng Promise để xử lý bất đồng bộ</a:t>
            </a:r>
            <a:endParaRPr/>
          </a:p>
        </p:txBody>
      </p:sp>
      <p:pic>
        <p:nvPicPr>
          <p:cNvPr id="86" name="Google Shape;86;g254d4cc5c11_0_13"/>
          <p:cNvPicPr preferRelativeResize="0"/>
          <p:nvPr/>
        </p:nvPicPr>
        <p:blipFill>
          <a:blip r:embed="rId3">
            <a:alphaModFix/>
          </a:blip>
          <a:stretch>
            <a:fillRect/>
          </a:stretch>
        </p:blipFill>
        <p:spPr>
          <a:xfrm>
            <a:off x="883300" y="1757225"/>
            <a:ext cx="4641601" cy="2408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254d4cc5c11_0_0"/>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Sử dụng Promise để xử lý bất đồng bộ</a:t>
            </a:r>
            <a:endParaRPr/>
          </a:p>
        </p:txBody>
      </p:sp>
      <p:sp>
        <p:nvSpPr>
          <p:cNvPr id="92" name="Google Shape;92;g254d4cc5c11_0_0"/>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600">
                <a:solidFill>
                  <a:srgbClr val="374151"/>
                </a:solidFill>
                <a:highlight>
                  <a:srgbClr val="FFFFFF"/>
                </a:highlight>
                <a:latin typeface="Montserrat"/>
                <a:ea typeface="Montserrat"/>
                <a:cs typeface="Montserrat"/>
                <a:sym typeface="Montserrat"/>
              </a:rPr>
              <a:t>Cú pháp cơ bản của Promise là:</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rPr lang="en" sz="1100">
                <a:solidFill>
                  <a:srgbClr val="54BEB9"/>
                </a:solidFill>
                <a:highlight>
                  <a:srgbClr val="FAFAFA"/>
                </a:highlight>
                <a:latin typeface="Courier New"/>
                <a:ea typeface="Courier New"/>
                <a:cs typeface="Courier New"/>
                <a:sym typeface="Courier New"/>
              </a:rPr>
              <a:t>let promise = new Promise(function (resolve, reject) {</a:t>
            </a:r>
            <a:endParaRPr sz="1100">
              <a:solidFill>
                <a:srgbClr val="54BEB9"/>
              </a:solidFill>
              <a:highlight>
                <a:srgbClr val="FAFAFA"/>
              </a:highlight>
              <a:latin typeface="Courier New"/>
              <a:ea typeface="Courier New"/>
              <a:cs typeface="Courier New"/>
              <a:sym typeface="Courier New"/>
            </a:endParaRPr>
          </a:p>
          <a:p>
            <a:pPr indent="0" lvl="0" marL="0" rtl="0" algn="l">
              <a:lnSpc>
                <a:spcPct val="100000"/>
              </a:lnSpc>
              <a:spcBef>
                <a:spcPts val="0"/>
              </a:spcBef>
              <a:spcAft>
                <a:spcPts val="0"/>
              </a:spcAft>
              <a:buSzPts val="2400"/>
              <a:buNone/>
            </a:pPr>
            <a:r>
              <a:rPr lang="en" sz="1100">
                <a:solidFill>
                  <a:srgbClr val="54BEB9"/>
                </a:solidFill>
                <a:highlight>
                  <a:srgbClr val="FAFAFA"/>
                </a:highlight>
                <a:latin typeface="Courier New"/>
                <a:ea typeface="Courier New"/>
                <a:cs typeface="Courier New"/>
                <a:sym typeface="Courier New"/>
              </a:rPr>
              <a:t>  // Code here</a:t>
            </a:r>
            <a:endParaRPr sz="1100">
              <a:solidFill>
                <a:srgbClr val="54BEB9"/>
              </a:solidFill>
              <a:highlight>
                <a:srgbClr val="FAFAFA"/>
              </a:highlight>
              <a:latin typeface="Courier New"/>
              <a:ea typeface="Courier New"/>
              <a:cs typeface="Courier New"/>
              <a:sym typeface="Courier New"/>
            </a:endParaRPr>
          </a:p>
          <a:p>
            <a:pPr indent="0" lvl="0" marL="0" marR="241300" rtl="0" algn="l">
              <a:lnSpc>
                <a:spcPct val="150000"/>
              </a:lnSpc>
              <a:spcBef>
                <a:spcPts val="0"/>
              </a:spcBef>
              <a:spcAft>
                <a:spcPts val="0"/>
              </a:spcAft>
              <a:buClr>
                <a:schemeClr val="dk1"/>
              </a:buClr>
              <a:buSzPts val="1100"/>
              <a:buFont typeface="Arial"/>
              <a:buNone/>
            </a:pPr>
            <a:r>
              <a:rPr lang="en" sz="1100">
                <a:solidFill>
                  <a:srgbClr val="54BEB9"/>
                </a:solidFill>
                <a:highlight>
                  <a:srgbClr val="FAFAFA"/>
                </a:highlight>
                <a:latin typeface="Courier New"/>
                <a:ea typeface="Courier New"/>
                <a:cs typeface="Courier New"/>
                <a:sym typeface="Courier New"/>
              </a:rPr>
              <a:t>});</a:t>
            </a:r>
            <a:endParaRPr sz="1100">
              <a:solidFill>
                <a:srgbClr val="54BEB9"/>
              </a:solidFill>
              <a:highlight>
                <a:srgbClr val="FAFAFA"/>
              </a:highlight>
              <a:latin typeface="Courier New"/>
              <a:ea typeface="Courier New"/>
              <a:cs typeface="Courier New"/>
              <a:sym typeface="Courier New"/>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247b5836b75_1_2"/>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Sử dụng Promise để xử lý bất đồng bộ</a:t>
            </a:r>
            <a:endParaRPr/>
          </a:p>
        </p:txBody>
      </p:sp>
      <p:sp>
        <p:nvSpPr>
          <p:cNvPr id="98" name="Google Shape;98;g247b5836b75_1_2"/>
          <p:cNvSpPr txBox="1"/>
          <p:nvPr>
            <p:ph idx="1" type="body"/>
          </p:nvPr>
        </p:nvSpPr>
        <p:spPr>
          <a:xfrm>
            <a:off x="920275" y="1546075"/>
            <a:ext cx="77619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374151"/>
                </a:solidFill>
                <a:highlight>
                  <a:srgbClr val="FFFFFF"/>
                </a:highlight>
                <a:latin typeface="Montserrat"/>
                <a:ea typeface="Montserrat"/>
                <a:cs typeface="Montserrat"/>
                <a:sym typeface="Montserrat"/>
              </a:rPr>
              <a:t>Trong đó, hàm được truyền vào </a:t>
            </a:r>
            <a:r>
              <a:rPr b="1" lang="en" sz="1600">
                <a:solidFill>
                  <a:srgbClr val="374151"/>
                </a:solidFill>
                <a:highlight>
                  <a:srgbClr val="FFFFFF"/>
                </a:highlight>
                <a:latin typeface="Montserrat"/>
                <a:ea typeface="Montserrat"/>
                <a:cs typeface="Montserrat"/>
                <a:sym typeface="Montserrat"/>
              </a:rPr>
              <a:t>new Promise</a:t>
            </a:r>
            <a:r>
              <a:rPr lang="en" sz="1600">
                <a:solidFill>
                  <a:srgbClr val="374151"/>
                </a:solidFill>
                <a:highlight>
                  <a:srgbClr val="FFFFFF"/>
                </a:highlight>
                <a:latin typeface="Montserrat"/>
                <a:ea typeface="Montserrat"/>
                <a:cs typeface="Montserrat"/>
                <a:sym typeface="Montserrat"/>
              </a:rPr>
              <a:t> gọi là executor.</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lang="en" sz="1600">
                <a:solidFill>
                  <a:srgbClr val="374151"/>
                </a:solidFill>
                <a:highlight>
                  <a:srgbClr val="FFFFFF"/>
                </a:highlight>
                <a:latin typeface="Montserrat"/>
                <a:ea typeface="Montserrat"/>
                <a:cs typeface="Montserrat"/>
                <a:sym typeface="Montserrat"/>
              </a:rPr>
              <a:t>Ban đầu, Promise có state là </a:t>
            </a:r>
            <a:r>
              <a:rPr b="1" lang="en" sz="1600">
                <a:solidFill>
                  <a:srgbClr val="374151"/>
                </a:solidFill>
                <a:highlight>
                  <a:srgbClr val="FFFFFF"/>
                </a:highlight>
                <a:latin typeface="Montserrat"/>
                <a:ea typeface="Montserrat"/>
                <a:cs typeface="Montserrat"/>
                <a:sym typeface="Montserrat"/>
              </a:rPr>
              <a:t>pending</a:t>
            </a:r>
            <a:r>
              <a:rPr lang="en" sz="1600">
                <a:solidFill>
                  <a:srgbClr val="374151"/>
                </a:solidFill>
                <a:highlight>
                  <a:srgbClr val="FFFFFF"/>
                </a:highlight>
                <a:latin typeface="Montserrat"/>
                <a:ea typeface="Montserrat"/>
                <a:cs typeface="Montserrat"/>
                <a:sym typeface="Montserrat"/>
              </a:rPr>
              <a:t> và kết quả value là </a:t>
            </a:r>
            <a:r>
              <a:rPr b="1" lang="en" sz="1600">
                <a:solidFill>
                  <a:srgbClr val="374151"/>
                </a:solidFill>
                <a:highlight>
                  <a:srgbClr val="FFFFFF"/>
                </a:highlight>
                <a:latin typeface="Montserrat"/>
                <a:ea typeface="Montserrat"/>
                <a:cs typeface="Montserrat"/>
                <a:sym typeface="Montserrat"/>
              </a:rPr>
              <a:t>undefined</a:t>
            </a:r>
            <a:r>
              <a:rPr lang="en" sz="1600">
                <a:solidFill>
                  <a:srgbClr val="374151"/>
                </a:solidFill>
                <a:highlight>
                  <a:srgbClr val="FFFFFF"/>
                </a:highlight>
                <a:latin typeface="Montserrat"/>
                <a:ea typeface="Montserrat"/>
                <a:cs typeface="Montserrat"/>
                <a:sym typeface="Montserrat"/>
              </a:rPr>
              <a:t>. Khi executor kết thúc công việc, nó sẽ gọi đến 1 trong 2 hàm được truyền vào:</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b="1" lang="en" sz="1600">
                <a:solidFill>
                  <a:srgbClr val="374151"/>
                </a:solidFill>
                <a:highlight>
                  <a:srgbClr val="FFFFFF"/>
                </a:highlight>
                <a:latin typeface="Montserrat"/>
                <a:ea typeface="Montserrat"/>
                <a:cs typeface="Montserrat"/>
                <a:sym typeface="Montserrat"/>
              </a:rPr>
              <a:t>Resolve(value)</a:t>
            </a:r>
            <a:r>
              <a:rPr lang="en" sz="1600">
                <a:solidFill>
                  <a:srgbClr val="374151"/>
                </a:solidFill>
                <a:highlight>
                  <a:srgbClr val="FFFFFF"/>
                </a:highlight>
                <a:latin typeface="Montserrat"/>
                <a:ea typeface="Montserrat"/>
                <a:cs typeface="Montserrat"/>
                <a:sym typeface="Montserrat"/>
              </a:rPr>
              <a:t>: để xác định rằng công việc đã thực hiện thành công</a:t>
            </a:r>
            <a:endParaRPr sz="1600">
              <a:solidFill>
                <a:srgbClr val="374151"/>
              </a:solidFill>
              <a:highlight>
                <a:srgbClr val="FFFFFF"/>
              </a:highlight>
              <a:latin typeface="Montserrat"/>
              <a:ea typeface="Montserrat"/>
              <a:cs typeface="Montserrat"/>
              <a:sym typeface="Montserrat"/>
            </a:endParaRPr>
          </a:p>
          <a:p>
            <a:pPr indent="-330200" lvl="1" marL="914400" rtl="0" algn="l">
              <a:lnSpc>
                <a:spcPct val="100000"/>
              </a:lnSpc>
              <a:spcBef>
                <a:spcPts val="0"/>
              </a:spcBef>
              <a:spcAft>
                <a:spcPts val="0"/>
              </a:spcAft>
              <a:buClr>
                <a:srgbClr val="374151"/>
              </a:buClr>
              <a:buSzPts val="1600"/>
              <a:buFont typeface="Montserrat"/>
              <a:buChar char="-"/>
            </a:pPr>
            <a:r>
              <a:rPr b="1" lang="en" sz="1600">
                <a:solidFill>
                  <a:srgbClr val="374151"/>
                </a:solidFill>
                <a:highlight>
                  <a:srgbClr val="FFFFFF"/>
                </a:highlight>
                <a:latin typeface="Montserrat"/>
                <a:ea typeface="Montserrat"/>
                <a:cs typeface="Montserrat"/>
                <a:sym typeface="Montserrat"/>
              </a:rPr>
              <a:t>state</a:t>
            </a:r>
            <a:r>
              <a:rPr lang="en" sz="1600">
                <a:solidFill>
                  <a:srgbClr val="374151"/>
                </a:solidFill>
                <a:highlight>
                  <a:srgbClr val="FFFFFF"/>
                </a:highlight>
                <a:latin typeface="Montserrat"/>
                <a:ea typeface="Montserrat"/>
                <a:cs typeface="Montserrat"/>
                <a:sym typeface="Montserrat"/>
              </a:rPr>
              <a:t> chuyển thành </a:t>
            </a:r>
            <a:r>
              <a:rPr b="1" lang="en" sz="1600">
                <a:solidFill>
                  <a:srgbClr val="374151"/>
                </a:solidFill>
                <a:highlight>
                  <a:srgbClr val="FFFFFF"/>
                </a:highlight>
                <a:latin typeface="Montserrat"/>
                <a:ea typeface="Montserrat"/>
                <a:cs typeface="Montserrat"/>
                <a:sym typeface="Montserrat"/>
              </a:rPr>
              <a:t>fulfilled</a:t>
            </a:r>
            <a:endParaRPr b="1" sz="1600">
              <a:solidFill>
                <a:srgbClr val="374151"/>
              </a:solidFill>
              <a:highlight>
                <a:srgbClr val="FFFFFF"/>
              </a:highlight>
              <a:latin typeface="Montserrat"/>
              <a:ea typeface="Montserrat"/>
              <a:cs typeface="Montserrat"/>
              <a:sym typeface="Montserrat"/>
            </a:endParaRPr>
          </a:p>
          <a:p>
            <a:pPr indent="-330200" lvl="1" marL="914400" rtl="0" algn="l">
              <a:lnSpc>
                <a:spcPct val="100000"/>
              </a:lnSpc>
              <a:spcBef>
                <a:spcPts val="0"/>
              </a:spcBef>
              <a:spcAft>
                <a:spcPts val="0"/>
              </a:spcAft>
              <a:buClr>
                <a:srgbClr val="374151"/>
              </a:buClr>
              <a:buSzPts val="1600"/>
              <a:buFont typeface="Montserrat"/>
              <a:buChar char="-"/>
            </a:pPr>
            <a:r>
              <a:rPr b="1" lang="en" sz="1600">
                <a:solidFill>
                  <a:srgbClr val="374151"/>
                </a:solidFill>
                <a:highlight>
                  <a:srgbClr val="FFFFFF"/>
                </a:highlight>
                <a:latin typeface="Montserrat"/>
                <a:ea typeface="Montserrat"/>
                <a:cs typeface="Montserrat"/>
                <a:sym typeface="Montserrat"/>
              </a:rPr>
              <a:t>kết quả</a:t>
            </a:r>
            <a:r>
              <a:rPr lang="en" sz="1600">
                <a:solidFill>
                  <a:srgbClr val="374151"/>
                </a:solidFill>
                <a:highlight>
                  <a:srgbClr val="FFFFFF"/>
                </a:highlight>
                <a:latin typeface="Montserrat"/>
                <a:ea typeface="Montserrat"/>
                <a:cs typeface="Montserrat"/>
                <a:sym typeface="Montserrat"/>
              </a:rPr>
              <a:t> là value</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b="1" lang="en" sz="1600">
                <a:solidFill>
                  <a:srgbClr val="374151"/>
                </a:solidFill>
                <a:highlight>
                  <a:srgbClr val="FFFFFF"/>
                </a:highlight>
                <a:latin typeface="Montserrat"/>
                <a:ea typeface="Montserrat"/>
                <a:cs typeface="Montserrat"/>
                <a:sym typeface="Montserrat"/>
              </a:rPr>
              <a:t>Reject(error)</a:t>
            </a:r>
            <a:r>
              <a:rPr lang="en" sz="1600">
                <a:solidFill>
                  <a:srgbClr val="374151"/>
                </a:solidFill>
                <a:highlight>
                  <a:srgbClr val="FFFFFF"/>
                </a:highlight>
                <a:latin typeface="Montserrat"/>
                <a:ea typeface="Montserrat"/>
                <a:cs typeface="Montserrat"/>
                <a:sym typeface="Montserrat"/>
              </a:rPr>
              <a:t>: để xác định rằng đã có lỗi xảy ra</a:t>
            </a:r>
            <a:endParaRPr sz="1600">
              <a:solidFill>
                <a:srgbClr val="374151"/>
              </a:solidFill>
              <a:highlight>
                <a:srgbClr val="FFFFFF"/>
              </a:highlight>
              <a:latin typeface="Montserrat"/>
              <a:ea typeface="Montserrat"/>
              <a:cs typeface="Montserrat"/>
              <a:sym typeface="Montserrat"/>
            </a:endParaRPr>
          </a:p>
          <a:p>
            <a:pPr indent="-330200" lvl="1" marL="914400" rtl="0" algn="l">
              <a:lnSpc>
                <a:spcPct val="100000"/>
              </a:lnSpc>
              <a:spcBef>
                <a:spcPts val="0"/>
              </a:spcBef>
              <a:spcAft>
                <a:spcPts val="0"/>
              </a:spcAft>
              <a:buClr>
                <a:srgbClr val="374151"/>
              </a:buClr>
              <a:buSzPts val="1600"/>
              <a:buFont typeface="Montserrat"/>
              <a:buChar char="-"/>
            </a:pPr>
            <a:r>
              <a:rPr b="1" lang="en" sz="1600">
                <a:solidFill>
                  <a:srgbClr val="374151"/>
                </a:solidFill>
                <a:highlight>
                  <a:srgbClr val="FFFFFF"/>
                </a:highlight>
                <a:latin typeface="Montserrat"/>
                <a:ea typeface="Montserrat"/>
                <a:cs typeface="Montserrat"/>
                <a:sym typeface="Montserrat"/>
              </a:rPr>
              <a:t>state</a:t>
            </a:r>
            <a:r>
              <a:rPr lang="en" sz="1600">
                <a:solidFill>
                  <a:srgbClr val="374151"/>
                </a:solidFill>
                <a:highlight>
                  <a:srgbClr val="FFFFFF"/>
                </a:highlight>
                <a:latin typeface="Montserrat"/>
                <a:ea typeface="Montserrat"/>
                <a:cs typeface="Montserrat"/>
                <a:sym typeface="Montserrat"/>
              </a:rPr>
              <a:t> chuyển thành rejected</a:t>
            </a:r>
            <a:endParaRPr sz="1600">
              <a:solidFill>
                <a:srgbClr val="374151"/>
              </a:solidFill>
              <a:highlight>
                <a:srgbClr val="FFFFFF"/>
              </a:highlight>
              <a:latin typeface="Montserrat"/>
              <a:ea typeface="Montserrat"/>
              <a:cs typeface="Montserrat"/>
              <a:sym typeface="Montserrat"/>
            </a:endParaRPr>
          </a:p>
          <a:p>
            <a:pPr indent="-330200" lvl="1" marL="914400" rtl="0" algn="l">
              <a:lnSpc>
                <a:spcPct val="100000"/>
              </a:lnSpc>
              <a:spcBef>
                <a:spcPts val="0"/>
              </a:spcBef>
              <a:spcAft>
                <a:spcPts val="0"/>
              </a:spcAft>
              <a:buClr>
                <a:srgbClr val="374151"/>
              </a:buClr>
              <a:buSzPts val="1600"/>
              <a:buFont typeface="Montserrat"/>
              <a:buChar char="-"/>
            </a:pPr>
            <a:r>
              <a:rPr b="1" lang="en" sz="1600">
                <a:solidFill>
                  <a:srgbClr val="374151"/>
                </a:solidFill>
                <a:highlight>
                  <a:srgbClr val="FFFFFF"/>
                </a:highlight>
                <a:latin typeface="Montserrat"/>
                <a:ea typeface="Montserrat"/>
                <a:cs typeface="Montserrat"/>
                <a:sym typeface="Montserrat"/>
              </a:rPr>
              <a:t>kết quả</a:t>
            </a:r>
            <a:r>
              <a:rPr lang="en" sz="1600">
                <a:solidFill>
                  <a:srgbClr val="374151"/>
                </a:solidFill>
                <a:highlight>
                  <a:srgbClr val="FFFFFF"/>
                </a:highlight>
                <a:latin typeface="Montserrat"/>
                <a:ea typeface="Montserrat"/>
                <a:cs typeface="Montserrat"/>
                <a:sym typeface="Montserrat"/>
              </a:rPr>
              <a:t> là error</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D120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