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ora"/>
      <p:regular r:id="rId15"/>
      <p:bold r:id="rId16"/>
      <p:italic r:id="rId17"/>
      <p:boldItalic r:id="rId18"/>
    </p:embeddedFont>
    <p:embeddedFont>
      <p:font typeface="Quattrocento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3" roundtripDataSignature="AMtx7mhQ47N6DQ40O9HN2WvKfU22PC3B6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fntdata"/><Relationship Id="rId11" Type="http://schemas.openxmlformats.org/officeDocument/2006/relationships/font" Target="fonts/Montserrat-regular.fntdata"/><Relationship Id="rId22" Type="http://schemas.openxmlformats.org/officeDocument/2006/relationships/font" Target="fonts/QuattrocentoSans-boldItalic.fntdata"/><Relationship Id="rId10" Type="http://schemas.openxmlformats.org/officeDocument/2006/relationships/slide" Target="slides/slide5.xml"/><Relationship Id="rId21" Type="http://schemas.openxmlformats.org/officeDocument/2006/relationships/font" Target="fonts/QuattrocentoSans-italic.fntdata"/><Relationship Id="rId13" Type="http://schemas.openxmlformats.org/officeDocument/2006/relationships/font" Target="fonts/Montserrat-italic.fntdata"/><Relationship Id="rId12" Type="http://schemas.openxmlformats.org/officeDocument/2006/relationships/font" Target="fonts/Montserrat-bold.fntdata"/><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ora-regular.fntdata"/><Relationship Id="rId14" Type="http://schemas.openxmlformats.org/officeDocument/2006/relationships/font" Target="fonts/Montserrat-boldItalic.fntdata"/><Relationship Id="rId17" Type="http://schemas.openxmlformats.org/officeDocument/2006/relationships/font" Target="fonts/Lora-italic.fntdata"/><Relationship Id="rId16" Type="http://schemas.openxmlformats.org/officeDocument/2006/relationships/font" Target="fonts/Lora-bold.fntdata"/><Relationship Id="rId5" Type="http://schemas.openxmlformats.org/officeDocument/2006/relationships/notesMaster" Target="notesMasters/notesMaster1.xml"/><Relationship Id="rId19" Type="http://schemas.openxmlformats.org/officeDocument/2006/relationships/font" Target="fonts/QuattrocentoSans-regular.fntdata"/><Relationship Id="rId6" Type="http://schemas.openxmlformats.org/officeDocument/2006/relationships/slide" Target="slides/slide1.xml"/><Relationship Id="rId18" Type="http://schemas.openxmlformats.org/officeDocument/2006/relationships/font" Target="fonts/Lor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1533a3c4b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21533a3c4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4b1487bce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54b1487bc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47b5836b75_1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247b5836b75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4b1487bce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254b1487bce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Một số phương thức của Promise</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21533a3c4b_0_1"/>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Promise.all</a:t>
            </a:r>
            <a:endParaRPr/>
          </a:p>
        </p:txBody>
      </p:sp>
      <p:sp>
        <p:nvSpPr>
          <p:cNvPr id="74" name="Google Shape;74;g221533a3c4b_0_1"/>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600">
                <a:solidFill>
                  <a:srgbClr val="374151"/>
                </a:solidFill>
                <a:highlight>
                  <a:srgbClr val="FFFFFF"/>
                </a:highlight>
                <a:latin typeface="Montserrat"/>
                <a:ea typeface="Montserrat"/>
                <a:cs typeface="Montserrat"/>
                <a:sym typeface="Montserrat"/>
              </a:rPr>
              <a:t>Phương thức này nhận vào một mảng các promises và chỉ resolve khi tất cả các promises này hoàn thành, hoặc reject khi một trong số chúng xảy ra lỗi. Trong trường hợp có lỗi xảy ra, tất cả các promise khác dù đã kết thúc hay chưa thì đều không được quan tâm nữa.</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54b1487bce_0_5"/>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Promise.allSettled</a:t>
            </a:r>
            <a:endParaRPr/>
          </a:p>
        </p:txBody>
      </p:sp>
      <p:sp>
        <p:nvSpPr>
          <p:cNvPr id="80" name="Google Shape;80;g254b1487bce_0_5"/>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600">
                <a:solidFill>
                  <a:srgbClr val="374151"/>
                </a:solidFill>
                <a:highlight>
                  <a:srgbClr val="FFFFFF"/>
                </a:highlight>
                <a:latin typeface="Montserrat"/>
                <a:ea typeface="Montserrat"/>
                <a:cs typeface="Montserrat"/>
                <a:sym typeface="Montserrat"/>
              </a:rPr>
              <a:t>Phương thức trả về Promise luôn được resolve khi tất cả các mảng promise trả về ở trạng thái settled (kể cả là thành công hay thất bại), vì vậy sẽ không rơi vào case bị reject.</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247b5836b75_1_2"/>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Promise.race</a:t>
            </a:r>
            <a:endParaRPr/>
          </a:p>
        </p:txBody>
      </p:sp>
      <p:sp>
        <p:nvSpPr>
          <p:cNvPr id="86" name="Google Shape;86;g247b5836b75_1_2"/>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600">
                <a:solidFill>
                  <a:srgbClr val="374151"/>
                </a:solidFill>
                <a:highlight>
                  <a:srgbClr val="FFFFFF"/>
                </a:highlight>
                <a:latin typeface="Montserrat"/>
                <a:ea typeface="Montserrat"/>
                <a:cs typeface="Montserrat"/>
                <a:sym typeface="Montserrat"/>
              </a:rPr>
              <a:t>Phương thức này nhận vào một mảng các promises và sẽ resolve/reject ngay khi một trong số các promises này hoàn thành/xảy ra lỗi (settled). Tức là khi có một promise kết thúc, promise sẽ trả về resolve.</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254b1487bce_0_14"/>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Promise.any</a:t>
            </a:r>
            <a:endParaRPr/>
          </a:p>
        </p:txBody>
      </p:sp>
      <p:sp>
        <p:nvSpPr>
          <p:cNvPr id="92" name="Google Shape;92;g254b1487bce_0_14"/>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600">
                <a:solidFill>
                  <a:srgbClr val="374151"/>
                </a:solidFill>
                <a:highlight>
                  <a:srgbClr val="FFFFFF"/>
                </a:highlight>
                <a:latin typeface="Montserrat"/>
                <a:ea typeface="Montserrat"/>
                <a:cs typeface="Montserrat"/>
                <a:sym typeface="Montserrat"/>
              </a:rPr>
              <a:t>Phương thức trả về ngay khi nhận được một promise ở trạng thái kết thúc (fulfilled) bất kể những promises khác là reject. Khi tất cả promise đều bị reject, Promise.any mới trả về reject</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