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i/HYpJ4mDYFG+w4sysMzzWPkh8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dev.vn/blog/cors-la-gi/"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dev.vn/blog/cors-la-gi/"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https://topdev.vn/blog/cors-la-gi/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69b46d32e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569b46d32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https://topdev.vn/blog/cors-la-gi/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Các thuộc tính của DOM</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Các thuộc tính của DOM</a:t>
            </a:r>
            <a:endParaRPr/>
          </a:p>
        </p:txBody>
      </p:sp>
      <p:sp>
        <p:nvSpPr>
          <p:cNvPr id="74" name="Google Shape;74;g221533a3c4b_0_1"/>
          <p:cNvSpPr txBox="1"/>
          <p:nvPr>
            <p:ph idx="1" type="body"/>
          </p:nvPr>
        </p:nvSpPr>
        <p:spPr>
          <a:xfrm>
            <a:off x="920275" y="1546075"/>
            <a:ext cx="7491600" cy="2801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id</a:t>
            </a:r>
            <a:r>
              <a:rPr lang="en" sz="1600">
                <a:solidFill>
                  <a:srgbClr val="374151"/>
                </a:solidFill>
                <a:highlight>
                  <a:srgbClr val="FFFFFF"/>
                </a:highlight>
                <a:latin typeface="Montserrat"/>
                <a:ea typeface="Montserrat"/>
                <a:cs typeface="Montserrat"/>
                <a:sym typeface="Montserrat"/>
              </a:rPr>
              <a:t>: Định danh – là duy nhất cho mỗi phần tử nên thường được dùng để truy xuất DOM trực tiếp và nhanh chóng.</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className</a:t>
            </a:r>
            <a:r>
              <a:rPr lang="en" sz="1600">
                <a:solidFill>
                  <a:srgbClr val="374151"/>
                </a:solidFill>
                <a:highlight>
                  <a:srgbClr val="FFFFFF"/>
                </a:highlight>
                <a:latin typeface="Montserrat"/>
                <a:ea typeface="Montserrat"/>
                <a:cs typeface="Montserrat"/>
                <a:sym typeface="Montserrat"/>
              </a:rPr>
              <a:t>: Tên lớp – Cũng dùng để truy xuất trực tiếp như id, nhưng 1 className có thể dùng cho nhiều phần tử.</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tagName</a:t>
            </a:r>
            <a:r>
              <a:rPr lang="en" sz="1600">
                <a:solidFill>
                  <a:srgbClr val="374151"/>
                </a:solidFill>
                <a:highlight>
                  <a:srgbClr val="FFFFFF"/>
                </a:highlight>
                <a:latin typeface="Montserrat"/>
                <a:ea typeface="Montserrat"/>
                <a:cs typeface="Montserrat"/>
                <a:sym typeface="Montserrat"/>
              </a:rPr>
              <a:t>: Tên thẻ HTML.</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innerHTML</a:t>
            </a:r>
            <a:r>
              <a:rPr lang="en" sz="1600">
                <a:solidFill>
                  <a:srgbClr val="374151"/>
                </a:solidFill>
                <a:highlight>
                  <a:srgbClr val="FFFFFF"/>
                </a:highlight>
                <a:latin typeface="Montserrat"/>
                <a:ea typeface="Montserrat"/>
                <a:cs typeface="Montserrat"/>
                <a:sym typeface="Montserrat"/>
              </a:rPr>
              <a:t>: Trả về mã HTML bên trong phần tử hiện tại. Đoạn mã HTML này là chuỗi kí tự chứa tất cả phần tử bên trong, bao gồm các node phần tử và node văn bản.</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outerHTML</a:t>
            </a:r>
            <a:r>
              <a:rPr lang="en" sz="1600">
                <a:solidFill>
                  <a:srgbClr val="374151"/>
                </a:solidFill>
                <a:highlight>
                  <a:srgbClr val="FFFFFF"/>
                </a:highlight>
                <a:latin typeface="Montserrat"/>
                <a:ea typeface="Montserrat"/>
                <a:cs typeface="Montserrat"/>
                <a:sym typeface="Montserrat"/>
              </a:rPr>
              <a:t>: Trả về mã HTML của phần tử hiện tại. Nói cách khác, outerHTML = tagName + innerHTML.</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569b46d32e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Các thuộc tính của DOM</a:t>
            </a:r>
            <a:endParaRPr/>
          </a:p>
        </p:txBody>
      </p:sp>
      <p:sp>
        <p:nvSpPr>
          <p:cNvPr id="80" name="Google Shape;80;g2569b46d32e_0_3"/>
          <p:cNvSpPr txBox="1"/>
          <p:nvPr>
            <p:ph idx="1" type="body"/>
          </p:nvPr>
        </p:nvSpPr>
        <p:spPr>
          <a:xfrm>
            <a:off x="920275" y="1546075"/>
            <a:ext cx="7491600" cy="2801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textContent</a:t>
            </a:r>
            <a:r>
              <a:rPr lang="en" sz="1600">
                <a:solidFill>
                  <a:srgbClr val="374151"/>
                </a:solidFill>
                <a:highlight>
                  <a:srgbClr val="FFFFFF"/>
                </a:highlight>
                <a:latin typeface="Montserrat"/>
                <a:ea typeface="Montserrat"/>
                <a:cs typeface="Montserrat"/>
                <a:sym typeface="Montserrat"/>
              </a:rPr>
              <a:t>: Trả về 1 chuỗi kí tự chứa nội dung của tất cả node văn bản bên trong phần tử hiện tại.</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attributes</a:t>
            </a:r>
            <a:r>
              <a:rPr lang="en" sz="1600">
                <a:solidFill>
                  <a:srgbClr val="374151"/>
                </a:solidFill>
                <a:highlight>
                  <a:srgbClr val="FFFFFF"/>
                </a:highlight>
                <a:latin typeface="Montserrat"/>
                <a:ea typeface="Montserrat"/>
                <a:cs typeface="Montserrat"/>
                <a:sym typeface="Montserrat"/>
              </a:rPr>
              <a:t>: Tập các thuộc tính như id, name, class, href, title…</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style</a:t>
            </a:r>
            <a:r>
              <a:rPr lang="en" sz="1600">
                <a:solidFill>
                  <a:srgbClr val="374151"/>
                </a:solidFill>
                <a:highlight>
                  <a:srgbClr val="FFFFFF"/>
                </a:highlight>
                <a:latin typeface="Montserrat"/>
                <a:ea typeface="Montserrat"/>
                <a:cs typeface="Montserrat"/>
                <a:sym typeface="Montserrat"/>
              </a:rPr>
              <a:t>: Tập các định dạng của phần tử hiện tại</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value</a:t>
            </a:r>
            <a:r>
              <a:rPr lang="en" sz="1600">
                <a:solidFill>
                  <a:srgbClr val="374151"/>
                </a:solidFill>
                <a:highlight>
                  <a:srgbClr val="FFFFFF"/>
                </a:highlight>
                <a:latin typeface="Montserrat"/>
                <a:ea typeface="Montserrat"/>
                <a:cs typeface="Montserrat"/>
                <a:sym typeface="Montserrat"/>
              </a:rPr>
              <a:t>: Lấy giá trị của thành phần được chọn thành một biến</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