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Lst>
  <p:sldSz cy="5143500" cx="9144000"/>
  <p:notesSz cx="6858000" cy="9144000"/>
  <p:embeddedFontLst>
    <p:embeddedFont>
      <p:font typeface="Montserrat"/>
      <p:regular r:id="rId9"/>
      <p:bold r:id="rId10"/>
      <p:italic r:id="rId11"/>
      <p:boldItalic r:id="rId12"/>
    </p:embeddedFont>
    <p:embeddedFont>
      <p:font typeface="Lora"/>
      <p:regular r:id="rId13"/>
      <p:bold r:id="rId14"/>
      <p:italic r:id="rId15"/>
      <p:boldItalic r:id="rId16"/>
    </p:embeddedFont>
    <p:embeddedFont>
      <p:font typeface="Quattrocento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1" roundtripDataSignature="AMtx7mjxXmWfXyDpm0hMwICxO0z3e39R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boldItalic.fntdata"/><Relationship Id="rId11" Type="http://schemas.openxmlformats.org/officeDocument/2006/relationships/font" Target="fonts/Montserrat-italic.fntdata"/><Relationship Id="rId10" Type="http://schemas.openxmlformats.org/officeDocument/2006/relationships/font" Target="fonts/Montserrat-bold.fntdata"/><Relationship Id="rId21" Type="http://customschemas.google.com/relationships/presentationmetadata" Target="metadata"/><Relationship Id="rId13" Type="http://schemas.openxmlformats.org/officeDocument/2006/relationships/font" Target="fonts/Lora-regular.fntdata"/><Relationship Id="rId12"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Montserrat-regular.fntdata"/><Relationship Id="rId15" Type="http://schemas.openxmlformats.org/officeDocument/2006/relationships/font" Target="fonts/Lora-italic.fntdata"/><Relationship Id="rId14" Type="http://schemas.openxmlformats.org/officeDocument/2006/relationships/font" Target="fonts/Lora-bold.fntdata"/><Relationship Id="rId17" Type="http://schemas.openxmlformats.org/officeDocument/2006/relationships/font" Target="fonts/QuattrocentoSans-regular.fntdata"/><Relationship Id="rId16" Type="http://schemas.openxmlformats.org/officeDocument/2006/relationships/font" Target="fonts/Lora-boldItalic.fntdata"/><Relationship Id="rId5" Type="http://schemas.openxmlformats.org/officeDocument/2006/relationships/notesMaster" Target="notesMasters/notesMaster1.xml"/><Relationship Id="rId19" Type="http://schemas.openxmlformats.org/officeDocument/2006/relationships/font" Target="fonts/QuattrocentoSans-italic.fntdata"/><Relationship Id="rId6" Type="http://schemas.openxmlformats.org/officeDocument/2006/relationships/slide" Target="slides/slide1.xml"/><Relationship Id="rId18" Type="http://schemas.openxmlformats.org/officeDocument/2006/relationships/font" Target="fonts/Quattrocento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pdev.vn/blog/cors-la-gi/"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1753cede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11753cede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21533a3c4b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221533a3c4b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https://topdev.vn/blog/cors-la-gi/</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2ead5c7a85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22ead5c7a85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6"/>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6"/>
          <p:cNvSpPr/>
          <p:nvPr/>
        </p:nvSpPr>
        <p:spPr>
          <a:xfrm>
            <a:off x="111795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001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3" name="Shape 13"/>
        <p:cNvGrpSpPr/>
        <p:nvPr/>
      </p:nvGrpSpPr>
      <p:grpSpPr>
        <a:xfrm>
          <a:off x="0" y="0"/>
          <a:ext cx="0" cy="0"/>
          <a:chOff x="0" y="0"/>
          <a:chExt cx="0" cy="0"/>
        </a:xfrm>
      </p:grpSpPr>
      <p:cxnSp>
        <p:nvCxnSpPr>
          <p:cNvPr id="14" name="Google Shape;14;g1897ec55155_1_6"/>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15" name="Google Shape;15;g1897ec55155_1_6"/>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1897ec55155_1_6"/>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17" name="Google Shape;17;g1897ec55155_1_6"/>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C001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18" name="Google Shape;18;g1897ec55155_1_6"/>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19" name="Google Shape;19;g1897ec55155_1_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g1897ec55155_1_13"/>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chemeClr val="accent1"/>
                </a:highlight>
              </a:defRPr>
            </a:lvl1pPr>
            <a:lvl2pPr lvl="1" algn="l">
              <a:lnSpc>
                <a:spcPct val="100000"/>
              </a:lnSpc>
              <a:spcBef>
                <a:spcPts val="0"/>
              </a:spcBef>
              <a:spcAft>
                <a:spcPts val="0"/>
              </a:spcAft>
              <a:buClr>
                <a:schemeClr val="dk2"/>
              </a:buClr>
              <a:buSzPts val="1400"/>
              <a:buNone/>
              <a:defRPr sz="1400">
                <a:solidFill>
                  <a:schemeClr val="dk2"/>
                </a:solidFill>
                <a:highlight>
                  <a:schemeClr val="accent1"/>
                </a:highlight>
              </a:defRPr>
            </a:lvl2pPr>
            <a:lvl3pPr lvl="2" algn="l">
              <a:lnSpc>
                <a:spcPct val="100000"/>
              </a:lnSpc>
              <a:spcBef>
                <a:spcPts val="0"/>
              </a:spcBef>
              <a:spcAft>
                <a:spcPts val="0"/>
              </a:spcAft>
              <a:buClr>
                <a:schemeClr val="dk2"/>
              </a:buClr>
              <a:buSzPts val="1400"/>
              <a:buNone/>
              <a:defRPr sz="1400">
                <a:solidFill>
                  <a:schemeClr val="dk2"/>
                </a:solidFill>
                <a:highlight>
                  <a:schemeClr val="accent1"/>
                </a:highlight>
              </a:defRPr>
            </a:lvl3pPr>
            <a:lvl4pPr lvl="3" algn="l">
              <a:lnSpc>
                <a:spcPct val="100000"/>
              </a:lnSpc>
              <a:spcBef>
                <a:spcPts val="0"/>
              </a:spcBef>
              <a:spcAft>
                <a:spcPts val="0"/>
              </a:spcAft>
              <a:buClr>
                <a:schemeClr val="dk2"/>
              </a:buClr>
              <a:buSzPts val="1400"/>
              <a:buNone/>
              <a:defRPr sz="1400">
                <a:solidFill>
                  <a:schemeClr val="dk2"/>
                </a:solidFill>
                <a:highlight>
                  <a:schemeClr val="accent1"/>
                </a:highlight>
              </a:defRPr>
            </a:lvl4pPr>
            <a:lvl5pPr lvl="4" algn="l">
              <a:lnSpc>
                <a:spcPct val="100000"/>
              </a:lnSpc>
              <a:spcBef>
                <a:spcPts val="0"/>
              </a:spcBef>
              <a:spcAft>
                <a:spcPts val="0"/>
              </a:spcAft>
              <a:buClr>
                <a:schemeClr val="dk2"/>
              </a:buClr>
              <a:buSzPts val="1400"/>
              <a:buNone/>
              <a:defRPr sz="1400">
                <a:solidFill>
                  <a:schemeClr val="dk2"/>
                </a:solidFill>
                <a:highlight>
                  <a:schemeClr val="accent1"/>
                </a:highlight>
              </a:defRPr>
            </a:lvl5pPr>
            <a:lvl6pPr lvl="5" algn="l">
              <a:lnSpc>
                <a:spcPct val="100000"/>
              </a:lnSpc>
              <a:spcBef>
                <a:spcPts val="0"/>
              </a:spcBef>
              <a:spcAft>
                <a:spcPts val="0"/>
              </a:spcAft>
              <a:buClr>
                <a:schemeClr val="dk2"/>
              </a:buClr>
              <a:buSzPts val="1400"/>
              <a:buNone/>
              <a:defRPr sz="1400">
                <a:solidFill>
                  <a:schemeClr val="dk2"/>
                </a:solidFill>
                <a:highlight>
                  <a:schemeClr val="accent1"/>
                </a:highlight>
              </a:defRPr>
            </a:lvl6pPr>
            <a:lvl7pPr lvl="6" algn="l">
              <a:lnSpc>
                <a:spcPct val="100000"/>
              </a:lnSpc>
              <a:spcBef>
                <a:spcPts val="0"/>
              </a:spcBef>
              <a:spcAft>
                <a:spcPts val="0"/>
              </a:spcAft>
              <a:buClr>
                <a:schemeClr val="dk2"/>
              </a:buClr>
              <a:buSzPts val="1400"/>
              <a:buNone/>
              <a:defRPr sz="1400">
                <a:solidFill>
                  <a:schemeClr val="dk2"/>
                </a:solidFill>
                <a:highlight>
                  <a:schemeClr val="accent1"/>
                </a:highlight>
              </a:defRPr>
            </a:lvl7pPr>
            <a:lvl8pPr lvl="7" algn="l">
              <a:lnSpc>
                <a:spcPct val="100000"/>
              </a:lnSpc>
              <a:spcBef>
                <a:spcPts val="0"/>
              </a:spcBef>
              <a:spcAft>
                <a:spcPts val="0"/>
              </a:spcAft>
              <a:buClr>
                <a:schemeClr val="dk2"/>
              </a:buClr>
              <a:buSzPts val="1400"/>
              <a:buNone/>
              <a:defRPr sz="1400">
                <a:solidFill>
                  <a:schemeClr val="dk2"/>
                </a:solidFill>
                <a:highlight>
                  <a:schemeClr val="accent1"/>
                </a:highlight>
              </a:defRPr>
            </a:lvl8pPr>
            <a:lvl9pPr lvl="8" algn="l">
              <a:lnSpc>
                <a:spcPct val="100000"/>
              </a:lnSpc>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22" name="Google Shape;22;g1897ec55155_1_13"/>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23" name="Google Shape;23;g1897ec55155_1_13"/>
          <p:cNvSpPr/>
          <p:nvPr/>
        </p:nvSpPr>
        <p:spPr>
          <a:xfrm>
            <a:off x="1117950" y="228825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1897ec55155_1_13"/>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25" name="Google Shape;25;g1897ec55155_1_13"/>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26" name="Google Shape;26;g1897ec55155_1_1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7" name="Shape 27"/>
        <p:cNvGrpSpPr/>
        <p:nvPr/>
      </p:nvGrpSpPr>
      <p:grpSpPr>
        <a:xfrm>
          <a:off x="0" y="0"/>
          <a:ext cx="0" cy="0"/>
          <a:chOff x="0" y="0"/>
          <a:chExt cx="0" cy="0"/>
        </a:xfrm>
      </p:grpSpPr>
      <p:sp>
        <p:nvSpPr>
          <p:cNvPr id="28" name="Google Shape;28;g1897ec55155_1_20"/>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29" name="Google Shape;29;g1897ec55155_1_20"/>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30" name="Google Shape;30;g1897ec55155_1_20"/>
          <p:cNvSpPr/>
          <p:nvPr/>
        </p:nvSpPr>
        <p:spPr>
          <a:xfrm>
            <a:off x="428850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1897ec55155_1_20"/>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g1897ec55155_1_25"/>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4" name="Google Shape;34;g1897ec55155_1_25"/>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5" name="Google Shape;35;g1897ec55155_1_25"/>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36" name="Google Shape;36;g1897ec55155_1_25"/>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7" name="Google Shape;37;g1897ec55155_1_25"/>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g1897ec55155_1_25"/>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39" name="Google Shape;39;g1897ec55155_1_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 name="Shape 40"/>
        <p:cNvGrpSpPr/>
        <p:nvPr/>
      </p:nvGrpSpPr>
      <p:grpSpPr>
        <a:xfrm>
          <a:off x="0" y="0"/>
          <a:ext cx="0" cy="0"/>
          <a:chOff x="0" y="0"/>
          <a:chExt cx="0" cy="0"/>
        </a:xfrm>
      </p:grpSpPr>
      <p:sp>
        <p:nvSpPr>
          <p:cNvPr id="41" name="Google Shape;41;g1897ec55155_1_33"/>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2" name="Google Shape;42;g1897ec55155_1_33"/>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3" name="Google Shape;43;g1897ec55155_1_33"/>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4" name="Google Shape;44;g1897ec55155_1_33"/>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45" name="Google Shape;45;g1897ec55155_1_33"/>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6" name="Google Shape;46;g1897ec55155_1_33"/>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g1897ec55155_1_33"/>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48" name="Google Shape;48;g1897ec55155_1_3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g1897ec55155_1_42"/>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51" name="Google Shape;51;g1897ec55155_1_42"/>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2" name="Google Shape;52;g1897ec55155_1_42"/>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 name="Google Shape;53;g1897ec55155_1_42"/>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4" name="Google Shape;54;g1897ec55155_1_4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g1897ec55155_1_48"/>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57" name="Google Shape;57;g1897ec55155_1_48"/>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58" name="Google Shape;58;g1897ec55155_1_48"/>
          <p:cNvSpPr/>
          <p:nvPr/>
        </p:nvSpPr>
        <p:spPr>
          <a:xfrm>
            <a:off x="4457400" y="4551496"/>
            <a:ext cx="229200" cy="2292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1897ec55155_1_48"/>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cxnSp>
        <p:nvCxnSpPr>
          <p:cNvPr id="61" name="Google Shape;61;g1897ec55155_1_53"/>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62" name="Google Shape;62;g1897ec55155_1_53"/>
          <p:cNvSpPr/>
          <p:nvPr/>
        </p:nvSpPr>
        <p:spPr>
          <a:xfrm>
            <a:off x="4293700" y="4235405"/>
            <a:ext cx="556500" cy="5565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1897ec55155_1_53"/>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C00100"/>
              </a:buClr>
              <a:buSzPts val="2400"/>
              <a:buFont typeface="Quattrocento Sans"/>
              <a:buChar char="◉"/>
              <a:defRPr b="0" i="0" sz="2400" u="none" cap="none" strike="noStrike">
                <a:solidFill>
                  <a:schemeClr val="dk1"/>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rgbClr val="C00100"/>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chemeClr val="accent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7" name="Google Shape;7;p4"/>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1pPr>
            <a:lvl2pPr lvl="1"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2pPr>
            <a:lvl3pPr lvl="2"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3pPr>
            <a:lvl4pPr lvl="3"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4pPr>
            <a:lvl5pPr lvl="4"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5pPr>
            <a:lvl6pPr lvl="5"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6pPr>
            <a:lvl7pPr lvl="6"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7pPr>
            <a:lvl8pPr lvl="7"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8pPr>
            <a:lvl9pPr lvl="8"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9pPr>
          </a:lstStyle>
          <a:p/>
        </p:txBody>
      </p:sp>
      <p:sp>
        <p:nvSpPr>
          <p:cNvPr id="8" name="Google Shape;8;p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11753ceded_0_0"/>
          <p:cNvSpPr txBox="1"/>
          <p:nvPr>
            <p:ph type="ctrTitle"/>
          </p:nvPr>
        </p:nvSpPr>
        <p:spPr>
          <a:xfrm>
            <a:off x="996622" y="2003900"/>
            <a:ext cx="71052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3000"/>
              <a:t>Dom Event trong JavaScript là gì?</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21533a3c4b_0_1"/>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Dom Event trong JavaScript là gì?</a:t>
            </a:r>
            <a:endParaRPr/>
          </a:p>
        </p:txBody>
      </p:sp>
      <p:sp>
        <p:nvSpPr>
          <p:cNvPr id="74" name="Google Shape;74;g221533a3c4b_0_1"/>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600">
                <a:solidFill>
                  <a:srgbClr val="374151"/>
                </a:solidFill>
                <a:highlight>
                  <a:srgbClr val="FFFFFF"/>
                </a:highlight>
                <a:latin typeface="Montserrat"/>
                <a:ea typeface="Montserrat"/>
                <a:cs typeface="Montserrat"/>
                <a:sym typeface="Montserrat"/>
              </a:rPr>
              <a:t>Dom Event</a:t>
            </a:r>
            <a:r>
              <a:rPr lang="en" sz="1600">
                <a:solidFill>
                  <a:srgbClr val="374151"/>
                </a:solidFill>
                <a:highlight>
                  <a:srgbClr val="FFFFFF"/>
                </a:highlight>
                <a:latin typeface="Montserrat"/>
                <a:ea typeface="Montserrat"/>
                <a:cs typeface="Montserrat"/>
                <a:sym typeface="Montserrat"/>
              </a:rPr>
              <a:t> hay còn được dịch ra là sự kiện, là một tác động nào đó lên các đối tượng HTML thông qua cấu trúc DOM. Qua đó ta có thể bắt được sự kiện và yêu cầu Js thực thi một chương trình nào đó. Tất cả các Node của DOM đều tạo ra các hành động như vậy nhưng các sự kiện không giới hạn ở DOM, có các sự kiện khác như sự kiện chuột, sự kiện bàn phím, sự kiện tài liệu…</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lang="en" sz="1600">
                <a:solidFill>
                  <a:srgbClr val="374151"/>
                </a:solidFill>
                <a:highlight>
                  <a:srgbClr val="FFFFFF"/>
                </a:highlight>
                <a:latin typeface="Montserrat"/>
                <a:ea typeface="Montserrat"/>
                <a:cs typeface="Montserrat"/>
                <a:sym typeface="Montserrat"/>
              </a:rPr>
              <a:t>Ta có thể hiểu một các đơn giản nhất: </a:t>
            </a:r>
            <a:r>
              <a:rPr b="1" lang="en" sz="1600">
                <a:solidFill>
                  <a:srgbClr val="374151"/>
                </a:solidFill>
                <a:highlight>
                  <a:srgbClr val="FFFFFF"/>
                </a:highlight>
                <a:latin typeface="Montserrat"/>
                <a:ea typeface="Montserrat"/>
                <a:cs typeface="Montserrat"/>
                <a:sym typeface="Montserrat"/>
              </a:rPr>
              <a:t>Sự kiện là điều xảy ra khi người dùng tương tác với trang web</a:t>
            </a:r>
            <a:endParaRPr b="1"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22ead5c7a85_0_3"/>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Dom Event trong JavaScript là gì?</a:t>
            </a:r>
            <a:endParaRPr/>
          </a:p>
        </p:txBody>
      </p:sp>
      <p:sp>
        <p:nvSpPr>
          <p:cNvPr id="80" name="Google Shape;80;g22ead5c7a85_0_3"/>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600">
                <a:solidFill>
                  <a:srgbClr val="374151"/>
                </a:solidFill>
                <a:highlight>
                  <a:srgbClr val="FFFFFF"/>
                </a:highlight>
                <a:latin typeface="Montserrat"/>
                <a:ea typeface="Montserrat"/>
                <a:cs typeface="Montserrat"/>
                <a:sym typeface="Montserrat"/>
              </a:rPr>
              <a:t>Có hai thuật ngữ khi chúng ta bắt gặp các sự kiện trong phát triển web:</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b="1" lang="en" sz="1600">
                <a:solidFill>
                  <a:srgbClr val="374151"/>
                </a:solidFill>
                <a:highlight>
                  <a:srgbClr val="FFFFFF"/>
                </a:highlight>
                <a:latin typeface="Montserrat"/>
                <a:ea typeface="Montserrat"/>
                <a:cs typeface="Montserrat"/>
                <a:sym typeface="Montserrat"/>
              </a:rPr>
              <a:t>Event Listener </a:t>
            </a:r>
            <a:r>
              <a:rPr lang="en" sz="1600">
                <a:solidFill>
                  <a:srgbClr val="374151"/>
                </a:solidFill>
                <a:highlight>
                  <a:srgbClr val="FFFFFF"/>
                </a:highlight>
                <a:latin typeface="Montserrat"/>
                <a:ea typeface="Montserrat"/>
                <a:cs typeface="Montserrat"/>
                <a:sym typeface="Montserrat"/>
              </a:rPr>
              <a:t>:Trình xử lý sự kiện là một đối tượng lắng nghe một sự kiện nhất định như một cú nhấp chuột, nhấn phím, di chuyển chuột,…</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b="1" lang="en" sz="1600">
                <a:solidFill>
                  <a:srgbClr val="374151"/>
                </a:solidFill>
                <a:highlight>
                  <a:srgbClr val="FFFFFF"/>
                </a:highlight>
                <a:latin typeface="Montserrat"/>
                <a:ea typeface="Montserrat"/>
                <a:cs typeface="Montserrat"/>
                <a:sym typeface="Montserrat"/>
              </a:rPr>
              <a:t>Event Handler :</a:t>
            </a:r>
            <a:r>
              <a:rPr lang="en" sz="1600">
                <a:solidFill>
                  <a:srgbClr val="374151"/>
                </a:solidFill>
                <a:highlight>
                  <a:srgbClr val="FFFFFF"/>
                </a:highlight>
                <a:latin typeface="Montserrat"/>
                <a:ea typeface="Montserrat"/>
                <a:cs typeface="Montserrat"/>
                <a:sym typeface="Montserrat"/>
              </a:rPr>
              <a:t> Trình xử lý sự kiện nói chung là một hàm được gọi khi một sự kiện nhất định xảy ra.</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Viola templat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D120F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