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jCar/DK5Ndm2Xxa94eoJZm1n+W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7b7aa4dd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67b7aa4dd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Thêm Event Handler sử dụng phương thức addEventListener</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Thêm Event Handler sử dụng phương thức addEventListener</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Có một cách khác để chỉ định các trình xử lý sự kiện là sử dụng phương thức </a:t>
            </a:r>
            <a:r>
              <a:rPr b="1" lang="en" sz="1600">
                <a:solidFill>
                  <a:srgbClr val="374151"/>
                </a:solidFill>
                <a:highlight>
                  <a:srgbClr val="FFFFFF"/>
                </a:highlight>
                <a:latin typeface="Montserrat"/>
                <a:ea typeface="Montserrat"/>
                <a:cs typeface="Montserrat"/>
                <a:sym typeface="Montserrat"/>
              </a:rPr>
              <a:t>addEventListener</a:t>
            </a:r>
            <a:r>
              <a:rPr lang="en" sz="1600">
                <a:solidFill>
                  <a:srgbClr val="374151"/>
                </a:solidFill>
                <a:highlight>
                  <a:srgbClr val="FFFFFF"/>
                </a:highlight>
                <a:latin typeface="Montserrat"/>
                <a:ea typeface="Montserrat"/>
                <a:cs typeface="Montserrat"/>
                <a:sym typeface="Montserrat"/>
              </a:rPr>
              <a:t> . Nó sẽ gắn một trình xử lý sự kiện vào một phần tử HTML. Sự kiện mới được đính kèm không ảnh hưởng đến các sự kiện trước đó. Ta có thể thêm nhiều sự kiện vào phần tử giống như cách chúng ta đã sử dụng thuộc tính HTML. Sử dụng </a:t>
            </a:r>
            <a:r>
              <a:rPr b="1" lang="en" sz="1600">
                <a:solidFill>
                  <a:srgbClr val="374151"/>
                </a:solidFill>
                <a:highlight>
                  <a:srgbClr val="FFFFFF"/>
                </a:highlight>
                <a:latin typeface="Montserrat"/>
                <a:ea typeface="Montserrat"/>
                <a:cs typeface="Montserrat"/>
                <a:sym typeface="Montserrat"/>
              </a:rPr>
              <a:t>addEventListener()</a:t>
            </a:r>
            <a:r>
              <a:rPr lang="en" sz="1600">
                <a:solidFill>
                  <a:srgbClr val="374151"/>
                </a:solidFill>
                <a:highlight>
                  <a:srgbClr val="FFFFFF"/>
                </a:highlight>
                <a:latin typeface="Montserrat"/>
                <a:ea typeface="Montserrat"/>
                <a:cs typeface="Montserrat"/>
                <a:sym typeface="Montserrat"/>
              </a:rPr>
              <a:t> ta có thể thêm các sự kiện vào bất kỳ phần tử DOM nào không nhất thiết chỉ là các phần tử HTML.</a:t>
            </a:r>
            <a:endParaRPr b="1" i="1"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67b7aa4dd9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Thêm Event Handler sử dụng phương thức addEventListener</a:t>
            </a:r>
            <a:endParaRPr/>
          </a:p>
        </p:txBody>
      </p:sp>
      <p:sp>
        <p:nvSpPr>
          <p:cNvPr id="80" name="Google Shape;80;g267b7aa4dd9_0_3"/>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Cú pháp</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rPr b="1" i="1" lang="en" sz="1600">
                <a:solidFill>
                  <a:srgbClr val="374151"/>
                </a:solidFill>
                <a:highlight>
                  <a:srgbClr val="FFFFFF"/>
                </a:highlight>
              </a:rPr>
              <a:t>element.addEventListener(event, callback function, useCapture);</a:t>
            </a:r>
            <a:endParaRPr b="1" i="1" sz="1600">
              <a:solidFill>
                <a:srgbClr val="374151"/>
              </a:solidFill>
              <a:highlight>
                <a:srgbClr val="FFFFFF"/>
              </a:highlight>
            </a:endParaRPr>
          </a:p>
          <a:p>
            <a:pPr indent="0" lvl="0" marL="0" rtl="0" algn="l">
              <a:lnSpc>
                <a:spcPct val="100000"/>
              </a:lnSpc>
              <a:spcBef>
                <a:spcPts val="0"/>
              </a:spcBef>
              <a:spcAft>
                <a:spcPts val="0"/>
              </a:spcAft>
              <a:buSzPts val="2400"/>
              <a:buNone/>
            </a:pPr>
            <a:r>
              <a:t/>
            </a:r>
            <a:endParaRPr b="1" i="1"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Trong đó:</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element</a:t>
            </a:r>
            <a:r>
              <a:rPr lang="en" sz="1600">
                <a:solidFill>
                  <a:srgbClr val="374151"/>
                </a:solidFill>
                <a:highlight>
                  <a:srgbClr val="FFFFFF"/>
                </a:highlight>
                <a:latin typeface="Montserrat"/>
                <a:ea typeface="Montserrat"/>
                <a:cs typeface="Montserrat"/>
                <a:sym typeface="Montserrat"/>
              </a:rPr>
              <a:t> : phần tử HTML đính kèm với sự kiện</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event</a:t>
            </a:r>
            <a:r>
              <a:rPr lang="en" sz="1600">
                <a:solidFill>
                  <a:srgbClr val="374151"/>
                </a:solidFill>
                <a:highlight>
                  <a:srgbClr val="FFFFFF"/>
                </a:highlight>
                <a:latin typeface="Montserrat"/>
                <a:ea typeface="Montserrat"/>
                <a:cs typeface="Montserrat"/>
                <a:sym typeface="Montserrat"/>
              </a:rPr>
              <a:t> : tên sự kiện</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callback function</a:t>
            </a:r>
            <a:r>
              <a:rPr lang="en" sz="1600">
                <a:solidFill>
                  <a:srgbClr val="374151"/>
                </a:solidFill>
                <a:highlight>
                  <a:srgbClr val="FFFFFF"/>
                </a:highlight>
                <a:latin typeface="Montserrat"/>
                <a:ea typeface="Montserrat"/>
                <a:cs typeface="Montserrat"/>
                <a:sym typeface="Montserrat"/>
              </a:rPr>
              <a:t> : hàm chạy sau khi sự kiện kích hoạt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useCapture</a:t>
            </a:r>
            <a:r>
              <a:rPr lang="en" sz="1600">
                <a:solidFill>
                  <a:srgbClr val="374151"/>
                </a:solidFill>
                <a:highlight>
                  <a:srgbClr val="FFFFFF"/>
                </a:highlight>
                <a:latin typeface="Montserrat"/>
                <a:ea typeface="Montserrat"/>
                <a:cs typeface="Montserrat"/>
                <a:sym typeface="Montserrat"/>
              </a:rPr>
              <a:t> : một giá trị </a:t>
            </a:r>
            <a:r>
              <a:rPr b="1" lang="en" sz="1600">
                <a:solidFill>
                  <a:srgbClr val="374151"/>
                </a:solidFill>
                <a:highlight>
                  <a:srgbClr val="FFFFFF"/>
                </a:highlight>
                <a:latin typeface="Montserrat"/>
                <a:ea typeface="Montserrat"/>
                <a:cs typeface="Montserrat"/>
                <a:sym typeface="Montserrat"/>
              </a:rPr>
              <a:t>boolean</a:t>
            </a:r>
            <a:r>
              <a:rPr lang="en" sz="1600">
                <a:solidFill>
                  <a:srgbClr val="374151"/>
                </a:solidFill>
                <a:highlight>
                  <a:srgbClr val="FFFFFF"/>
                </a:highlight>
                <a:latin typeface="Montserrat"/>
                <a:ea typeface="Montserrat"/>
                <a:cs typeface="Montserrat"/>
                <a:sym typeface="Montserrat"/>
              </a:rPr>
              <a:t> chỉ định sử dụng sự kiện tạo bởi hay ghi lại sự kiện. (Đây là một tham số tùy chọn và giá trị mặc định là false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