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0" r:id="rId1"/>
  </p:sldMasterIdLst>
  <p:notesMasterIdLst>
    <p:notesMasterId r:id="rId18"/>
  </p:notesMasterIdLst>
  <p:handoutMasterIdLst>
    <p:handoutMasterId r:id="rId19"/>
  </p:handoutMasterIdLst>
  <p:sldIdLst>
    <p:sldId id="256" r:id="rId2"/>
    <p:sldId id="258" r:id="rId3"/>
    <p:sldId id="267" r:id="rId4"/>
    <p:sldId id="269" r:id="rId5"/>
    <p:sldId id="271" r:id="rId6"/>
    <p:sldId id="272" r:id="rId7"/>
    <p:sldId id="291" r:id="rId8"/>
    <p:sldId id="270" r:id="rId9"/>
    <p:sldId id="273" r:id="rId10"/>
    <p:sldId id="289" r:id="rId11"/>
    <p:sldId id="294" r:id="rId12"/>
    <p:sldId id="295" r:id="rId13"/>
    <p:sldId id="296" r:id="rId14"/>
    <p:sldId id="297" r:id="rId15"/>
    <p:sldId id="298" r:id="rId16"/>
    <p:sldId id="266" r:id="rId17"/>
  </p:sldIdLst>
  <p:sldSz cx="12188825" cy="6858000"/>
  <p:notesSz cx="6858000" cy="9144000"/>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F8F57B"/>
    <a:srgbClr val="000000"/>
    <a:srgbClr val="333333"/>
    <a:srgbClr val="292929"/>
    <a:srgbClr val="F6AE1E"/>
    <a:srgbClr val="FF0066"/>
    <a:srgbClr val="F3AF35"/>
    <a:srgbClr val="9C42E6"/>
    <a:srgbClr val="D194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666" autoAdjust="0"/>
    <p:restoredTop sz="56709" autoAdjust="0"/>
  </p:normalViewPr>
  <p:slideViewPr>
    <p:cSldViewPr>
      <p:cViewPr varScale="1">
        <p:scale>
          <a:sx n="42" d="100"/>
          <a:sy n="42" d="100"/>
        </p:scale>
        <p:origin x="-1806" y="-102"/>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howGuides="1">
      <p:cViewPr varScale="1">
        <p:scale>
          <a:sx n="88" d="100"/>
          <a:sy n="88" d="100"/>
        </p:scale>
        <p:origin x="-3810"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TechReady9</a:t>
            </a:r>
            <a:endParaRPr lang="en-US">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16/12/2011</a:t>
            </a:fld>
            <a:endParaRPr lang="en-US">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Segoe UI" pitchFamily="34" charset="0"/>
              </a:rPr>
            </a:br>
            <a:r>
              <a:rPr lang="en-US" sz="50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xmlns=""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Windows Azure Platform Training Kit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16/12/2011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a:p>
        </p:txBody>
      </p:sp>
    </p:spTree>
    <p:extLst>
      <p:ext uri="{BB962C8B-B14F-4D97-AF65-F5344CB8AC3E}">
        <p14:creationId xmlns:p14="http://schemas.microsoft.com/office/powerpoint/2010/main" xmlns=""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a:p>
        </p:txBody>
      </p:sp>
    </p:spTree>
    <p:extLst>
      <p:ext uri="{BB962C8B-B14F-4D97-AF65-F5344CB8AC3E}">
        <p14:creationId xmlns:p14="http://schemas.microsoft.com/office/powerpoint/2010/main" xmlns="" val="284551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Windows Azure supports ASP.NET very</a:t>
            </a:r>
            <a:r>
              <a:rPr lang="en-NZ" sz="900" kern="1200" baseline="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Core ASP.NET (</a:t>
            </a:r>
            <a:r>
              <a:rPr lang="en-NZ" sz="900" kern="1200" baseline="0" err="1" smtClean="0">
                <a:solidFill>
                  <a:schemeClr val="tx1"/>
                </a:solidFill>
                <a:effectLst/>
                <a:latin typeface="Segoe UI" pitchFamily="34" charset="0"/>
                <a:ea typeface="Arial" pitchFamily="-106" charset="0"/>
                <a:cs typeface="Arial" charset="0"/>
              </a:rPr>
              <a:t>HttpModules</a:t>
            </a:r>
            <a:r>
              <a:rPr lang="en-NZ" sz="900" kern="1200" baseline="0" smtClean="0">
                <a:solidFill>
                  <a:schemeClr val="tx1"/>
                </a:solidFill>
                <a:effectLst/>
                <a:latin typeface="Segoe UI" pitchFamily="34" charset="0"/>
                <a:ea typeface="Arial" pitchFamily="-106" charset="0"/>
                <a:cs typeface="Arial" charset="0"/>
              </a:rPr>
              <a:t>/</a:t>
            </a:r>
            <a:r>
              <a:rPr lang="en-NZ" sz="900" kern="1200" baseline="0" err="1" smtClean="0">
                <a:solidFill>
                  <a:schemeClr val="tx1"/>
                </a:solidFill>
                <a:effectLst/>
                <a:latin typeface="Segoe UI" pitchFamily="34" charset="0"/>
                <a:ea typeface="Arial" pitchFamily="-106" charset="0"/>
                <a:cs typeface="Arial" charset="0"/>
              </a:rPr>
              <a:t>HttpHandlers</a:t>
            </a:r>
            <a:r>
              <a:rPr lang="en-NZ" sz="900" kern="1200" baseline="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Both very much suited to </a:t>
            </a:r>
            <a:r>
              <a:rPr lang="en-NZ" sz="900" kern="1200" baseline="0" err="1" smtClean="0">
                <a:solidFill>
                  <a:schemeClr val="tx1"/>
                </a:solidFill>
                <a:effectLst/>
                <a:latin typeface="Segoe UI" pitchFamily="34" charset="0"/>
                <a:ea typeface="Arial" pitchFamily="-106" charset="0"/>
                <a:cs typeface="Arial" charset="0"/>
              </a:rPr>
              <a:t>SaaS</a:t>
            </a:r>
            <a:r>
              <a:rPr lang="en-NZ" sz="900" kern="1200" baseline="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pPr rtl="0"/>
            <a:r>
              <a:rPr lang="en-NZ" sz="900" b="0" kern="120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xmlns="" val="40392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xmlns=""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Web Forms</a:t>
            </a:r>
            <a:r>
              <a:rPr lang="en-NZ" sz="900" kern="1200" baseline="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Both </a:t>
            </a:r>
            <a:r>
              <a:rPr lang="en-NZ" sz="900" kern="1200" baseline="0" err="1" smtClean="0">
                <a:solidFill>
                  <a:schemeClr val="tx1"/>
                </a:solidFill>
                <a:effectLst/>
                <a:latin typeface="Segoe UI" pitchFamily="34" charset="0"/>
                <a:ea typeface="Arial" pitchFamily="-106" charset="0"/>
                <a:cs typeface="Arial" charset="0"/>
              </a:rPr>
              <a:t>VB.Net</a:t>
            </a:r>
            <a:r>
              <a:rPr lang="en-NZ" sz="900" kern="1200" baseline="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xmlns=""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smtClean="0">
                <a:solidFill>
                  <a:schemeClr val="tx1"/>
                </a:solidFill>
                <a:effectLst/>
                <a:latin typeface="Segoe UI" pitchFamily="34" charset="0"/>
                <a:ea typeface="Arial" pitchFamily="-106" charset="0"/>
                <a:cs typeface="Arial" charset="0"/>
              </a:rPr>
              <a:t> with AJAX</a:t>
            </a: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b="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AJAX requests</a:t>
            </a:r>
            <a:r>
              <a:rPr lang="en-NZ" sz="900" kern="1200" baseline="0" smtClean="0">
                <a:solidFill>
                  <a:schemeClr val="tx1"/>
                </a:solidFill>
                <a:effectLst/>
                <a:latin typeface="Segoe UI" pitchFamily="34" charset="0"/>
                <a:ea typeface="Arial" pitchFamily="-106" charset="0"/>
                <a:cs typeface="Arial" charset="0"/>
              </a:rPr>
              <a:t> (e.g. </a:t>
            </a:r>
            <a:r>
              <a:rPr lang="en-NZ" sz="900" kern="1200" baseline="0" err="1" smtClean="0">
                <a:solidFill>
                  <a:schemeClr val="tx1"/>
                </a:solidFill>
                <a:effectLst/>
                <a:latin typeface="Segoe UI" pitchFamily="34" charset="0"/>
                <a:ea typeface="Arial" pitchFamily="-106" charset="0"/>
                <a:cs typeface="Arial" charset="0"/>
              </a:rPr>
              <a:t>JQuery</a:t>
            </a:r>
            <a:r>
              <a:rPr lang="en-NZ" sz="900" kern="1200" baseline="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There is NO support for sticky sessions. </a:t>
            </a:r>
            <a:br>
              <a:rPr lang="en-NZ" sz="900" kern="1200" smtClean="0">
                <a:solidFill>
                  <a:schemeClr val="tx1"/>
                </a:solidFill>
                <a:effectLst/>
                <a:latin typeface="Segoe UI" pitchFamily="34" charset="0"/>
                <a:ea typeface="Arial" pitchFamily="-106" charset="0"/>
                <a:cs typeface="Arial" charset="0"/>
              </a:rPr>
            </a:br>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r>
              <a:rPr lang="en-US" smtClean="0"/>
              <a:t>http://wiki.asp.net/page.aspx/1248/aspnet-and-load-balancing/ </a:t>
            </a:r>
          </a:p>
          <a:p>
            <a:endParaRPr lang="en-US" smtClean="0"/>
          </a:p>
          <a:p>
            <a:r>
              <a:rPr lang="en-US" smtClean="0"/>
              <a:t>Changing machine key in code</a:t>
            </a:r>
          </a:p>
          <a:p>
            <a:r>
              <a:rPr lang="en-US" smtClean="0"/>
              <a:t>http://social.msdn.microsoft.com/Forums/en-US/windowsazure/thread/a6f00720-3aad-40c8-ac31-c585bc0c3b67 </a:t>
            </a:r>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xmlns="" val="423163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Explains</a:t>
            </a:r>
            <a:r>
              <a:rPr lang="en-NZ" sz="900" kern="1200" baseline="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b="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Must move session state off the Web Role</a:t>
            </a:r>
            <a:r>
              <a:rPr lang="en-NZ" sz="900" kern="1200" baseline="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First</a:t>
            </a:r>
            <a:r>
              <a:rPr lang="en-NZ" sz="900" kern="1200" baseline="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smtClean="0">
                <a:solidFill>
                  <a:schemeClr val="tx1"/>
                </a:solidFill>
                <a:effectLst/>
                <a:latin typeface="Segoe UI" pitchFamily="34" charset="0"/>
                <a:ea typeface="Arial" pitchFamily="-106" charset="0"/>
                <a:cs typeface="Arial" charset="0"/>
              </a:rPr>
              <a:t/>
            </a:r>
            <a:br>
              <a:rPr lang="en-NZ" sz="900" kern="1200" smtClean="0">
                <a:solidFill>
                  <a:schemeClr val="tx1"/>
                </a:solidFill>
                <a:effectLst/>
                <a:latin typeface="Segoe UI" pitchFamily="34" charset="0"/>
                <a:ea typeface="Arial" pitchFamily="-106" charset="0"/>
                <a:cs typeface="Arial" charset="0"/>
              </a:rPr>
            </a:br>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endParaRPr lang="en-US" smtClean="0"/>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xmlns="" val="306271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Recap on statelessness</a:t>
            </a:r>
          </a:p>
          <a:p>
            <a:pPr rtl="0"/>
            <a:r>
              <a:rPr lang="en-NZ" sz="900" kern="1200" smtClean="0">
                <a:solidFill>
                  <a:schemeClr val="tx1"/>
                </a:solidFill>
                <a:effectLst/>
                <a:latin typeface="Segoe UI" pitchFamily="34" charset="0"/>
                <a:ea typeface="Arial" pitchFamily="-106" charset="0"/>
                <a:cs typeface="Arial" charset="0"/>
              </a:rPr>
              <a:t>Reinforces</a:t>
            </a:r>
            <a:r>
              <a:rPr lang="en-NZ" sz="900" kern="1200" baseline="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kern="120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Windows</a:t>
            </a:r>
            <a:r>
              <a:rPr lang="en-NZ" sz="900" kern="1200" baseline="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Some</a:t>
            </a:r>
            <a:r>
              <a:rPr lang="en-NZ" sz="900" kern="1200" baseline="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smtClean="0">
                <a:solidFill>
                  <a:schemeClr val="tx1"/>
                </a:solidFill>
                <a:effectLst/>
                <a:latin typeface="Segoe UI" pitchFamily="34" charset="0"/>
                <a:ea typeface="Arial" pitchFamily="-106" charset="0"/>
                <a:cs typeface="Arial" charset="0"/>
              </a:rPr>
            </a:br>
            <a:r>
              <a:rPr lang="en-NZ" sz="900" kern="1200" baseline="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err="1" smtClean="0">
                <a:solidFill>
                  <a:schemeClr val="tx1"/>
                </a:solidFill>
                <a:effectLst/>
                <a:latin typeface="Segoe UI" pitchFamily="34" charset="0"/>
                <a:ea typeface="Arial" pitchFamily="-106" charset="0"/>
                <a:cs typeface="Arial" charset="0"/>
              </a:rPr>
              <a:t>url</a:t>
            </a:r>
            <a:r>
              <a:rPr lang="en-NZ" sz="900" kern="1200" baseline="0" smtClean="0">
                <a:solidFill>
                  <a:schemeClr val="tx1"/>
                </a:solidFill>
                <a:effectLst/>
                <a:latin typeface="Segoe UI" pitchFamily="34" charset="0"/>
                <a:ea typeface="Arial" pitchFamily="-106" charset="0"/>
                <a:cs typeface="Arial" charset="0"/>
              </a:rPr>
              <a:t> that is served by an HTTP Handler</a:t>
            </a:r>
            <a:br>
              <a:rPr lang="en-NZ" sz="900" kern="1200" baseline="0" smtClean="0">
                <a:solidFill>
                  <a:schemeClr val="tx1"/>
                </a:solidFill>
                <a:effectLst/>
                <a:latin typeface="Segoe UI" pitchFamily="34" charset="0"/>
                <a:ea typeface="Arial" pitchFamily="-106" charset="0"/>
                <a:cs typeface="Arial" charset="0"/>
              </a:rPr>
            </a:br>
            <a:r>
              <a:rPr lang="en-NZ" sz="900" kern="1200" baseline="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Which leads on to talking about AJAX…</a:t>
            </a: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endParaRPr lang="en-US" smtClean="0"/>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a:p>
        </p:txBody>
      </p:sp>
    </p:spTree>
    <p:extLst>
      <p:ext uri="{BB962C8B-B14F-4D97-AF65-F5344CB8AC3E}">
        <p14:creationId xmlns:p14="http://schemas.microsoft.com/office/powerpoint/2010/main" xmlns="" val="46531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smtClean="0">
                <a:solidFill>
                  <a:schemeClr val="tx1"/>
                </a:solidFill>
                <a:effectLst/>
                <a:latin typeface="Segoe UI" pitchFamily="34" charset="0"/>
                <a:ea typeface="Arial" pitchFamily="-106" charset="0"/>
                <a:cs typeface="Arial" charset="0"/>
              </a:rPr>
              <a:t>Slide Objective</a:t>
            </a:r>
            <a:endParaRPr lang="en-NZ" sz="900" kern="1200" smtClean="0">
              <a:solidFill>
                <a:schemeClr val="tx1"/>
              </a:solidFill>
              <a:effectLst/>
              <a:latin typeface="Segoe UI" pitchFamily="34" charset="0"/>
              <a:ea typeface="Arial" pitchFamily="-106" charset="0"/>
              <a:cs typeface="Arial" charset="0"/>
            </a:endParaRPr>
          </a:p>
          <a:p>
            <a:pPr rtl="0"/>
            <a:r>
              <a:rPr lang="en-NZ" sz="900" kern="1200" smtClean="0">
                <a:solidFill>
                  <a:schemeClr val="tx1"/>
                </a:solidFill>
                <a:effectLst/>
                <a:latin typeface="Segoe UI" pitchFamily="34" charset="0"/>
                <a:ea typeface="Arial" pitchFamily="-106" charset="0"/>
                <a:cs typeface="Arial" charset="0"/>
              </a:rPr>
              <a:t>Explains</a:t>
            </a:r>
            <a:r>
              <a:rPr lang="en-NZ" sz="900" kern="1200" baseline="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smtClean="0">
              <a:solidFill>
                <a:schemeClr val="tx1"/>
              </a:solidFill>
              <a:effectLst/>
              <a:latin typeface="Segoe UI" pitchFamily="34" charset="0"/>
              <a:ea typeface="Arial" pitchFamily="-106" charset="0"/>
              <a:cs typeface="Arial" charset="0"/>
            </a:endParaRPr>
          </a:p>
          <a:p>
            <a:pPr rtl="0"/>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Speaking Notes</a:t>
            </a:r>
            <a:endParaRPr lang="en-NZ" sz="900" b="0" kern="120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Must move session state off the Web Role</a:t>
            </a:r>
            <a:r>
              <a:rPr lang="en-NZ" sz="900" kern="1200" baseline="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Windows Azure </a:t>
            </a:r>
            <a:r>
              <a:rPr lang="en-NZ" sz="900" kern="1200" baseline="0" err="1" smtClean="0">
                <a:solidFill>
                  <a:schemeClr val="tx1"/>
                </a:solidFill>
                <a:effectLst/>
                <a:latin typeface="Segoe UI" pitchFamily="34" charset="0"/>
                <a:ea typeface="Arial" pitchFamily="-106" charset="0"/>
                <a:cs typeface="Arial" charset="0"/>
              </a:rPr>
              <a:t>AppFabrich</a:t>
            </a:r>
            <a:r>
              <a:rPr lang="en-NZ" sz="900" kern="1200" baseline="0" smtClean="0">
                <a:solidFill>
                  <a:schemeClr val="tx1"/>
                </a:solidFill>
                <a:effectLst/>
                <a:latin typeface="Segoe UI" pitchFamily="34" charset="0"/>
                <a:ea typeface="Arial" pitchFamily="-106" charset="0"/>
                <a:cs typeface="Arial" charset="0"/>
              </a:rPr>
              <a:t> caching is the obvious choice</a:t>
            </a:r>
          </a:p>
          <a:p>
            <a:pPr marL="455375"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SQL Azure and Windows Azure storage are </a:t>
            </a:r>
            <a:r>
              <a:rPr lang="en-NZ" sz="900" kern="1200" baseline="0" err="1" smtClean="0">
                <a:solidFill>
                  <a:schemeClr val="tx1"/>
                </a:solidFill>
                <a:effectLst/>
                <a:latin typeface="Segoe UI" pitchFamily="34" charset="0"/>
                <a:ea typeface="Arial" pitchFamily="-106" charset="0"/>
                <a:cs typeface="Arial" charset="0"/>
              </a:rPr>
              <a:t>are</a:t>
            </a:r>
            <a:r>
              <a:rPr lang="en-NZ" sz="900" kern="1200" baseline="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Will need to implement your own session </a:t>
            </a:r>
            <a:r>
              <a:rPr lang="en-NZ" sz="900" kern="1200" baseline="0" err="1" smtClean="0">
                <a:solidFill>
                  <a:schemeClr val="tx1"/>
                </a:solidFill>
                <a:effectLst/>
                <a:latin typeface="Segoe UI" pitchFamily="34" charset="0"/>
                <a:ea typeface="Arial" pitchFamily="-106" charset="0"/>
                <a:cs typeface="Arial" charset="0"/>
              </a:rPr>
              <a:t>cleanup</a:t>
            </a:r>
            <a:r>
              <a:rPr lang="en-NZ" sz="900" kern="1200" baseline="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smtClean="0">
                <a:solidFill>
                  <a:schemeClr val="tx1"/>
                </a:solidFill>
                <a:effectLst/>
                <a:latin typeface="Segoe UI" pitchFamily="34" charset="0"/>
                <a:ea typeface="Arial" pitchFamily="-106" charset="0"/>
                <a:cs typeface="Arial" charset="0"/>
              </a:rPr>
              <a:t>Another</a:t>
            </a:r>
            <a:r>
              <a:rPr lang="en-NZ" sz="900" kern="1200" baseline="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smtClean="0">
                <a:solidFill>
                  <a:schemeClr val="tx1"/>
                </a:solidFill>
                <a:effectLst/>
                <a:latin typeface="Segoe UI" pitchFamily="34" charset="0"/>
                <a:ea typeface="Arial" pitchFamily="-106" charset="0"/>
                <a:cs typeface="Arial" charset="0"/>
              </a:rPr>
              <a:t>Could also use a custom or 3</a:t>
            </a:r>
            <a:r>
              <a:rPr lang="en-NZ" sz="900" kern="1200" baseline="30000" smtClean="0">
                <a:solidFill>
                  <a:schemeClr val="tx1"/>
                </a:solidFill>
                <a:effectLst/>
                <a:latin typeface="Segoe UI" pitchFamily="34" charset="0"/>
                <a:ea typeface="Arial" pitchFamily="-106" charset="0"/>
                <a:cs typeface="Arial" charset="0"/>
              </a:rPr>
              <a:t>rd</a:t>
            </a:r>
            <a:r>
              <a:rPr lang="en-NZ" sz="900" kern="1200" baseline="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err="1" smtClean="0">
                <a:solidFill>
                  <a:schemeClr val="tx1"/>
                </a:solidFill>
                <a:effectLst/>
                <a:latin typeface="Segoe UI" pitchFamily="34" charset="0"/>
                <a:ea typeface="Arial" pitchFamily="-106" charset="0"/>
                <a:cs typeface="Arial" charset="0"/>
              </a:rPr>
              <a:t>memcached</a:t>
            </a:r>
            <a:r>
              <a:rPr lang="en-NZ" sz="900" kern="1200" baseline="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smtClean="0">
              <a:solidFill>
                <a:schemeClr val="tx1"/>
              </a:solidFill>
              <a:effectLst/>
              <a:latin typeface="Segoe UI" pitchFamily="34" charset="0"/>
              <a:ea typeface="Arial" pitchFamily="-106" charset="0"/>
              <a:cs typeface="Arial" charset="0"/>
            </a:endParaRPr>
          </a:p>
          <a:p>
            <a:pPr rtl="0"/>
            <a:r>
              <a:rPr lang="en-NZ" sz="900" b="1" kern="1200" smtClean="0">
                <a:solidFill>
                  <a:schemeClr val="tx1"/>
                </a:solidFill>
                <a:effectLst/>
                <a:latin typeface="Segoe UI" pitchFamily="34" charset="0"/>
                <a:ea typeface="Arial" pitchFamily="-106" charset="0"/>
                <a:cs typeface="Arial" charset="0"/>
              </a:rPr>
              <a:t>Notes</a:t>
            </a:r>
          </a:p>
          <a:p>
            <a:pPr rtl="0"/>
            <a:r>
              <a:rPr lang="en-NZ" sz="900" b="0" kern="1200" smtClean="0">
                <a:solidFill>
                  <a:schemeClr val="tx1"/>
                </a:solidFill>
                <a:effectLst/>
                <a:latin typeface="Segoe UI" pitchFamily="34" charset="0"/>
                <a:ea typeface="Arial" pitchFamily="-106" charset="0"/>
                <a:cs typeface="Arial" charset="0"/>
              </a:rPr>
              <a:t>3</a:t>
            </a:r>
            <a:r>
              <a:rPr lang="en-NZ" sz="900" b="0" kern="1200" baseline="30000" smtClean="0">
                <a:solidFill>
                  <a:schemeClr val="tx1"/>
                </a:solidFill>
                <a:effectLst/>
                <a:latin typeface="Segoe UI" pitchFamily="34" charset="0"/>
                <a:ea typeface="Arial" pitchFamily="-106" charset="0"/>
                <a:cs typeface="Arial" charset="0"/>
              </a:rPr>
              <a:t>rd</a:t>
            </a:r>
            <a:r>
              <a:rPr lang="en-NZ" sz="900" b="0" kern="1200" smtClean="0">
                <a:solidFill>
                  <a:schemeClr val="tx1"/>
                </a:solidFill>
                <a:effectLst/>
                <a:latin typeface="Segoe UI" pitchFamily="34" charset="0"/>
                <a:ea typeface="Arial" pitchFamily="-106" charset="0"/>
                <a:cs typeface="Arial" charset="0"/>
              </a:rPr>
              <a:t> party </a:t>
            </a:r>
            <a:r>
              <a:rPr lang="en-NZ" sz="900" b="0" kern="1200" err="1" smtClean="0">
                <a:solidFill>
                  <a:schemeClr val="tx1"/>
                </a:solidFill>
                <a:effectLst/>
                <a:latin typeface="Segoe UI" pitchFamily="34" charset="0"/>
                <a:ea typeface="Arial" pitchFamily="-106" charset="0"/>
                <a:cs typeface="Arial" charset="0"/>
              </a:rPr>
              <a:t>Sql</a:t>
            </a:r>
            <a:r>
              <a:rPr lang="en-NZ" sz="900" b="0" kern="1200" smtClean="0">
                <a:solidFill>
                  <a:schemeClr val="tx1"/>
                </a:solidFill>
                <a:effectLst/>
                <a:latin typeface="Segoe UI" pitchFamily="34" charset="0"/>
                <a:ea typeface="Arial" pitchFamily="-106" charset="0"/>
                <a:cs typeface="Arial" charset="0"/>
              </a:rPr>
              <a:t> Azure session state provider</a:t>
            </a:r>
          </a:p>
          <a:p>
            <a:pPr rtl="0"/>
            <a:r>
              <a:rPr lang="en-NZ" sz="900" b="0" kern="120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smtClean="0">
                <a:solidFill>
                  <a:schemeClr val="tx1"/>
                </a:solidFill>
                <a:effectLst/>
                <a:latin typeface="Segoe UI" pitchFamily="34" charset="0"/>
                <a:ea typeface="Arial" pitchFamily="-106" charset="0"/>
                <a:cs typeface="Arial" charset="0"/>
              </a:rPr>
              <a:t>Cookie size performance</a:t>
            </a:r>
            <a:r>
              <a:rPr lang="en-NZ" sz="900" b="0" kern="1200" baseline="0" smtClean="0">
                <a:solidFill>
                  <a:schemeClr val="tx1"/>
                </a:solidFill>
                <a:effectLst/>
                <a:latin typeface="Segoe UI" pitchFamily="34" charset="0"/>
                <a:ea typeface="Arial" pitchFamily="-106" charset="0"/>
                <a:cs typeface="Arial" charset="0"/>
              </a:rPr>
              <a:t> impact</a:t>
            </a:r>
          </a:p>
          <a:p>
            <a:pPr rtl="0"/>
            <a:r>
              <a:rPr lang="en-NZ" sz="900" b="0" kern="1200" smtClean="0">
                <a:solidFill>
                  <a:schemeClr val="tx1"/>
                </a:solidFill>
                <a:effectLst/>
                <a:latin typeface="Segoe UI" pitchFamily="34" charset="0"/>
                <a:ea typeface="Arial" pitchFamily="-106" charset="0"/>
                <a:cs typeface="Arial" charset="0"/>
              </a:rPr>
              <a:t>http://www.yuiblog.com/blog/2007/03/01/performance-research-part-3/ </a:t>
            </a:r>
          </a:p>
          <a:p>
            <a:r>
              <a:rPr lang="en-US" smtClean="0"/>
              <a:t>http://blogs.msdn.com/b/eugeniop/archive/2010/06/05/windows-azure-architecture-guide-part-2-managing-sessions.aspx</a:t>
            </a:r>
          </a:p>
          <a:p>
            <a:endParaRPr lang="en-US" smtClean="0"/>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a:p>
        </p:txBody>
      </p:sp>
    </p:spTree>
    <p:extLst>
      <p:ext uri="{BB962C8B-B14F-4D97-AF65-F5344CB8AC3E}">
        <p14:creationId xmlns:p14="http://schemas.microsoft.com/office/powerpoint/2010/main" xmlns="" val="164676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a:p>
        </p:txBody>
      </p:sp>
    </p:spTree>
    <p:extLst>
      <p:ext uri="{BB962C8B-B14F-4D97-AF65-F5344CB8AC3E}">
        <p14:creationId xmlns:p14="http://schemas.microsoft.com/office/powerpoint/2010/main" xmlns="" val="3834132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8240" y="1447804"/>
            <a:ext cx="10360501" cy="1523497"/>
          </a:xfrm>
        </p:spPr>
        <p:txBody>
          <a:bodyPr>
            <a:noAutofit/>
          </a:bodyPr>
          <a:lstStyle>
            <a:lvl1pPr>
              <a:lnSpc>
                <a:spcPct val="90000"/>
              </a:lnSpc>
              <a:defRPr sz="5400" spc="-267"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938244" y="3810000"/>
            <a:ext cx="11149012" cy="463255"/>
          </a:xfrm>
        </p:spPr>
        <p:txBody>
          <a:bodyPr>
            <a:noAutofit/>
          </a:bodyPr>
          <a:lstStyle>
            <a:lvl1pPr marL="0" indent="0" algn="l">
              <a:lnSpc>
                <a:spcPct val="90000"/>
              </a:lnSpc>
              <a:spcBef>
                <a:spcPts val="0"/>
              </a:spcBef>
              <a:buNone/>
              <a:defRPr sz="32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xmlns="" val="3247851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0200998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5" name="Rectangle 4"/>
          <p:cNvSpPr/>
          <p:nvPr userDrawn="1"/>
        </p:nvSpPr>
        <p:spPr bwMode="auto">
          <a:xfrm>
            <a:off x="0" y="1295400"/>
            <a:ext cx="12188825" cy="5562600"/>
          </a:xfrm>
          <a:prstGeom prst="rect">
            <a:avLst/>
          </a:prstGeom>
          <a:solidFill>
            <a:srgbClr val="FFFFFF"/>
          </a:soli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585"/>
            <a:endParaRPr lang="en-US" sz="3200" spc="-67" smtClean="0">
              <a:gradFill>
                <a:gsLst>
                  <a:gs pos="0">
                    <a:srgbClr val="000000"/>
                  </a:gs>
                  <a:gs pos="100000">
                    <a:srgbClr val="000000"/>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99616"/>
            <a:ext cx="11149013" cy="2667397"/>
          </a:xfrm>
        </p:spPr>
        <p:txBody>
          <a:bodyPr/>
          <a:lstStyle>
            <a:lvl1pPr marL="0" indent="0">
              <a:lnSpc>
                <a:spcPct val="90000"/>
              </a:lnSpc>
              <a:buFont typeface="Arial" pitchFamily="34" charset="0"/>
              <a:buNone/>
              <a:defRPr>
                <a:solidFill>
                  <a:schemeClr val="bg1"/>
                </a:solidFill>
                <a:latin typeface="Consolas" pitchFamily="49" charset="0"/>
                <a:cs typeface="Consolas" pitchFamily="49" charset="0"/>
              </a:defRPr>
            </a:lvl1pPr>
            <a:lvl2pPr marL="533307" indent="0">
              <a:lnSpc>
                <a:spcPct val="90000"/>
              </a:lnSpc>
              <a:buFont typeface="Arial" pitchFamily="34" charset="0"/>
              <a:buNone/>
              <a:defRPr>
                <a:solidFill>
                  <a:schemeClr val="bg1"/>
                </a:solidFill>
                <a:latin typeface="Consolas" pitchFamily="49" charset="0"/>
                <a:cs typeface="Consolas" pitchFamily="49" charset="0"/>
              </a:defRPr>
            </a:lvl2pPr>
            <a:lvl3pPr marL="994659" indent="0">
              <a:lnSpc>
                <a:spcPct val="90000"/>
              </a:lnSpc>
              <a:buFont typeface="Arial" pitchFamily="34" charset="0"/>
              <a:buNone/>
              <a:defRPr>
                <a:solidFill>
                  <a:schemeClr val="bg1"/>
                </a:solidFill>
                <a:latin typeface="Consolas" pitchFamily="49" charset="0"/>
                <a:cs typeface="Consolas" pitchFamily="49" charset="0"/>
              </a:defRPr>
            </a:lvl3pPr>
            <a:lvl4pPr marL="1443314" indent="0">
              <a:lnSpc>
                <a:spcPct val="90000"/>
              </a:lnSpc>
              <a:buFont typeface="Arial" pitchFamily="34" charset="0"/>
              <a:buNone/>
              <a:defRPr>
                <a:solidFill>
                  <a:schemeClr val="bg1"/>
                </a:solidFill>
                <a:latin typeface="Consolas" pitchFamily="49" charset="0"/>
                <a:cs typeface="Consolas" pitchFamily="49" charset="0"/>
              </a:defRPr>
            </a:lvl4pPr>
            <a:lvl5pPr marL="1832713" indent="0">
              <a:lnSpc>
                <a:spcPct val="90000"/>
              </a:lnSpc>
              <a:buFont typeface="Arial" pitchFamily="34" charset="0"/>
              <a:buNone/>
              <a:defRPr>
                <a:solidFill>
                  <a:schemeClr val="bg1"/>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617103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18152842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38007"/>
            <a:ext cx="11149013" cy="997196"/>
          </a:xfrm>
        </p:spPr>
        <p:txBody>
          <a:bodyPr/>
          <a:lstStyle>
            <a:lvl1pPr algn="ctr">
              <a:defRPr sz="7200" b="0">
                <a:effectLst/>
              </a:defRPr>
            </a:lvl1pPr>
          </a:lstStyle>
          <a:p>
            <a:r>
              <a:rPr lang="en-US" smtClean="0"/>
              <a:t>Click to edit Master title style</a:t>
            </a:r>
            <a:endParaRPr lang="en-US" dirty="0"/>
          </a:p>
        </p:txBody>
      </p:sp>
    </p:spTree>
    <p:extLst>
      <p:ext uri="{BB962C8B-B14F-4D97-AF65-F5344CB8AC3E}">
        <p14:creationId xmlns:p14="http://schemas.microsoft.com/office/powerpoint/2010/main" xmlns="" val="29090315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7" name="Title 1"/>
          <p:cNvSpPr>
            <a:spLocks noGrp="1"/>
          </p:cNvSpPr>
          <p:nvPr>
            <p:ph type="ctrTitle"/>
          </p:nvPr>
        </p:nvSpPr>
        <p:spPr>
          <a:xfrm>
            <a:off x="938544" y="2794000"/>
            <a:ext cx="10742414" cy="1295400"/>
          </a:xfrm>
        </p:spPr>
        <p:txBody>
          <a:bodyPr anchor="ctr">
            <a:noAutofit/>
          </a:bodyPr>
          <a:lstStyle>
            <a:lvl1pPr algn="l">
              <a:lnSpc>
                <a:spcPct val="90000"/>
              </a:lnSpc>
              <a:defRPr sz="7200" b="0" spc="-267" baseline="0">
                <a:effectLst/>
              </a:defRPr>
            </a:lvl1pPr>
          </a:lstStyle>
          <a:p>
            <a:r>
              <a:rPr lang="en-US" smtClean="0"/>
              <a:t>Click to edit Master title style</a:t>
            </a:r>
            <a:endParaRPr lang="en-US" dirty="0"/>
          </a:p>
        </p:txBody>
      </p:sp>
      <p:sp>
        <p:nvSpPr>
          <p:cNvPr id="8" name="Subtitle 2"/>
          <p:cNvSpPr>
            <a:spLocks noGrp="1"/>
          </p:cNvSpPr>
          <p:nvPr>
            <p:ph type="subTitle" idx="1" hasCustomPrompt="1"/>
          </p:nvPr>
        </p:nvSpPr>
        <p:spPr>
          <a:xfrm>
            <a:off x="938539" y="4845344"/>
            <a:ext cx="6692609" cy="920456"/>
          </a:xfrm>
        </p:spPr>
        <p:txBody>
          <a:bodyPr anchor="ctr">
            <a:noAutofit/>
          </a:bodyPr>
          <a:lstStyle>
            <a:lvl1pPr marL="0" indent="0" algn="l">
              <a:lnSpc>
                <a:spcPct val="90000"/>
              </a:lnSpc>
              <a:spcBef>
                <a:spcPts val="0"/>
              </a:spcBef>
              <a:buNone/>
              <a:defRPr sz="4300" spc="-67" baseline="0">
                <a:gradFill>
                  <a:gsLst>
                    <a:gs pos="0">
                      <a:schemeClr val="tx1"/>
                    </a:gs>
                    <a:gs pos="86000">
                      <a:schemeClr val="tx1"/>
                    </a:gs>
                  </a:gsLst>
                  <a:lin ang="5400000" scaled="0"/>
                </a:gradFill>
                <a:effectLst/>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1430142" y="228601"/>
            <a:ext cx="10250815" cy="138499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700" b="1" i="1" u="none" strike="noStrike" kern="1200" cap="none" spc="-856"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1218937"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xmlns="" val="51717993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10564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8027" y="1499616"/>
            <a:ext cx="5484971" cy="2308324"/>
          </a:xfrm>
        </p:spPr>
        <p:txBody>
          <a:bodyPr/>
          <a:lstStyle>
            <a:lvl1pPr marL="453222" indent="-453222">
              <a:lnSpc>
                <a:spcPct val="90000"/>
              </a:lnSpc>
              <a:defRPr sz="3200">
                <a:effectLst/>
              </a:defRPr>
            </a:lvl1pPr>
            <a:lvl2pPr marL="897627" indent="-433823">
              <a:lnSpc>
                <a:spcPct val="90000"/>
              </a:lnSpc>
              <a:defRPr sz="2400">
                <a:effectLst/>
              </a:defRPr>
            </a:lvl2pPr>
            <a:lvl3pPr marL="1271491" indent="-384445">
              <a:lnSpc>
                <a:spcPct val="90000"/>
              </a:lnSpc>
              <a:defRPr sz="2000">
                <a:effectLst/>
              </a:defRPr>
            </a:lvl3pPr>
            <a:lvl4pPr marL="1636538" indent="-365047">
              <a:lnSpc>
                <a:spcPct val="90000"/>
              </a:lnSpc>
              <a:defRPr sz="1800">
                <a:effectLst/>
              </a:defRPr>
            </a:lvl4pPr>
            <a:lvl5pPr marL="2020982" indent="-373864">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99616"/>
            <a:ext cx="5484971" cy="2308324"/>
          </a:xfrm>
        </p:spPr>
        <p:txBody>
          <a:bodyPr/>
          <a:lstStyle>
            <a:lvl1pPr marL="463804" indent="-463804">
              <a:lnSpc>
                <a:spcPct val="90000"/>
              </a:lnSpc>
              <a:defRPr sz="3200">
                <a:effectLst/>
              </a:defRPr>
            </a:lvl1pPr>
            <a:lvl2pPr marL="897627" indent="-453222">
              <a:lnSpc>
                <a:spcPct val="90000"/>
              </a:lnSpc>
              <a:defRPr sz="2400">
                <a:effectLst/>
              </a:defRPr>
            </a:lvl2pPr>
            <a:lvl3pPr marL="1282072" indent="-403844">
              <a:lnSpc>
                <a:spcPct val="90000"/>
              </a:lnSpc>
              <a:defRPr sz="2000">
                <a:effectLst/>
              </a:defRPr>
            </a:lvl3pPr>
            <a:lvl4pPr marL="1636538" indent="-354466">
              <a:lnSpc>
                <a:spcPct val="90000"/>
              </a:lnSpc>
              <a:defRPr sz="1800">
                <a:effectLst/>
              </a:defRPr>
            </a:lvl4pPr>
            <a:lvl5pPr marL="2020982" indent="-365047">
              <a:lnSpc>
                <a:spcPct val="90000"/>
              </a:lnSpc>
              <a:defRPr sz="1800">
                <a:effectLst/>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dden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9113" y="1499616"/>
            <a:ext cx="11149013" cy="266739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84270046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extLst>
              <a:ext uri="{28A0092B-C50C-407E-A947-70E740481C1C}">
                <a14:useLocalDpi xmlns:a14="http://schemas.microsoft.com/office/drawing/2010/main" xmlns=""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456806"/>
            <a:ext cx="11149013"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7" y="1496163"/>
            <a:ext cx="11149012"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05506760"/>
      </p:ext>
    </p:extLst>
  </p:cSld>
  <p:clrMap bg1="dk1" tx1="lt1" bg2="dk2" tx2="lt2" accent1="accent1" accent2="accent2" accent3="accent3" accent4="accent4" accent5="accent5" accent6="accent6" hlink="hlink" folHlink="folHlink"/>
  <p:sldLayoutIdLst>
    <p:sldLayoutId id="2147483741" r:id="rId1"/>
    <p:sldLayoutId id="2147483744" r:id="rId2"/>
    <p:sldLayoutId id="2147483753" r:id="rId3"/>
    <p:sldLayoutId id="2147483745" r:id="rId4"/>
    <p:sldLayoutId id="2147483752" r:id="rId5"/>
    <p:sldLayoutId id="2147483751" r:id="rId6"/>
    <p:sldLayoutId id="2147483746" r:id="rId7"/>
    <p:sldLayoutId id="2147483749" r:id="rId8"/>
    <p:sldLayoutId id="2147483750" r:id="rId9"/>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267"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533307" indent="-533307" algn="l" defTabSz="1218937" rtl="0" eaLnBrk="1" latinLnBrk="0" hangingPunct="1">
        <a:lnSpc>
          <a:spcPct val="90000"/>
        </a:lnSpc>
        <a:spcBef>
          <a:spcPct val="20000"/>
        </a:spcBef>
        <a:buSzPct val="90000"/>
        <a:buFontTx/>
        <a:buBlip>
          <a:blip r:embed="rId1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1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1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1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smtClean="0"/>
              <a:t>Sổ liên lạc điển tử</a:t>
            </a:r>
            <a:br>
              <a:rPr smtClean="0"/>
            </a:br>
            <a:r>
              <a:rPr smtClean="0"/>
              <a:t> </a:t>
            </a:r>
            <a:r>
              <a:rPr smtClean="0"/>
              <a:t>        ứng dụng Điện toán đám mây</a:t>
            </a:r>
            <a:endParaRPr lang="en-US"/>
          </a:p>
        </p:txBody>
      </p:sp>
      <p:sp>
        <p:nvSpPr>
          <p:cNvPr id="5" name="Subtitle 4"/>
          <p:cNvSpPr>
            <a:spLocks noGrp="1"/>
          </p:cNvSpPr>
          <p:nvPr>
            <p:ph type="subTitle" idx="1"/>
          </p:nvPr>
        </p:nvSpPr>
        <p:spPr>
          <a:xfrm>
            <a:off x="938244" y="4489745"/>
            <a:ext cx="11149012" cy="463255"/>
          </a:xfrm>
        </p:spPr>
        <p:txBody>
          <a:bodyPr/>
          <a:lstStyle/>
          <a:p>
            <a:r>
              <a:rPr lang="en-US" err="1" smtClean="0"/>
              <a:t>Thực</a:t>
            </a:r>
            <a:r>
              <a:rPr lang="en-US" smtClean="0"/>
              <a:t> </a:t>
            </a:r>
            <a:r>
              <a:rPr lang="en-US" err="1" smtClean="0"/>
              <a:t>hiện</a:t>
            </a:r>
            <a:r>
              <a:rPr lang="en-US" smtClean="0"/>
              <a:t> : </a:t>
            </a:r>
            <a:r>
              <a:rPr lang="en-US" err="1" smtClean="0"/>
              <a:t>Anh</a:t>
            </a:r>
            <a:r>
              <a:rPr lang="en-US" smtClean="0"/>
              <a:t> </a:t>
            </a:r>
            <a:r>
              <a:rPr lang="en-US" err="1" smtClean="0"/>
              <a:t>Duy</a:t>
            </a:r>
            <a:r>
              <a:rPr lang="en-US" smtClean="0"/>
              <a:t> – </a:t>
            </a:r>
            <a:r>
              <a:rPr lang="en-US" err="1" smtClean="0"/>
              <a:t>Đức</a:t>
            </a:r>
            <a:r>
              <a:rPr lang="en-US" smtClean="0"/>
              <a:t> </a:t>
            </a:r>
            <a:r>
              <a:rPr lang="en-US" err="1" smtClean="0"/>
              <a:t>Hạnh</a:t>
            </a:r>
            <a:endParaRPr lang="en-US"/>
          </a:p>
          <a:p>
            <a:r>
              <a:rPr lang="en-US" err="1" smtClean="0"/>
              <a:t>Đại</a:t>
            </a:r>
            <a:r>
              <a:rPr lang="en-US" smtClean="0"/>
              <a:t> </a:t>
            </a:r>
            <a:r>
              <a:rPr lang="en-US" err="1" smtClean="0"/>
              <a:t>học</a:t>
            </a:r>
            <a:r>
              <a:rPr lang="en-US" smtClean="0"/>
              <a:t> </a:t>
            </a:r>
            <a:r>
              <a:rPr lang="en-US" err="1" smtClean="0"/>
              <a:t>Công</a:t>
            </a:r>
            <a:r>
              <a:rPr lang="en-US" smtClean="0"/>
              <a:t> </a:t>
            </a:r>
            <a:r>
              <a:rPr lang="en-US" err="1" smtClean="0"/>
              <a:t>Nghệ</a:t>
            </a:r>
            <a:r>
              <a:rPr lang="en-US" smtClean="0"/>
              <a:t> </a:t>
            </a:r>
            <a:r>
              <a:rPr lang="en-US" err="1" smtClean="0"/>
              <a:t>Thông</a:t>
            </a:r>
            <a:r>
              <a:rPr lang="en-US" smtClean="0"/>
              <a:t> Tin</a:t>
            </a:r>
            <a:endParaRPr lang="en-US"/>
          </a:p>
        </p:txBody>
      </p:sp>
      <p:pic>
        <p:nvPicPr>
          <p:cNvPr id="6"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245" y="5543550"/>
            <a:ext cx="5229225" cy="80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37854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985499" cy="3988784"/>
          </a:xfrm>
        </p:spPr>
        <p:txBody>
          <a:bodyPr/>
          <a:lstStyle/>
          <a:p>
            <a:r>
              <a:rPr lang="en-US" smtClean="0"/>
              <a:t>Windows Azure gồm các thành phần ba thành phần cơ bản: dịch vụ tính toán (computer service), dịch vụ lưu trữ (storage service) và Fabric.</a:t>
            </a:r>
            <a:endParaRPr lang="en-US"/>
          </a:p>
        </p:txBody>
      </p:sp>
      <p:pic>
        <p:nvPicPr>
          <p:cNvPr id="4" name="Picture 3"/>
          <p:cNvPicPr/>
          <p:nvPr/>
        </p:nvPicPr>
        <p:blipFill>
          <a:blip r:embed="rId2" cstate="print"/>
          <a:srcRect/>
          <a:stretch>
            <a:fillRect/>
          </a:stretch>
        </p:blipFill>
        <p:spPr bwMode="auto">
          <a:xfrm>
            <a:off x="2055812" y="3200400"/>
            <a:ext cx="8034759" cy="2590800"/>
          </a:xfrm>
          <a:prstGeom prst="rect">
            <a:avLst/>
          </a:prstGeom>
          <a:noFill/>
          <a:ln w="9525">
            <a:noFill/>
            <a:miter lim="800000"/>
            <a:headEnd/>
            <a:tailEnd/>
          </a:ln>
        </p:spPr>
      </p:pic>
    </p:spTree>
    <p:extLst>
      <p:ext uri="{BB962C8B-B14F-4D97-AF65-F5344CB8AC3E}">
        <p14:creationId xmlns:p14="http://schemas.microsoft.com/office/powerpoint/2010/main" xmlns="" val="2137392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Compute</a:t>
            </a:r>
            <a:endParaRPr lang="en-US"/>
          </a:p>
        </p:txBody>
      </p:sp>
      <p:sp>
        <p:nvSpPr>
          <p:cNvPr id="3" name="Content Placeholder 2"/>
          <p:cNvSpPr>
            <a:spLocks noGrp="1"/>
          </p:cNvSpPr>
          <p:nvPr>
            <p:ph idx="1"/>
          </p:nvPr>
        </p:nvSpPr>
        <p:spPr>
          <a:xfrm>
            <a:off x="519113" y="1499617"/>
            <a:ext cx="11149013" cy="984885"/>
          </a:xfrm>
        </p:spPr>
        <p:txBody>
          <a:bodyPr/>
          <a:lstStyle/>
          <a:p>
            <a:r>
              <a:rPr lang="en-US" smtClean="0"/>
              <a:t>Gồm Web Role và Worker Role</a:t>
            </a:r>
          </a:p>
          <a:p>
            <a:r>
              <a:rPr lang="en-US" smtClean="0"/>
              <a:t>Web Role và Worker Role liên lạc với nhau băng queue</a:t>
            </a:r>
            <a:endParaRPr lang="en-US"/>
          </a:p>
        </p:txBody>
      </p:sp>
      <p:pic>
        <p:nvPicPr>
          <p:cNvPr id="5" name="Picture 4"/>
          <p:cNvPicPr/>
          <p:nvPr/>
        </p:nvPicPr>
        <p:blipFill>
          <a:blip r:embed="rId2" cstate="print"/>
          <a:srcRect/>
          <a:stretch>
            <a:fillRect/>
          </a:stretch>
        </p:blipFill>
        <p:spPr bwMode="auto">
          <a:xfrm>
            <a:off x="3427412" y="3048000"/>
            <a:ext cx="5286375" cy="2828925"/>
          </a:xfrm>
          <a:prstGeom prst="rect">
            <a:avLst/>
          </a:prstGeom>
          <a:noFill/>
          <a:ln w="9525">
            <a:noFill/>
            <a:miter lim="800000"/>
            <a:headEnd/>
            <a:tailEnd/>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Storage</a:t>
            </a:r>
            <a:endParaRPr lang="en-US"/>
          </a:p>
        </p:txBody>
      </p:sp>
      <p:pic>
        <p:nvPicPr>
          <p:cNvPr id="4" name="Picture 3"/>
          <p:cNvPicPr/>
          <p:nvPr/>
        </p:nvPicPr>
        <p:blipFill>
          <a:blip r:embed="rId2" cstate="print"/>
          <a:srcRect/>
          <a:stretch>
            <a:fillRect/>
          </a:stretch>
        </p:blipFill>
        <p:spPr bwMode="auto">
          <a:xfrm>
            <a:off x="2894012" y="1981200"/>
            <a:ext cx="6354958" cy="35052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Fabric</a:t>
            </a:r>
            <a:endParaRPr lang="en-US"/>
          </a:p>
        </p:txBody>
      </p:sp>
      <p:pic>
        <p:nvPicPr>
          <p:cNvPr id="4" name="Picture 3"/>
          <p:cNvPicPr/>
          <p:nvPr/>
        </p:nvPicPr>
        <p:blipFill>
          <a:blip r:embed="rId2" cstate="print"/>
          <a:srcRect/>
          <a:stretch>
            <a:fillRect/>
          </a:stretch>
        </p:blipFill>
        <p:spPr bwMode="auto">
          <a:xfrm>
            <a:off x="3198812" y="2590800"/>
            <a:ext cx="5364387" cy="3429000"/>
          </a:xfrm>
          <a:prstGeom prst="rect">
            <a:avLst/>
          </a:prstGeom>
          <a:noFill/>
          <a:ln w="9525">
            <a:noFill/>
            <a:miter lim="800000"/>
            <a:headEnd/>
            <a:tailEnd/>
          </a:ln>
        </p:spPr>
      </p:pic>
      <p:sp>
        <p:nvSpPr>
          <p:cNvPr id="5" name="TextBox 4"/>
          <p:cNvSpPr txBox="1"/>
          <p:nvPr/>
        </p:nvSpPr>
        <p:spPr>
          <a:xfrm>
            <a:off x="531812" y="1219200"/>
            <a:ext cx="11277600" cy="984885"/>
          </a:xfrm>
          <a:prstGeom prst="rect">
            <a:avLst/>
          </a:prstGeom>
          <a:noFill/>
        </p:spPr>
        <p:txBody>
          <a:bodyPr wrap="square" lIns="0" tIns="0" rIns="0" bIns="0" rtlCol="0">
            <a:spAutoFit/>
          </a:bodyPr>
          <a:lstStyle/>
          <a:p>
            <a:r>
              <a:rPr lang="en-US" sz="3200" smtClean="0"/>
              <a:t>Windows Azure Fabric chứa một một nhóm các máy, tất </a:t>
            </a:r>
            <a:r>
              <a:rPr lang="en-US" sz="3200" smtClean="0"/>
              <a:t>cả </a:t>
            </a:r>
            <a:r>
              <a:rPr lang="en-US" sz="3200" smtClean="0"/>
              <a:t>chúng </a:t>
            </a:r>
            <a:r>
              <a:rPr lang="en-US" sz="3200" smtClean="0"/>
              <a:t>được quản lý bởi một phần mềm gọi là </a:t>
            </a:r>
            <a:r>
              <a:rPr lang="en-US" sz="3200" i="1" smtClean="0"/>
              <a:t>fabric controller</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Azure</a:t>
            </a:r>
            <a:endParaRPr lang="en-US"/>
          </a:p>
        </p:txBody>
      </p:sp>
      <p:pic>
        <p:nvPicPr>
          <p:cNvPr id="4" name="Picture 3"/>
          <p:cNvPicPr/>
          <p:nvPr/>
        </p:nvPicPr>
        <p:blipFill>
          <a:blip r:embed="rId2" cstate="print"/>
          <a:srcRect/>
          <a:stretch>
            <a:fillRect/>
          </a:stretch>
        </p:blipFill>
        <p:spPr bwMode="auto">
          <a:xfrm>
            <a:off x="2513012" y="2819400"/>
            <a:ext cx="7349076" cy="3352800"/>
          </a:xfrm>
          <a:prstGeom prst="rect">
            <a:avLst/>
          </a:prstGeom>
          <a:noFill/>
          <a:ln w="9525">
            <a:noFill/>
            <a:miter lim="800000"/>
            <a:headEnd/>
            <a:tailEnd/>
          </a:ln>
        </p:spPr>
      </p:pic>
      <p:sp>
        <p:nvSpPr>
          <p:cNvPr id="5" name="TextBox 4"/>
          <p:cNvSpPr txBox="1"/>
          <p:nvPr/>
        </p:nvSpPr>
        <p:spPr>
          <a:xfrm>
            <a:off x="455612" y="1371600"/>
            <a:ext cx="11125200" cy="984885"/>
          </a:xfrm>
          <a:prstGeom prst="rect">
            <a:avLst/>
          </a:prstGeom>
          <a:noFill/>
        </p:spPr>
        <p:txBody>
          <a:bodyPr wrap="square" lIns="0" tIns="0" rIns="0" bIns="0" rtlCol="0">
            <a:spAutoFit/>
          </a:bodyPr>
          <a:lstStyle/>
          <a:p>
            <a:r>
              <a:rPr lang="vi-VN" sz="3200" smtClean="0"/>
              <a:t>SQL </a:t>
            </a:r>
            <a:r>
              <a:rPr lang="vi-VN" sz="3200" smtClean="0"/>
              <a:t>Azure sử dụng ngôn ngữ TSQL để tạo cơ sở dữ liệu và thao tác dữ liệu</a:t>
            </a:r>
            <a:r>
              <a:rPr lang="vi-VN" sz="3200" smtClean="0"/>
              <a:t>. </a:t>
            </a:r>
            <a:endParaRPr lang="en-US" sz="3200" dirty="0" err="1" smtClean="0">
              <a:gradFill>
                <a:gsLst>
                  <a:gs pos="0">
                    <a:schemeClr val="tx1"/>
                  </a:gs>
                  <a:gs pos="86000">
                    <a:schemeClr val="tx1"/>
                  </a:gs>
                </a:gsLst>
                <a:lin ang="5400000" scaled="0"/>
              </a:gradFill>
              <a:effectLst>
                <a:outerShdw blurRad="63500" algn="ctr" rotWithShape="0">
                  <a:schemeClr val="tx1">
                    <a:alpha val="60000"/>
                  </a:schemeClr>
                </a:outerShdw>
              </a:effectLst>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456806"/>
            <a:ext cx="11149013" cy="664797"/>
          </a:xfrm>
        </p:spPr>
        <p:txBody>
          <a:bodyPr/>
          <a:lstStyle/>
          <a:p>
            <a:r>
              <a:rPr smtClean="0"/>
              <a:t>Ứng dụng Sổ liên lạc điện tử</a:t>
            </a:r>
            <a:endParaRPr lang="en-US"/>
          </a:p>
        </p:txBody>
      </p:sp>
      <p:sp>
        <p:nvSpPr>
          <p:cNvPr id="3" name="Content Placeholder 2"/>
          <p:cNvSpPr>
            <a:spLocks noGrp="1"/>
          </p:cNvSpPr>
          <p:nvPr>
            <p:ph idx="1"/>
          </p:nvPr>
        </p:nvSpPr>
        <p:spPr>
          <a:xfrm>
            <a:off x="519113" y="1499616"/>
            <a:ext cx="11149013" cy="4235006"/>
          </a:xfrm>
        </p:spPr>
        <p:txBody>
          <a:bodyPr/>
          <a:lstStyle/>
          <a:p>
            <a:pPr lvl="0"/>
            <a:r>
              <a:rPr lang="en-US" smtClean="0"/>
              <a:t>Quản lí thông tin </a:t>
            </a:r>
            <a:r>
              <a:rPr lang="en-US" smtClean="0"/>
              <a:t>học </a:t>
            </a:r>
            <a:r>
              <a:rPr lang="en-US" smtClean="0"/>
              <a:t>sinh</a:t>
            </a:r>
            <a:endParaRPr lang="en-US" smtClean="0"/>
          </a:p>
          <a:p>
            <a:pPr lvl="0"/>
            <a:r>
              <a:rPr lang="en-US" smtClean="0"/>
              <a:t>Quản lí </a:t>
            </a:r>
            <a:r>
              <a:rPr lang="en-US" smtClean="0"/>
              <a:t>lớp </a:t>
            </a:r>
            <a:r>
              <a:rPr lang="en-US" smtClean="0"/>
              <a:t>học</a:t>
            </a:r>
            <a:endParaRPr lang="en-US" smtClean="0"/>
          </a:p>
          <a:p>
            <a:pPr lvl="0"/>
            <a:r>
              <a:rPr lang="en-US" smtClean="0"/>
              <a:t>Quản lí lời nhắn khẩn đến </a:t>
            </a:r>
            <a:r>
              <a:rPr lang="en-US" smtClean="0"/>
              <a:t>phụ </a:t>
            </a:r>
            <a:r>
              <a:rPr lang="en-US" smtClean="0"/>
              <a:t>huynh</a:t>
            </a:r>
            <a:endParaRPr lang="en-US" smtClean="0"/>
          </a:p>
          <a:p>
            <a:pPr lvl="0"/>
            <a:r>
              <a:rPr lang="en-US" smtClean="0"/>
              <a:t>Phụ huynh </a:t>
            </a:r>
            <a:r>
              <a:rPr lang="en-US" smtClean="0"/>
              <a:t>góp </a:t>
            </a:r>
            <a:r>
              <a:rPr lang="en-US" smtClean="0"/>
              <a:t>ý</a:t>
            </a:r>
            <a:endParaRPr lang="en-US" smtClean="0"/>
          </a:p>
          <a:p>
            <a:pPr lvl="0"/>
            <a:r>
              <a:rPr lang="en-US" smtClean="0"/>
              <a:t>Quản lí </a:t>
            </a:r>
            <a:r>
              <a:rPr lang="en-US" smtClean="0"/>
              <a:t>danh </a:t>
            </a:r>
            <a:r>
              <a:rPr lang="en-US" smtClean="0"/>
              <a:t>mục</a:t>
            </a:r>
            <a:endParaRPr lang="en-US" smtClean="0"/>
          </a:p>
          <a:p>
            <a:pPr lvl="0"/>
            <a:r>
              <a:rPr lang="en-US" smtClean="0"/>
              <a:t>Quản lí </a:t>
            </a:r>
            <a:r>
              <a:rPr lang="en-US" smtClean="0"/>
              <a:t>người </a:t>
            </a:r>
            <a:r>
              <a:rPr lang="en-US" smtClean="0"/>
              <a:t>dùng</a:t>
            </a:r>
            <a:endParaRPr lang="en-US" smtClean="0"/>
          </a:p>
          <a:p>
            <a:pPr lvl="0"/>
            <a:r>
              <a:rPr lang="en-US" smtClean="0"/>
              <a:t>Báo cáo </a:t>
            </a:r>
            <a:r>
              <a:rPr lang="en-US" smtClean="0"/>
              <a:t>thống </a:t>
            </a:r>
            <a:r>
              <a:rPr lang="en-US" smtClean="0"/>
              <a:t>kê</a:t>
            </a:r>
            <a:endParaRPr lang="en-US" smtClean="0"/>
          </a:p>
          <a:p>
            <a:pPr>
              <a:buNone/>
            </a:pPr>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67567" y="2133600"/>
            <a:ext cx="5041445" cy="1692771"/>
          </a:xfrm>
          <a:prstGeom prst="rect">
            <a:avLst/>
          </a:prstGeom>
          <a:noFill/>
        </p:spPr>
        <p:txBody>
          <a:bodyPr wrap="none" lIns="0" tIns="0" rIns="0" bIns="0" rtlCol="0">
            <a:spAutoFit/>
          </a:bodyPr>
          <a:lstStyle/>
          <a:p>
            <a:r>
              <a:rPr lang="en-US" sz="11000"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rPr>
              <a:t>THE END</a:t>
            </a:r>
            <a:endParaRPr lang="en-US" sz="11000" dirty="0" err="1" smtClean="0">
              <a:gradFill>
                <a:gsLst>
                  <a:gs pos="0">
                    <a:schemeClr val="tx1"/>
                  </a:gs>
                  <a:gs pos="86000">
                    <a:schemeClr val="tx1"/>
                  </a:gs>
                </a:gsLst>
                <a:lin ang="5400000" scaled="0"/>
              </a:gradFill>
              <a:effectLst>
                <a:outerShdw blurRad="63500" algn="ctr" rotWithShape="0">
                  <a:schemeClr val="tx1">
                    <a:alpha val="60000"/>
                  </a:schemeClr>
                </a:outerShdw>
              </a:effectLst>
              <a:latin typeface="Calibri" pitchFamily="34" charset="0"/>
              <a:cs typeface="Calibri" pitchFamily="34" charset="0"/>
            </a:endParaRPr>
          </a:p>
        </p:txBody>
      </p:sp>
    </p:spTree>
    <p:extLst>
      <p:ext uri="{BB962C8B-B14F-4D97-AF65-F5344CB8AC3E}">
        <p14:creationId xmlns:p14="http://schemas.microsoft.com/office/powerpoint/2010/main" xmlns="" val="19532452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Mục tiêu</a:t>
            </a:r>
            <a:endParaRPr lang="en-US"/>
          </a:p>
        </p:txBody>
      </p:sp>
      <p:sp>
        <p:nvSpPr>
          <p:cNvPr id="5" name="Content Placeholder 4"/>
          <p:cNvSpPr>
            <a:spLocks noGrp="1"/>
          </p:cNvSpPr>
          <p:nvPr>
            <p:ph idx="1"/>
          </p:nvPr>
        </p:nvSpPr>
        <p:spPr>
          <a:xfrm>
            <a:off x="519113" y="1499616"/>
            <a:ext cx="11149013" cy="2960811"/>
          </a:xfrm>
        </p:spPr>
        <p:txBody>
          <a:bodyPr/>
          <a:lstStyle/>
          <a:p>
            <a:r>
              <a:rPr lang="en-US" sz="2800" smtClean="0"/>
              <a:t>Tìm hiểu về điện toán đám mây</a:t>
            </a:r>
            <a:endParaRPr lang="en-US" sz="2800" smtClean="0"/>
          </a:p>
          <a:p>
            <a:pPr lvl="1"/>
            <a:r>
              <a:rPr lang="en-US" sz="2400" smtClean="0"/>
              <a:t>Kiến trúc tổng quan</a:t>
            </a:r>
            <a:endParaRPr lang="en-US" sz="2400" smtClean="0"/>
          </a:p>
          <a:p>
            <a:pPr lvl="1"/>
            <a:r>
              <a:rPr lang="en-US" sz="2400" smtClean="0"/>
              <a:t>Lợi ích mà điện toán đám mây mang lại</a:t>
            </a:r>
            <a:endParaRPr lang="en-US" sz="2400" smtClean="0"/>
          </a:p>
          <a:p>
            <a:pPr lvl="1"/>
            <a:r>
              <a:rPr lang="en-US" sz="2400" smtClean="0"/>
              <a:t>Cách thức vận hành</a:t>
            </a:r>
            <a:endParaRPr lang="en-US" sz="2400" smtClean="0"/>
          </a:p>
          <a:p>
            <a:pPr lvl="1"/>
            <a:r>
              <a:rPr lang="en-US" sz="2400" smtClean="0"/>
              <a:t>DNS</a:t>
            </a:r>
          </a:p>
          <a:p>
            <a:r>
              <a:rPr lang="en-US" sz="2800" smtClean="0"/>
              <a:t>Tìm hiểu các dịch vụ của điện toán đám mây</a:t>
            </a:r>
            <a:endParaRPr lang="en-US" sz="2800" smtClean="0"/>
          </a:p>
          <a:p>
            <a:r>
              <a:rPr lang="en-US" sz="2800" smtClean="0"/>
              <a:t>Triển khai ứng dụng sổ liên lạc điện tử trên nền Windows Azure</a:t>
            </a:r>
            <a:endParaRPr lang="en-US" sz="2800" smtClean="0"/>
          </a:p>
        </p:txBody>
      </p:sp>
    </p:spTree>
    <p:extLst>
      <p:ext uri="{BB962C8B-B14F-4D97-AF65-F5344CB8AC3E}">
        <p14:creationId xmlns:p14="http://schemas.microsoft.com/office/powerpoint/2010/main" xmlns="" val="1057996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3" y="2238007"/>
            <a:ext cx="11149013" cy="1994392"/>
          </a:xfrm>
        </p:spPr>
        <p:txBody>
          <a:bodyPr/>
          <a:lstStyle/>
          <a:p>
            <a:r>
              <a:rPr lang="en-US" smtClean="0"/>
              <a:t>Tổng quan </a:t>
            </a:r>
            <a:br>
              <a:rPr lang="en-US" smtClean="0"/>
            </a:br>
            <a:r>
              <a:rPr lang="en-US" smtClean="0"/>
              <a:t>Điện toán đám mây</a:t>
            </a:r>
            <a:endParaRPr lang="en-US"/>
          </a:p>
        </p:txBody>
      </p:sp>
    </p:spTree>
    <p:extLst>
      <p:ext uri="{BB962C8B-B14F-4D97-AF65-F5344CB8AC3E}">
        <p14:creationId xmlns:p14="http://schemas.microsoft.com/office/powerpoint/2010/main" xmlns="" val="19147678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Khái niệm</a:t>
            </a:r>
            <a:endParaRPr lang="en-US"/>
          </a:p>
        </p:txBody>
      </p:sp>
      <p:sp>
        <p:nvSpPr>
          <p:cNvPr id="4" name="Content Placeholder 3"/>
          <p:cNvSpPr>
            <a:spLocks noGrp="1"/>
          </p:cNvSpPr>
          <p:nvPr>
            <p:ph idx="1"/>
          </p:nvPr>
        </p:nvSpPr>
        <p:spPr>
          <a:xfrm>
            <a:off x="519113" y="1499616"/>
            <a:ext cx="11149013" cy="1228028"/>
          </a:xfrm>
        </p:spPr>
        <p:txBody>
          <a:bodyPr/>
          <a:lstStyle/>
          <a:p>
            <a:r>
              <a:rPr lang="en-US" sz="3000" smtClean="0"/>
              <a:t>Một số khái niệm điện toán đám mây  :</a:t>
            </a:r>
            <a:endParaRPr lang="en-US" sz="3000" smtClean="0"/>
          </a:p>
          <a:p>
            <a:pPr lvl="1"/>
            <a:r>
              <a:rPr lang="vi-VN" sz="2400" smtClean="0"/>
              <a:t>Wikipedia</a:t>
            </a:r>
            <a:endParaRPr lang="en-US" sz="2400" smtClean="0"/>
          </a:p>
          <a:p>
            <a:pPr lvl="1"/>
            <a:r>
              <a:rPr lang="vi-VN" sz="2400" smtClean="0"/>
              <a:t>Ian Foster</a:t>
            </a:r>
            <a:r>
              <a:rPr lang="en-US" sz="2400" smtClean="0"/>
              <a:t> ( thuộc phòng thí nghiệm quốc gia Argonne - Mỹ)</a:t>
            </a:r>
            <a:endParaRPr lang="en-US" sz="2600" smtClean="0"/>
          </a:p>
        </p:txBody>
      </p:sp>
      <p:pic>
        <p:nvPicPr>
          <p:cNvPr id="6" name="Picture 5" descr="C:\Users\Nguyen Thanh Dat\Desktop\ht-200903281400.jpg"/>
          <p:cNvPicPr/>
          <p:nvPr/>
        </p:nvPicPr>
        <p:blipFill>
          <a:blip r:embed="rId3" cstate="print"/>
          <a:srcRect/>
          <a:stretch>
            <a:fillRect/>
          </a:stretch>
        </p:blipFill>
        <p:spPr bwMode="auto">
          <a:xfrm>
            <a:off x="3960812" y="3429000"/>
            <a:ext cx="4114800" cy="2943128"/>
          </a:xfrm>
          <a:prstGeom prst="rect">
            <a:avLst/>
          </a:prstGeom>
          <a:noFill/>
          <a:ln w="9525">
            <a:noFill/>
            <a:miter lim="800000"/>
            <a:headEnd/>
            <a:tailEnd/>
          </a:ln>
        </p:spPr>
      </p:pic>
    </p:spTree>
    <p:extLst>
      <p:ext uri="{BB962C8B-B14F-4D97-AF65-F5344CB8AC3E}">
        <p14:creationId xmlns:p14="http://schemas.microsoft.com/office/powerpoint/2010/main" xmlns="" val="6218921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Ưu điểm </a:t>
            </a:r>
            <a:endParaRPr lang="en-US"/>
          </a:p>
        </p:txBody>
      </p:sp>
      <p:pic>
        <p:nvPicPr>
          <p:cNvPr id="1026" name="Picture 2" descr="C:\Users\ADMIN\Desktop\good-bad.jpg"/>
          <p:cNvPicPr>
            <a:picLocks noChangeAspect="1" noChangeArrowheads="1"/>
          </p:cNvPicPr>
          <p:nvPr/>
        </p:nvPicPr>
        <p:blipFill>
          <a:blip r:embed="rId3"/>
          <a:srcRect/>
          <a:stretch>
            <a:fillRect/>
          </a:stretch>
        </p:blipFill>
        <p:spPr bwMode="auto">
          <a:xfrm>
            <a:off x="7008812" y="1447800"/>
            <a:ext cx="4406900" cy="4394200"/>
          </a:xfrm>
          <a:prstGeom prst="rect">
            <a:avLst/>
          </a:prstGeom>
          <a:noFill/>
        </p:spPr>
      </p:pic>
      <p:sp>
        <p:nvSpPr>
          <p:cNvPr id="7" name="Content Placeholder 2"/>
          <p:cNvSpPr>
            <a:spLocks noGrp="1"/>
          </p:cNvSpPr>
          <p:nvPr>
            <p:ph idx="1"/>
          </p:nvPr>
        </p:nvSpPr>
        <p:spPr>
          <a:xfrm>
            <a:off x="519113" y="1499616"/>
            <a:ext cx="11149013" cy="3151632"/>
          </a:xfrm>
        </p:spPr>
        <p:txBody>
          <a:bodyPr/>
          <a:lstStyle/>
          <a:p>
            <a:pPr lvl="0"/>
            <a:r>
              <a:rPr lang="en-US" smtClean="0"/>
              <a:t>Tiết kiệm và giảm </a:t>
            </a:r>
            <a:r>
              <a:rPr lang="en-US" smtClean="0"/>
              <a:t>chi </a:t>
            </a:r>
            <a:r>
              <a:rPr lang="en-US" smtClean="0"/>
              <a:t>phí</a:t>
            </a:r>
          </a:p>
          <a:p>
            <a:pPr lvl="0"/>
            <a:r>
              <a:rPr lang="en-US" smtClean="0"/>
              <a:t>Tốc độ xử </a:t>
            </a:r>
            <a:r>
              <a:rPr lang="en-US" smtClean="0"/>
              <a:t>lý </a:t>
            </a:r>
            <a:r>
              <a:rPr lang="en-US" smtClean="0"/>
              <a:t>nhanh</a:t>
            </a:r>
          </a:p>
          <a:p>
            <a:pPr lvl="0"/>
            <a:r>
              <a:rPr lang="en-US" smtClean="0"/>
              <a:t>Đa </a:t>
            </a:r>
            <a:r>
              <a:rPr lang="en-US" smtClean="0"/>
              <a:t>phương </a:t>
            </a:r>
            <a:r>
              <a:rPr lang="en-US" smtClean="0"/>
              <a:t>tiện</a:t>
            </a:r>
          </a:p>
          <a:p>
            <a:pPr lvl="0"/>
            <a:r>
              <a:rPr lang="en-US" smtClean="0"/>
              <a:t>Tính </a:t>
            </a:r>
            <a:r>
              <a:rPr lang="en-US" smtClean="0"/>
              <a:t>co </a:t>
            </a:r>
            <a:r>
              <a:rPr lang="en-US" smtClean="0"/>
              <a:t>giãn</a:t>
            </a:r>
          </a:p>
          <a:p>
            <a:pPr lvl="0"/>
            <a:r>
              <a:rPr lang="en-US" smtClean="0"/>
              <a:t>Bảo trì và </a:t>
            </a:r>
            <a:r>
              <a:rPr lang="en-US" smtClean="0"/>
              <a:t>sửa </a:t>
            </a:r>
            <a:r>
              <a:rPr lang="en-US" smtClean="0"/>
              <a:t>chữa</a:t>
            </a:r>
          </a:p>
          <a:p>
            <a:pPr lvl="0"/>
            <a:r>
              <a:rPr lang="en-US" smtClean="0"/>
              <a:t>Thống kê tài nguyên</a:t>
            </a:r>
            <a:endParaRPr lang="en-US"/>
          </a:p>
        </p:txBody>
      </p:sp>
    </p:spTree>
    <p:extLst>
      <p:ext uri="{BB962C8B-B14F-4D97-AF65-F5344CB8AC3E}">
        <p14:creationId xmlns:p14="http://schemas.microsoft.com/office/powerpoint/2010/main" xmlns="" val="29250767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Nhược điểm</a:t>
            </a:r>
            <a:endParaRPr lang="en-US"/>
          </a:p>
        </p:txBody>
      </p:sp>
      <p:sp>
        <p:nvSpPr>
          <p:cNvPr id="32" name="Rectangle 31"/>
          <p:cNvSpPr/>
          <p:nvPr/>
        </p:nvSpPr>
        <p:spPr>
          <a:xfrm>
            <a:off x="2081212" y="5772089"/>
            <a:ext cx="3327400" cy="621907"/>
          </a:xfrm>
          <a:prstGeom prst="rect">
            <a:avLst/>
          </a:prstGeom>
          <a:gradFill>
            <a:gsLst>
              <a:gs pos="0">
                <a:srgbClr val="FFFFFF">
                  <a:alpha val="93000"/>
                </a:srgbClr>
              </a:gs>
              <a:gs pos="100000">
                <a:srgbClr val="FFFFFF">
                  <a:alpha val="0"/>
                </a:srgbClr>
              </a:gs>
            </a:gsLst>
            <a:path path="circle">
              <a:fillToRect l="50000" t="50000" r="50000" b="50000"/>
            </a:path>
          </a:gradFill>
        </p:spPr>
        <p:txBody>
          <a:bodyPr wrap="square" lIns="0" tIns="0" rIns="0" bIns="0" rtlCol="0" anchor="ctr">
            <a:noAutofit/>
          </a:bodyPr>
          <a:lstStyle/>
          <a:p>
            <a:pPr algn="ctr">
              <a:lnSpc>
                <a:spcPct val="80000"/>
              </a:lnSpc>
            </a:pPr>
            <a:r>
              <a:rPr lang="en-US" b="1" smtClean="0">
                <a:gradFill>
                  <a:gsLst>
                    <a:gs pos="0">
                      <a:srgbClr val="000000">
                        <a:alpha val="86000"/>
                      </a:srgbClr>
                    </a:gs>
                    <a:gs pos="100000">
                      <a:srgbClr val="000000">
                        <a:alpha val="68000"/>
                      </a:srgbClr>
                    </a:gs>
                  </a:gsLst>
                  <a:lin ang="5400000" scaled="1"/>
                </a:gradFill>
                <a:effectLst>
                  <a:outerShdw blurRad="381000" sx="102000" sy="102000" algn="ctr" rotWithShape="0">
                    <a:srgbClr val="FFFFFF">
                      <a:alpha val="40000"/>
                    </a:srgbClr>
                  </a:outerShdw>
                </a:effectLst>
                <a:latin typeface="Segoe Condensed" pitchFamily="34" charset="0"/>
              </a:rPr>
              <a:t>SQL Azure</a:t>
            </a:r>
          </a:p>
        </p:txBody>
      </p:sp>
      <p:sp>
        <p:nvSpPr>
          <p:cNvPr id="33" name="Rectangle 32"/>
          <p:cNvSpPr/>
          <p:nvPr/>
        </p:nvSpPr>
        <p:spPr>
          <a:xfrm>
            <a:off x="6591843" y="5784396"/>
            <a:ext cx="3312569" cy="616404"/>
          </a:xfrm>
          <a:prstGeom prst="rect">
            <a:avLst/>
          </a:prstGeom>
          <a:gradFill>
            <a:gsLst>
              <a:gs pos="0">
                <a:srgbClr val="FFFFFF">
                  <a:alpha val="93000"/>
                </a:srgbClr>
              </a:gs>
              <a:gs pos="100000">
                <a:srgbClr val="FFFFFF">
                  <a:alpha val="0"/>
                </a:srgbClr>
              </a:gs>
            </a:gsLst>
            <a:path path="circle">
              <a:fillToRect l="50000" t="50000" r="50000" b="50000"/>
            </a:path>
          </a:gradFill>
        </p:spPr>
        <p:txBody>
          <a:bodyPr wrap="square" lIns="0" tIns="0" rIns="0" bIns="0" rtlCol="0" anchor="ctr">
            <a:noAutofit/>
          </a:bodyPr>
          <a:lstStyle/>
          <a:p>
            <a:pPr algn="ctr">
              <a:lnSpc>
                <a:spcPct val="80000"/>
              </a:lnSpc>
            </a:pPr>
            <a:r>
              <a:rPr lang="en-US" b="1" smtClean="0">
                <a:gradFill>
                  <a:gsLst>
                    <a:gs pos="0">
                      <a:srgbClr val="000000">
                        <a:alpha val="86000"/>
                      </a:srgbClr>
                    </a:gs>
                    <a:gs pos="100000">
                      <a:srgbClr val="000000">
                        <a:alpha val="68000"/>
                      </a:srgbClr>
                    </a:gs>
                  </a:gsLst>
                  <a:lin ang="5400000" scaled="1"/>
                </a:gradFill>
                <a:effectLst>
                  <a:outerShdw blurRad="381000" sx="102000" sy="102000" algn="ctr" rotWithShape="0">
                    <a:srgbClr val="FFFFFF">
                      <a:alpha val="40000"/>
                    </a:srgbClr>
                  </a:outerShdw>
                </a:effectLst>
                <a:latin typeface="Segoe Condensed" pitchFamily="34" charset="0"/>
              </a:rPr>
              <a:t>Windows Azure Storage</a:t>
            </a:r>
          </a:p>
        </p:txBody>
      </p:sp>
      <p:pic>
        <p:nvPicPr>
          <p:cNvPr id="34" name="Picture 4" descr="C:\Users\maryfj\Desktop\DVD_ART35\Artwork_Imagery\Icons - Illustrations\_XML ICONS\Database 4 blue.png"/>
          <p:cNvPicPr>
            <a:picLocks noChangeAspect="1" noChangeArrowheads="1"/>
          </p:cNvPicPr>
          <p:nvPr/>
        </p:nvPicPr>
        <p:blipFill>
          <a:blip r:embed="rId3" cstate="print">
            <a:grayscl/>
          </a:blip>
          <a:srcRect/>
          <a:stretch>
            <a:fillRect/>
          </a:stretch>
        </p:blipFill>
        <p:spPr bwMode="auto">
          <a:xfrm>
            <a:off x="5560997" y="5624390"/>
            <a:ext cx="945762" cy="769606"/>
          </a:xfrm>
          <a:prstGeom prst="rect">
            <a:avLst/>
          </a:prstGeom>
          <a:noFill/>
        </p:spPr>
      </p:pic>
      <p:sp>
        <p:nvSpPr>
          <p:cNvPr id="30" name="Content Placeholder 2"/>
          <p:cNvSpPr>
            <a:spLocks noGrp="1"/>
          </p:cNvSpPr>
          <p:nvPr>
            <p:ph idx="1"/>
          </p:nvPr>
        </p:nvSpPr>
        <p:spPr>
          <a:xfrm>
            <a:off x="519113" y="1499616"/>
            <a:ext cx="11149013" cy="2068259"/>
          </a:xfrm>
        </p:spPr>
        <p:txBody>
          <a:bodyPr/>
          <a:lstStyle/>
          <a:p>
            <a:pPr lvl="0"/>
            <a:r>
              <a:rPr lang="vi-VN" smtClean="0"/>
              <a:t>Phụ thuộc vào nh</a:t>
            </a:r>
            <a:r>
              <a:rPr lang="en-US" smtClean="0"/>
              <a:t>à</a:t>
            </a:r>
            <a:r>
              <a:rPr lang="vi-VN" smtClean="0"/>
              <a:t> </a:t>
            </a:r>
            <a:r>
              <a:rPr lang="vi-VN" smtClean="0"/>
              <a:t>cung </a:t>
            </a:r>
            <a:r>
              <a:rPr lang="vi-VN" smtClean="0"/>
              <a:t>cấp</a:t>
            </a:r>
            <a:endParaRPr lang="en-US" smtClean="0"/>
          </a:p>
          <a:p>
            <a:pPr lvl="0"/>
            <a:r>
              <a:rPr lang="vi-VN" smtClean="0"/>
              <a:t>Bảo mật và kiểm tra </a:t>
            </a:r>
            <a:r>
              <a:rPr lang="vi-VN" smtClean="0"/>
              <a:t>dữ </a:t>
            </a:r>
            <a:r>
              <a:rPr lang="vi-VN" smtClean="0"/>
              <a:t>liệu</a:t>
            </a:r>
            <a:endParaRPr lang="en-US" smtClean="0"/>
          </a:p>
          <a:p>
            <a:pPr lvl="0"/>
            <a:r>
              <a:rPr lang="vi-VN" smtClean="0"/>
              <a:t>Tắc nghẽn trên đường truyền </a:t>
            </a:r>
            <a:r>
              <a:rPr lang="vi-VN" smtClean="0"/>
              <a:t>dữ </a:t>
            </a:r>
            <a:r>
              <a:rPr lang="vi-VN" smtClean="0"/>
              <a:t>liệu</a:t>
            </a:r>
            <a:endParaRPr lang="en-US" smtClean="0"/>
          </a:p>
          <a:p>
            <a:pPr lvl="0"/>
            <a:r>
              <a:rPr lang="vi-VN" smtClean="0"/>
              <a:t>Nhu cầu lưu trữ </a:t>
            </a:r>
            <a:r>
              <a:rPr lang="vi-VN" smtClean="0"/>
              <a:t>người </a:t>
            </a:r>
            <a:r>
              <a:rPr lang="vi-VN" smtClean="0"/>
              <a:t>dùng</a:t>
            </a:r>
            <a:endParaRPr lang="en-US"/>
          </a:p>
        </p:txBody>
      </p:sp>
    </p:spTree>
    <p:extLst>
      <p:ext uri="{BB962C8B-B14F-4D97-AF65-F5344CB8AC3E}">
        <p14:creationId xmlns:p14="http://schemas.microsoft.com/office/powerpoint/2010/main" xmlns="" val="1576258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a:t>
            </a:r>
            <a:endParaRPr lang="en-US"/>
          </a:p>
        </p:txBody>
      </p:sp>
      <p:sp>
        <p:nvSpPr>
          <p:cNvPr id="3" name="Content Placeholder 2"/>
          <p:cNvSpPr>
            <a:spLocks noGrp="1"/>
          </p:cNvSpPr>
          <p:nvPr>
            <p:ph idx="1"/>
          </p:nvPr>
        </p:nvSpPr>
        <p:spPr>
          <a:xfrm>
            <a:off x="519113" y="1499616"/>
            <a:ext cx="10756899" cy="1853184"/>
          </a:xfrm>
        </p:spPr>
        <p:txBody>
          <a:bodyPr/>
          <a:lstStyle/>
          <a:p>
            <a:pPr lvl="0"/>
            <a:r>
              <a:rPr lang="en-US" smtClean="0"/>
              <a:t>Hệ thống hướng dịch vụ ( Infrastructure as Service ).</a:t>
            </a:r>
          </a:p>
          <a:p>
            <a:pPr lvl="0"/>
            <a:r>
              <a:rPr lang="en-US" smtClean="0"/>
              <a:t>Nền tảng hướng dịch vụ ( Platform as Service).</a:t>
            </a:r>
          </a:p>
          <a:p>
            <a:pPr lvl="0"/>
            <a:r>
              <a:rPr lang="en-US" smtClean="0"/>
              <a:t>Phần mềm hướng dịch vụ ( Software as Service).</a:t>
            </a:r>
          </a:p>
          <a:p>
            <a:endParaRPr lang="en-US"/>
          </a:p>
        </p:txBody>
      </p:sp>
      <p:pic>
        <p:nvPicPr>
          <p:cNvPr id="7" name="Picture 6"/>
          <p:cNvPicPr/>
          <p:nvPr/>
        </p:nvPicPr>
        <p:blipFill>
          <a:blip r:embed="rId2" cstate="print"/>
          <a:srcRect/>
          <a:stretch>
            <a:fillRect/>
          </a:stretch>
        </p:blipFill>
        <p:spPr bwMode="auto">
          <a:xfrm>
            <a:off x="3275012" y="3352800"/>
            <a:ext cx="5560202" cy="3124200"/>
          </a:xfrm>
          <a:prstGeom prst="rect">
            <a:avLst/>
          </a:prstGeom>
          <a:noFill/>
          <a:ln w="9525">
            <a:noFill/>
            <a:miter lim="800000"/>
            <a:headEnd/>
            <a:tailEnd/>
          </a:ln>
        </p:spPr>
      </p:pic>
    </p:spTree>
    <p:extLst>
      <p:ext uri="{BB962C8B-B14F-4D97-AF65-F5344CB8AC3E}">
        <p14:creationId xmlns:p14="http://schemas.microsoft.com/office/powerpoint/2010/main" xmlns="" val="18420522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Hình thức triển khai</a:t>
            </a:r>
            <a:endParaRPr lang="en-US"/>
          </a:p>
        </p:txBody>
      </p:sp>
      <p:sp>
        <p:nvSpPr>
          <p:cNvPr id="3" name="Content Placeholder 2"/>
          <p:cNvSpPr>
            <a:spLocks noGrp="1"/>
          </p:cNvSpPr>
          <p:nvPr>
            <p:ph idx="1"/>
          </p:nvPr>
        </p:nvSpPr>
        <p:spPr>
          <a:xfrm>
            <a:off x="519113" y="1499616"/>
            <a:ext cx="11149013" cy="2068259"/>
          </a:xfrm>
        </p:spPr>
        <p:txBody>
          <a:bodyPr/>
          <a:lstStyle/>
          <a:p>
            <a:pPr lvl="0"/>
            <a:r>
              <a:rPr lang="en-US" smtClean="0"/>
              <a:t>Đám mây công cộng ( Public Cloud)</a:t>
            </a:r>
          </a:p>
          <a:p>
            <a:pPr lvl="0"/>
            <a:r>
              <a:rPr lang="en-US" smtClean="0"/>
              <a:t>Đám mây cá nhân ( Private Cloud)</a:t>
            </a:r>
          </a:p>
          <a:p>
            <a:pPr lvl="0"/>
            <a:r>
              <a:rPr lang="en-US" smtClean="0"/>
              <a:t>Đám mây lai ( Hybrid Cloud)</a:t>
            </a:r>
          </a:p>
          <a:p>
            <a:pPr lvl="0"/>
            <a:r>
              <a:rPr lang="en-US" smtClean="0"/>
              <a:t>Đám mây cộng đồng ( Community Cloud)</a:t>
            </a:r>
            <a:endParaRPr lang="en-US"/>
          </a:p>
        </p:txBody>
      </p:sp>
    </p:spTree>
    <p:extLst>
      <p:ext uri="{BB962C8B-B14F-4D97-AF65-F5344CB8AC3E}">
        <p14:creationId xmlns:p14="http://schemas.microsoft.com/office/powerpoint/2010/main" xmlns="" val="21287720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19113" y="2238007"/>
            <a:ext cx="11149013" cy="1994392"/>
          </a:xfrm>
        </p:spPr>
        <p:txBody>
          <a:bodyPr/>
          <a:lstStyle/>
          <a:p>
            <a:pPr algn="ctr"/>
            <a:r>
              <a:rPr lang="en-US" sz="7200" smtClean="0"/>
              <a:t>Tổng quan </a:t>
            </a:r>
            <a:br>
              <a:rPr lang="en-US" sz="7200" smtClean="0"/>
            </a:br>
            <a:r>
              <a:rPr lang="en-US" sz="7200" smtClean="0"/>
              <a:t>Windows Azure</a:t>
            </a:r>
            <a:endParaRPr lang="en-US" sz="7200"/>
          </a:p>
        </p:txBody>
      </p:sp>
      <p:pic>
        <p:nvPicPr>
          <p:cNvPr id="7" name="Picture 6" descr="C:\Users\wwegner\Desktop\WinAzure_rgb.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245" y="5543550"/>
            <a:ext cx="5229225" cy="80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702305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AzurePlatformTemplate16x9">
  <a:themeElements>
    <a:clrScheme name="Windows Azure Dark Template">
      <a:dk1>
        <a:srgbClr val="000000"/>
      </a:dk1>
      <a:lt1>
        <a:srgbClr val="FFFFFF"/>
      </a:lt1>
      <a:dk2>
        <a:srgbClr val="16A5D9"/>
      </a:dk2>
      <a:lt2>
        <a:srgbClr val="AFFAFA"/>
      </a:lt2>
      <a:accent1>
        <a:srgbClr val="D7FEFD"/>
      </a:accent1>
      <a:accent2>
        <a:srgbClr val="FE5815"/>
      </a:accent2>
      <a:accent3>
        <a:srgbClr val="323232"/>
      </a:accent3>
      <a:accent4>
        <a:srgbClr val="5CC151"/>
      </a:accent4>
      <a:accent5>
        <a:srgbClr val="B8B8B8"/>
      </a:accent5>
      <a:accent6>
        <a:srgbClr val="DAF40A"/>
      </a:accent6>
      <a:hlink>
        <a:srgbClr val="AFFAFA"/>
      </a:hlink>
      <a:folHlink>
        <a:srgbClr val="AFFAFA"/>
      </a:folHlink>
    </a:clrScheme>
    <a:fontScheme name="Segoe UI">
      <a:majorFont>
        <a:latin typeface="Segoe UI"/>
        <a:ea typeface=""/>
        <a:cs typeface=""/>
      </a:majorFont>
      <a:minorFont>
        <a:latin typeface="Segoe UI"/>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a:spPr>
      <a:bodyPr vert="horz" wrap="square" lIns="91436" tIns="45718" rIns="91436" bIns="45718" numCol="1" rtlCol="0" anchor="ctr" anchorCtr="0" compatLnSpc="1">
        <a:prstTxWarp prst="textNoShape">
          <a:avLst/>
        </a:prstTxWarp>
      </a:bodyPr>
      <a:lstStyle>
        <a:defPPr algn="ctr" defTabSz="914099">
          <a:defRPr sz="2400" spc="-50" dirty="0" smtClean="0">
            <a:gradFill>
              <a:gsLst>
                <a:gs pos="0">
                  <a:srgbClr val="000000"/>
                </a:gs>
                <a:gs pos="100000">
                  <a:srgbClr val="000000"/>
                </a:gs>
              </a:gsLst>
              <a:lin ang="5400000" scaled="0"/>
            </a:gradFill>
          </a:defRPr>
        </a:defPPr>
      </a:lstStyle>
      <a:style>
        <a:lnRef idx="0">
          <a:schemeClr val="accent1"/>
        </a:lnRef>
        <a:fillRef idx="3">
          <a:schemeClr val="accent1"/>
        </a:fillRef>
        <a:effectRef idx="3">
          <a:schemeClr val="accent1"/>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effectLst>
              <a:outerShdw blurRad="63500" algn="ctr" rotWithShape="0">
                <a:schemeClr val="tx1">
                  <a:alpha val="60000"/>
                </a:schemeClr>
              </a:outerShdw>
            </a:effectLs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WindowsAzurePlatformTemplate16x9</Template>
  <TotalTime>0</TotalTime>
  <Words>1103</Words>
  <Application>Microsoft Office PowerPoint</Application>
  <PresentationFormat>Custom</PresentationFormat>
  <Paragraphs>195</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WindowsAzurePlatformTemplate16x9</vt:lpstr>
      <vt:lpstr>Sổ liên lạc điển tử          ứng dụng Điện toán đám mây</vt:lpstr>
      <vt:lpstr>Mục tiêu</vt:lpstr>
      <vt:lpstr>Tổng quan  Điện toán đám mây</vt:lpstr>
      <vt:lpstr>Khái niệm</vt:lpstr>
      <vt:lpstr>Ưu điểm </vt:lpstr>
      <vt:lpstr>Nhược điểm</vt:lpstr>
      <vt:lpstr>Kiến trúc</vt:lpstr>
      <vt:lpstr>Hình thức triển khai</vt:lpstr>
      <vt:lpstr>Tổng quan  Windows Azure</vt:lpstr>
      <vt:lpstr>Kiến trúc</vt:lpstr>
      <vt:lpstr>Compute</vt:lpstr>
      <vt:lpstr>Storage</vt:lpstr>
      <vt:lpstr>Fabric</vt:lpstr>
      <vt:lpstr>SQL Azure</vt:lpstr>
      <vt:lpstr>Ứng dụng Sổ liên lạc điện tử</vt:lpstr>
      <vt:lpstr>Slide 16</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ASP.NET Applications in Windows Azure</dc:title>
  <dc:creator/>
  <dc:description>
    This presentation covers ASP.NET in Windows Azure through a discussion of WebForms and MVC, statelessness, DNS configuration, and additional advanced topics.
by wwegnerwwegner@microsoft.com
http://www.wadewegner.com
</dc:description>
  <cp:lastModifiedBy/>
  <cp:revision>1</cp:revision>
  <dcterms:created xsi:type="dcterms:W3CDTF">2010-12-06T17:38:49Z</dcterms:created>
  <dcterms:modified xsi:type="dcterms:W3CDTF">2011-12-16T17:40:47Z</dcterms:modified>
  <cp:version>1.0.0</cp:version>
</cp:coreProperties>
</file>