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4"/>
  </p:notesMasterIdLst>
  <p:handoutMasterIdLst>
    <p:handoutMasterId r:id="rId25"/>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21" r:id="rId19"/>
    <p:sldId id="302" r:id="rId20"/>
    <p:sldId id="301" r:id="rId21"/>
    <p:sldId id="300" r:id="rId22"/>
    <p:sldId id="266" r:id="rId23"/>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2929"/>
    <a:srgbClr val="FFFFFF"/>
    <a:srgbClr val="F8F57B"/>
    <a:srgbClr val="000000"/>
    <a:srgbClr val="333333"/>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380" autoAdjust="0"/>
    <p:restoredTop sz="84259" autoAdjust="0"/>
  </p:normalViewPr>
  <p:slideViewPr>
    <p:cSldViewPr>
      <p:cViewPr varScale="1">
        <p:scale>
          <a:sx n="65" d="100"/>
          <a:sy n="65" d="100"/>
        </p:scale>
        <p:origin x="-306" y="-9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27/12/2011</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27/12/2011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xmlns=""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xmlns=""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p14="http://schemas.microsoft.com/office/powerpoint/2010/main" xmlns="" val="42316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a:p>
        </p:txBody>
      </p:sp>
    </p:spTree>
    <p:extLst>
      <p:ext uri="{BB962C8B-B14F-4D97-AF65-F5344CB8AC3E}">
        <p14:creationId xmlns:p14="http://schemas.microsoft.com/office/powerpoint/2010/main" xmlns=""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xmlns=""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3.png"/><Relationship Id="rId7"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nền tảng điện toán đám mây, ứng dụng triển khai sổ liên lạc trực tuyến</a:t>
            </a:r>
            <a:endParaRPr lang="en-US"/>
          </a:p>
        </p:txBody>
      </p:sp>
      <p:sp>
        <p:nvSpPr>
          <p:cNvPr id="5" name="Subtitle 4"/>
          <p:cNvSpPr>
            <a:spLocks noGrp="1"/>
          </p:cNvSpPr>
          <p:nvPr>
            <p:ph type="subTitle" idx="1"/>
          </p:nvPr>
        </p:nvSpPr>
        <p:spPr>
          <a:xfrm>
            <a:off x="5561012" y="4800600"/>
            <a:ext cx="6146768" cy="1066800"/>
          </a:xfrm>
        </p:spPr>
        <p:txBody>
          <a:bodyPr/>
          <a:lstStyle/>
          <a:p>
            <a:pPr algn="r"/>
            <a:r>
              <a:rPr lang="en-US" smtClean="0"/>
              <a:t> GVHD: </a:t>
            </a:r>
            <a:r>
              <a:rPr lang="en-US" b="1" smtClean="0"/>
              <a:t>Thầy Phan Trung Hiếu</a:t>
            </a:r>
          </a:p>
          <a:p>
            <a:pPr algn="r"/>
            <a:r>
              <a:rPr lang="en-US" smtClean="0"/>
              <a:t>Thực hiện:   </a:t>
            </a:r>
            <a:r>
              <a:rPr lang="en-US" b="1" smtClean="0"/>
              <a:t>Nguyễn Anh </a:t>
            </a:r>
            <a:r>
              <a:rPr lang="en-US" b="1" err="1" smtClean="0"/>
              <a:t>Duy</a:t>
            </a:r>
            <a:r>
              <a:rPr lang="en-US" b="1" smtClean="0"/>
              <a:t> Nguyễn Đức Hạnh</a:t>
            </a:r>
          </a:p>
        </p:txBody>
      </p:sp>
      <p:pic>
        <p:nvPicPr>
          <p:cNvPr id="6"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1787" y="5543550"/>
            <a:ext cx="4772025" cy="7301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7854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2585323"/>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Phụ thuộc vào nh</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Bảo mật và kiểm tra dữ liệu</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Tắc nghẽn trên đường truyền dữ liệu</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Phân</a:t>
            </a:r>
            <a:r>
              <a:rPr lang="en-US" sz="2800" smtClean="0">
                <a:gradFill>
                  <a:gsLst>
                    <a:gs pos="0">
                      <a:schemeClr val="tx1"/>
                    </a:gs>
                    <a:gs pos="86000">
                      <a:schemeClr val="tx1"/>
                    </a:gs>
                  </a:gsLst>
                  <a:lin ang="5400000" scaled="0"/>
                </a:gradFill>
              </a:rPr>
              <a:t> mảnh dữ liệu do n</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hu cầu lưu trữ người dùng</a:t>
            </a:r>
            <a:endParaRPr kumimoji="0" lang="en-US" sz="28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52227" name="Picture 3" descr="E:\UIT\CNTT IX\pic\Untitled-10.png"/>
          <p:cNvPicPr>
            <a:picLocks noChangeAspect="1" noChangeArrowheads="1"/>
          </p:cNvPicPr>
          <p:nvPr/>
        </p:nvPicPr>
        <p:blipFill>
          <a:blip r:embed="rId3"/>
          <a:srcRect/>
          <a:stretch>
            <a:fillRect/>
          </a:stretch>
        </p:blipFill>
        <p:spPr bwMode="auto">
          <a:xfrm>
            <a:off x="6856412" y="16002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là một hệ điều hành dùng để chạy các ứng dụng Windows và lưu dữ liệu của nó trên đám mây</a:t>
            </a:r>
            <a:r>
              <a:rPr lang="en-US" sz="2800" smtClean="0"/>
              <a:t>.</a:t>
            </a:r>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auto">
          <a:xfrm>
            <a:off x="4951412" y="2286000"/>
            <a:ext cx="2514600"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cxnSp>
        <p:nvCxnSpPr>
          <p:cNvPr id="10" name="Straight Arrow Connector 9"/>
          <p:cNvCxnSpPr/>
          <p:nvPr/>
        </p:nvCxnSpPr>
        <p:spPr>
          <a:xfrm>
            <a:off x="4113212" y="3048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94612" y="3046412"/>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36612" y="1676400"/>
            <a:ext cx="2895600" cy="3341132"/>
            <a:chOff x="836612" y="1676400"/>
            <a:chExt cx="2895600" cy="3341132"/>
          </a:xfrm>
        </p:grpSpPr>
        <p:pic>
          <p:nvPicPr>
            <p:cNvPr id="1026" name="Picture 2" descr="E:\UIT\CNTT IX\pic\School.png"/>
            <p:cNvPicPr>
              <a:picLocks noChangeAspect="1" noChangeArrowheads="1"/>
            </p:cNvPicPr>
            <p:nvPr/>
          </p:nvPicPr>
          <p:blipFill>
            <a:blip r:embed="rId2"/>
            <a:srcRect/>
            <a:stretch>
              <a:fillRect/>
            </a:stretch>
          </p:blipFill>
          <p:spPr bwMode="auto">
            <a:xfrm>
              <a:off x="836612" y="1676400"/>
              <a:ext cx="2895600" cy="2895600"/>
            </a:xfrm>
            <a:prstGeom prst="rect">
              <a:avLst/>
            </a:prstGeom>
            <a:noFill/>
          </p:spPr>
        </p:pic>
        <p:sp>
          <p:nvSpPr>
            <p:cNvPr id="12" name="TextBox 11"/>
            <p:cNvSpPr txBox="1"/>
            <p:nvPr/>
          </p:nvSpPr>
          <p:spPr>
            <a:xfrm>
              <a:off x="1370012" y="4648200"/>
              <a:ext cx="154741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9" name="Group 28"/>
          <p:cNvGrpSpPr/>
          <p:nvPr/>
        </p:nvGrpSpPr>
        <p:grpSpPr>
          <a:xfrm>
            <a:off x="5332412" y="1992868"/>
            <a:ext cx="1905000" cy="2960132"/>
            <a:chOff x="5256212" y="2057400"/>
            <a:chExt cx="1905000" cy="2960132"/>
          </a:xfrm>
        </p:grpSpPr>
        <p:pic>
          <p:nvPicPr>
            <p:cNvPr id="1028" name="Picture 4" descr="E:\UIT\CNTT IX\pic\LAVC_Portal_Menu_Student.png"/>
            <p:cNvPicPr>
              <a:picLocks noChangeAspect="1" noChangeArrowheads="1"/>
            </p:cNvPicPr>
            <p:nvPr/>
          </p:nvPicPr>
          <p:blipFill>
            <a:blip r:embed="rId3"/>
            <a:srcRect/>
            <a:stretch>
              <a:fillRect/>
            </a:stretch>
          </p:blipFill>
          <p:spPr bwMode="auto">
            <a:xfrm>
              <a:off x="5256212" y="2057400"/>
              <a:ext cx="1905000" cy="1905000"/>
            </a:xfrm>
            <a:prstGeom prst="rect">
              <a:avLst/>
            </a:prstGeom>
            <a:noFill/>
          </p:spPr>
        </p:pic>
        <p:sp>
          <p:nvSpPr>
            <p:cNvPr id="13" name="TextBox 12"/>
            <p:cNvSpPr txBox="1"/>
            <p:nvPr/>
          </p:nvSpPr>
          <p:spPr>
            <a:xfrm>
              <a:off x="5561012" y="4648200"/>
              <a:ext cx="1181414"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8" name="Group 27"/>
          <p:cNvGrpSpPr/>
          <p:nvPr/>
        </p:nvGrpSpPr>
        <p:grpSpPr>
          <a:xfrm>
            <a:off x="8913812" y="1905000"/>
            <a:ext cx="2209800" cy="3112532"/>
            <a:chOff x="8913812" y="1905000"/>
            <a:chExt cx="2209800" cy="3112532"/>
          </a:xfrm>
        </p:grpSpPr>
        <p:pic>
          <p:nvPicPr>
            <p:cNvPr id="1027" name="Picture 3" descr="E:\UIT\CNTT IX\pic\Family.png"/>
            <p:cNvPicPr>
              <a:picLocks noChangeAspect="1" noChangeArrowheads="1"/>
            </p:cNvPicPr>
            <p:nvPr/>
          </p:nvPicPr>
          <p:blipFill>
            <a:blip r:embed="rId4"/>
            <a:srcRect/>
            <a:stretch>
              <a:fillRect/>
            </a:stretch>
          </p:blipFill>
          <p:spPr bwMode="auto">
            <a:xfrm>
              <a:off x="8913812" y="1905000"/>
              <a:ext cx="2209800" cy="2209800"/>
            </a:xfrm>
            <a:prstGeom prst="rect">
              <a:avLst/>
            </a:prstGeom>
            <a:noFill/>
          </p:spPr>
        </p:pic>
        <p:sp>
          <p:nvSpPr>
            <p:cNvPr id="14" name="TextBox 13"/>
            <p:cNvSpPr txBox="1"/>
            <p:nvPr/>
          </p:nvSpPr>
          <p:spPr>
            <a:xfrm>
              <a:off x="9218612" y="4648200"/>
              <a:ext cx="145552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17" name="Straight Arrow Connector 16"/>
          <p:cNvCxnSpPr/>
          <p:nvPr/>
        </p:nvCxnSpPr>
        <p:spPr>
          <a:xfrm rot="10800000" flipV="1">
            <a:off x="76184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132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08612" y="2514600"/>
            <a:ext cx="1676400" cy="2426732"/>
            <a:chOff x="7161212" y="3733800"/>
            <a:chExt cx="1676400" cy="2426732"/>
          </a:xfrm>
        </p:grpSpPr>
        <p:pic>
          <p:nvPicPr>
            <p:cNvPr id="1029" name="Picture 5" descr="E:\UIT\CNTT IX\pic\Network Connection Internet.png"/>
            <p:cNvPicPr>
              <a:picLocks noChangeAspect="1" noChangeArrowheads="1"/>
            </p:cNvPicPr>
            <p:nvPr/>
          </p:nvPicPr>
          <p:blipFill>
            <a:blip r:embed="rId5"/>
            <a:srcRect/>
            <a:stretch>
              <a:fillRect/>
            </a:stretch>
          </p:blipFill>
          <p:spPr bwMode="auto">
            <a:xfrm>
              <a:off x="7161212" y="3733800"/>
              <a:ext cx="1676400" cy="1676400"/>
            </a:xfrm>
            <a:prstGeom prst="rect">
              <a:avLst/>
            </a:prstGeom>
            <a:noFill/>
          </p:spPr>
        </p:pic>
        <p:sp>
          <p:nvSpPr>
            <p:cNvPr id="31" name="TextBox 30"/>
            <p:cNvSpPr txBox="1"/>
            <p:nvPr/>
          </p:nvSpPr>
          <p:spPr>
            <a:xfrm>
              <a:off x="7389812" y="5791200"/>
              <a:ext cx="106458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Internet</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37" name="Straight Arrow Connector 36"/>
          <p:cNvCxnSpPr/>
          <p:nvPr/>
        </p:nvCxnSpPr>
        <p:spPr>
          <a:xfrm rot="10800000" flipV="1">
            <a:off x="3351212" y="5257800"/>
            <a:ext cx="2667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0612" y="5257800"/>
            <a:ext cx="2743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88818" y="5562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0012" y="5867400"/>
            <a:ext cx="1800861" cy="685800"/>
            <a:chOff x="8990012" y="5867400"/>
            <a:chExt cx="1800861" cy="685800"/>
          </a:xfrm>
        </p:grpSpPr>
        <p:pic>
          <p:nvPicPr>
            <p:cNvPr id="1031" name="Picture 7" descr="E:\UIT\CNTT IX\pic\tools.png"/>
            <p:cNvPicPr>
              <a:picLocks noChangeAspect="1" noChangeArrowheads="1"/>
            </p:cNvPicPr>
            <p:nvPr/>
          </p:nvPicPr>
          <p:blipFill>
            <a:blip r:embed="rId6"/>
            <a:srcRect/>
            <a:stretch>
              <a:fillRect/>
            </a:stretch>
          </p:blipFill>
          <p:spPr bwMode="auto">
            <a:xfrm>
              <a:off x="8990012" y="5867400"/>
              <a:ext cx="609599" cy="609600"/>
            </a:xfrm>
            <a:prstGeom prst="rect">
              <a:avLst/>
            </a:prstGeom>
            <a:noFill/>
          </p:spPr>
        </p:pic>
        <p:sp>
          <p:nvSpPr>
            <p:cNvPr id="60" name="TextBox 59"/>
            <p:cNvSpPr txBox="1"/>
            <p:nvPr/>
          </p:nvSpPr>
          <p:spPr>
            <a:xfrm>
              <a:off x="9904412" y="6183868"/>
              <a:ext cx="88646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Bảo trì</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6" name="Group 65"/>
          <p:cNvGrpSpPr/>
          <p:nvPr/>
        </p:nvGrpSpPr>
        <p:grpSpPr>
          <a:xfrm>
            <a:off x="1979612" y="5562600"/>
            <a:ext cx="3021091" cy="914400"/>
            <a:chOff x="912812" y="5562600"/>
            <a:chExt cx="3021091" cy="914400"/>
          </a:xfrm>
        </p:grpSpPr>
        <p:pic>
          <p:nvPicPr>
            <p:cNvPr id="44" name="Picture 2" descr="E:\UIT\CNTT IX\pic\tech.png"/>
            <p:cNvPicPr>
              <a:picLocks noChangeAspect="1" noChangeArrowheads="1"/>
            </p:cNvPicPr>
            <p:nvPr/>
          </p:nvPicPr>
          <p:blipFill>
            <a:blip r:embed="rId7"/>
            <a:srcRect/>
            <a:stretch>
              <a:fillRect/>
            </a:stretch>
          </p:blipFill>
          <p:spPr bwMode="auto">
            <a:xfrm>
              <a:off x="1370012" y="5562600"/>
              <a:ext cx="381000" cy="381000"/>
            </a:xfrm>
            <a:prstGeom prst="rect">
              <a:avLst/>
            </a:prstGeom>
            <a:noFill/>
          </p:spPr>
        </p:pic>
        <p:grpSp>
          <p:nvGrpSpPr>
            <p:cNvPr id="63" name="Group 62"/>
            <p:cNvGrpSpPr/>
            <p:nvPr/>
          </p:nvGrpSpPr>
          <p:grpSpPr>
            <a:xfrm>
              <a:off x="912812" y="5638800"/>
              <a:ext cx="3021091" cy="838200"/>
              <a:chOff x="1903412" y="5715000"/>
              <a:chExt cx="3021091" cy="838200"/>
            </a:xfrm>
          </p:grpSpPr>
          <p:grpSp>
            <p:nvGrpSpPr>
              <p:cNvPr id="54" name="Group 53"/>
              <p:cNvGrpSpPr/>
              <p:nvPr/>
            </p:nvGrpSpPr>
            <p:grpSpPr>
              <a:xfrm>
                <a:off x="1903412" y="5715000"/>
                <a:ext cx="1219200" cy="838200"/>
                <a:chOff x="1903412" y="5715000"/>
                <a:chExt cx="1219200" cy="838200"/>
              </a:xfrm>
            </p:grpSpPr>
            <p:pic>
              <p:nvPicPr>
                <p:cNvPr id="45" name="Picture 2" descr="E:\UIT\CNTT IX\pic\tech.png"/>
                <p:cNvPicPr>
                  <a:picLocks noChangeAspect="1" noChangeArrowheads="1"/>
                </p:cNvPicPr>
                <p:nvPr/>
              </p:nvPicPr>
              <p:blipFill>
                <a:blip r:embed="rId7"/>
                <a:srcRect/>
                <a:stretch>
                  <a:fillRect/>
                </a:stretch>
              </p:blipFill>
              <p:spPr bwMode="auto">
                <a:xfrm>
                  <a:off x="2132012" y="5715000"/>
                  <a:ext cx="381000" cy="381000"/>
                </a:xfrm>
                <a:prstGeom prst="rect">
                  <a:avLst/>
                </a:prstGeom>
                <a:noFill/>
              </p:spPr>
            </p:pic>
            <p:pic>
              <p:nvPicPr>
                <p:cNvPr id="46" name="Picture 2" descr="E:\UIT\CNTT IX\pic\tech.png"/>
                <p:cNvPicPr>
                  <a:picLocks noChangeAspect="1" noChangeArrowheads="1"/>
                </p:cNvPicPr>
                <p:nvPr/>
              </p:nvPicPr>
              <p:blipFill>
                <a:blip r:embed="rId7"/>
                <a:srcRect/>
                <a:stretch>
                  <a:fillRect/>
                </a:stretch>
              </p:blipFill>
              <p:spPr bwMode="auto">
                <a:xfrm>
                  <a:off x="2360612" y="5943600"/>
                  <a:ext cx="381000" cy="381000"/>
                </a:xfrm>
                <a:prstGeom prst="rect">
                  <a:avLst/>
                </a:prstGeom>
                <a:noFill/>
              </p:spPr>
            </p:pic>
            <p:pic>
              <p:nvPicPr>
                <p:cNvPr id="47" name="Picture 2" descr="E:\UIT\CNTT IX\pic\tech.png"/>
                <p:cNvPicPr>
                  <a:picLocks noChangeAspect="1" noChangeArrowheads="1"/>
                </p:cNvPicPr>
                <p:nvPr/>
              </p:nvPicPr>
              <p:blipFill>
                <a:blip r:embed="rId7"/>
                <a:srcRect/>
                <a:stretch>
                  <a:fillRect/>
                </a:stretch>
              </p:blipFill>
              <p:spPr bwMode="auto">
                <a:xfrm>
                  <a:off x="2589212" y="5791200"/>
                  <a:ext cx="381000" cy="381000"/>
                </a:xfrm>
                <a:prstGeom prst="rect">
                  <a:avLst/>
                </a:prstGeom>
                <a:noFill/>
              </p:spPr>
            </p:pic>
            <p:pic>
              <p:nvPicPr>
                <p:cNvPr id="48" name="Picture 2" descr="E:\UIT\CNTT IX\pic\tech.png"/>
                <p:cNvPicPr>
                  <a:picLocks noChangeAspect="1" noChangeArrowheads="1"/>
                </p:cNvPicPr>
                <p:nvPr/>
              </p:nvPicPr>
              <p:blipFill>
                <a:blip r:embed="rId7"/>
                <a:srcRect/>
                <a:stretch>
                  <a:fillRect/>
                </a:stretch>
              </p:blipFill>
              <p:spPr bwMode="auto">
                <a:xfrm>
                  <a:off x="1979612" y="5943600"/>
                  <a:ext cx="381000" cy="381000"/>
                </a:xfrm>
                <a:prstGeom prst="rect">
                  <a:avLst/>
                </a:prstGeom>
                <a:noFill/>
              </p:spPr>
            </p:pic>
            <p:pic>
              <p:nvPicPr>
                <p:cNvPr id="49" name="Picture 2" descr="E:\UIT\CNTT IX\pic\tech.png"/>
                <p:cNvPicPr>
                  <a:picLocks noChangeAspect="1" noChangeArrowheads="1"/>
                </p:cNvPicPr>
                <p:nvPr/>
              </p:nvPicPr>
              <p:blipFill>
                <a:blip r:embed="rId7"/>
                <a:srcRect/>
                <a:stretch>
                  <a:fillRect/>
                </a:stretch>
              </p:blipFill>
              <p:spPr bwMode="auto">
                <a:xfrm>
                  <a:off x="2665412" y="6096000"/>
                  <a:ext cx="381000" cy="381000"/>
                </a:xfrm>
                <a:prstGeom prst="rect">
                  <a:avLst/>
                </a:prstGeom>
                <a:noFill/>
              </p:spPr>
            </p:pic>
            <p:pic>
              <p:nvPicPr>
                <p:cNvPr id="50" name="Picture 2" descr="E:\UIT\CNTT IX\pic\tech.png"/>
                <p:cNvPicPr>
                  <a:picLocks noChangeAspect="1" noChangeArrowheads="1"/>
                </p:cNvPicPr>
                <p:nvPr/>
              </p:nvPicPr>
              <p:blipFill>
                <a:blip r:embed="rId7"/>
                <a:srcRect/>
                <a:stretch>
                  <a:fillRect/>
                </a:stretch>
              </p:blipFill>
              <p:spPr bwMode="auto">
                <a:xfrm>
                  <a:off x="2360612" y="6172200"/>
                  <a:ext cx="381000" cy="381000"/>
                </a:xfrm>
                <a:prstGeom prst="rect">
                  <a:avLst/>
                </a:prstGeom>
                <a:noFill/>
              </p:spPr>
            </p:pic>
            <p:pic>
              <p:nvPicPr>
                <p:cNvPr id="51" name="Picture 2" descr="E:\UIT\CNTT IX\pic\tech.png"/>
                <p:cNvPicPr>
                  <a:picLocks noChangeAspect="1" noChangeArrowheads="1"/>
                </p:cNvPicPr>
                <p:nvPr/>
              </p:nvPicPr>
              <p:blipFill>
                <a:blip r:embed="rId7"/>
                <a:srcRect/>
                <a:stretch>
                  <a:fillRect/>
                </a:stretch>
              </p:blipFill>
              <p:spPr bwMode="auto">
                <a:xfrm>
                  <a:off x="2132012" y="6096000"/>
                  <a:ext cx="381000" cy="381000"/>
                </a:xfrm>
                <a:prstGeom prst="rect">
                  <a:avLst/>
                </a:prstGeom>
                <a:noFill/>
              </p:spPr>
            </p:pic>
            <p:pic>
              <p:nvPicPr>
                <p:cNvPr id="52" name="Picture 2" descr="E:\UIT\CNTT IX\pic\tech.png"/>
                <p:cNvPicPr>
                  <a:picLocks noChangeAspect="1" noChangeArrowheads="1"/>
                </p:cNvPicPr>
                <p:nvPr/>
              </p:nvPicPr>
              <p:blipFill>
                <a:blip r:embed="rId7"/>
                <a:srcRect/>
                <a:stretch>
                  <a:fillRect/>
                </a:stretch>
              </p:blipFill>
              <p:spPr bwMode="auto">
                <a:xfrm>
                  <a:off x="1903412" y="6172200"/>
                  <a:ext cx="381000" cy="381000"/>
                </a:xfrm>
                <a:prstGeom prst="rect">
                  <a:avLst/>
                </a:prstGeom>
                <a:noFill/>
              </p:spPr>
            </p:pic>
            <p:pic>
              <p:nvPicPr>
                <p:cNvPr id="53" name="Picture 2" descr="E:\UIT\CNTT IX\pic\tech.png"/>
                <p:cNvPicPr>
                  <a:picLocks noChangeAspect="1" noChangeArrowheads="1"/>
                </p:cNvPicPr>
                <p:nvPr/>
              </p:nvPicPr>
              <p:blipFill>
                <a:blip r:embed="rId7"/>
                <a:srcRect/>
                <a:stretch>
                  <a:fillRect/>
                </a:stretch>
              </p:blipFill>
              <p:spPr bwMode="auto">
                <a:xfrm>
                  <a:off x="2741612" y="6172200"/>
                  <a:ext cx="381000" cy="381000"/>
                </a:xfrm>
                <a:prstGeom prst="rect">
                  <a:avLst/>
                </a:prstGeom>
                <a:noFill/>
              </p:spPr>
            </p:pic>
          </p:grpSp>
          <p:sp>
            <p:nvSpPr>
              <p:cNvPr id="62" name="TextBox 61"/>
              <p:cNvSpPr txBox="1"/>
              <p:nvPr/>
            </p:nvSpPr>
            <p:spPr>
              <a:xfrm>
                <a:off x="3275012" y="6172200"/>
                <a:ext cx="164949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grpSp>
        <p:nvGrpSpPr>
          <p:cNvPr id="64" name="Group 63"/>
          <p:cNvGrpSpPr/>
          <p:nvPr/>
        </p:nvGrpSpPr>
        <p:grpSpPr>
          <a:xfrm>
            <a:off x="5713412" y="5943600"/>
            <a:ext cx="2616789" cy="762000"/>
            <a:chOff x="5713412" y="5943600"/>
            <a:chExt cx="2616789" cy="762000"/>
          </a:xfrm>
        </p:grpSpPr>
        <p:pic>
          <p:nvPicPr>
            <p:cNvPr id="1030" name="Picture 6" descr="E:\UIT\CNTT IX\pic\financni_pujcky.png"/>
            <p:cNvPicPr>
              <a:picLocks noChangeAspect="1" noChangeArrowheads="1"/>
            </p:cNvPicPr>
            <p:nvPr/>
          </p:nvPicPr>
          <p:blipFill>
            <a:blip r:embed="rId8"/>
            <a:srcRect/>
            <a:stretch>
              <a:fillRect/>
            </a:stretch>
          </p:blipFill>
          <p:spPr bwMode="auto">
            <a:xfrm>
              <a:off x="5713412" y="5943600"/>
              <a:ext cx="762000" cy="762000"/>
            </a:xfrm>
            <a:prstGeom prst="rect">
              <a:avLst/>
            </a:prstGeom>
            <a:noFill/>
          </p:spPr>
        </p:pic>
        <p:sp>
          <p:nvSpPr>
            <p:cNvPr id="61" name="TextBox 60"/>
            <p:cNvSpPr txBox="1"/>
            <p:nvPr/>
          </p:nvSpPr>
          <p:spPr>
            <a:xfrm>
              <a:off x="6627812" y="6172200"/>
              <a:ext cx="1702389"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Giảm chi phí</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heckerboard(across)">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heckerboard(across)">
                                      <p:cBhvr>
                                        <p:cTn id="55" dur="500"/>
                                        <p:tgtEl>
                                          <p:spTgt spid="37"/>
                                        </p:tgtEl>
                                      </p:cBhvr>
                                    </p:animEffect>
                                  </p:childTnLst>
                                </p:cTn>
                              </p:par>
                              <p:par>
                                <p:cTn id="56" presetID="5" presetClass="entr" presetSubtype="1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checkerboard(across)">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heckerboard(across)">
                                      <p:cBhvr>
                                        <p:cTn id="63" dur="500"/>
                                        <p:tgtEl>
                                          <p:spTgt spid="41"/>
                                        </p:tgtEl>
                                      </p:cBhvr>
                                    </p:animEffect>
                                  </p:childTnLst>
                                </p:cTn>
                              </p:par>
                              <p:par>
                                <p:cTn id="64" presetID="5"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checkerboard(across)">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checkerboard(across)">
                                      <p:cBhvr>
                                        <p:cTn id="71" dur="500"/>
                                        <p:tgtEl>
                                          <p:spTgt spid="38"/>
                                        </p:tgtEl>
                                      </p:cBhvr>
                                    </p:animEffect>
                                  </p:childTnLst>
                                </p:cTn>
                              </p:par>
                              <p:par>
                                <p:cTn id="72" presetID="5" presetClass="entr" presetSubtype="1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heckerboard(across)">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grpSp>
        <p:nvGrpSpPr>
          <p:cNvPr id="55" name="Group 54"/>
          <p:cNvGrpSpPr/>
          <p:nvPr/>
        </p:nvGrpSpPr>
        <p:grpSpPr>
          <a:xfrm>
            <a:off x="760412" y="1524000"/>
            <a:ext cx="3886200" cy="533400"/>
            <a:chOff x="760412" y="1524000"/>
            <a:chExt cx="3886200" cy="533400"/>
          </a:xfrm>
        </p:grpSpPr>
        <p:sp>
          <p:nvSpPr>
            <p:cNvPr id="6" name="TextBox 5"/>
            <p:cNvSpPr txBox="1"/>
            <p:nvPr/>
          </p:nvSpPr>
          <p:spPr>
            <a:xfrm>
              <a:off x="1598612" y="1676400"/>
              <a:ext cx="3048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Sổ liên lạc trực tuyến</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3" name="Picture 5" descr="E:\UIT\CNTT IX\pic\1211794746.png"/>
            <p:cNvPicPr>
              <a:picLocks noChangeAspect="1" noChangeArrowheads="1"/>
            </p:cNvPicPr>
            <p:nvPr/>
          </p:nvPicPr>
          <p:blipFill>
            <a:blip r:embed="rId2"/>
            <a:srcRect/>
            <a:stretch>
              <a:fillRect/>
            </a:stretch>
          </p:blipFill>
          <p:spPr bwMode="auto">
            <a:xfrm>
              <a:off x="760412" y="1524000"/>
              <a:ext cx="533400" cy="533400"/>
            </a:xfrm>
            <a:prstGeom prst="rect">
              <a:avLst/>
            </a:prstGeom>
            <a:noFill/>
          </p:spPr>
        </p:pic>
      </p:grpSp>
      <p:grpSp>
        <p:nvGrpSpPr>
          <p:cNvPr id="56" name="Group 55"/>
          <p:cNvGrpSpPr/>
          <p:nvPr/>
        </p:nvGrpSpPr>
        <p:grpSpPr>
          <a:xfrm>
            <a:off x="836612" y="2057400"/>
            <a:ext cx="6477000" cy="914400"/>
            <a:chOff x="836612" y="2057400"/>
            <a:chExt cx="6477000" cy="914400"/>
          </a:xfrm>
        </p:grpSpPr>
        <p:sp>
          <p:nvSpPr>
            <p:cNvPr id="13" name="TextBox 12"/>
            <p:cNvSpPr txBox="1"/>
            <p:nvPr/>
          </p:nvSpPr>
          <p:spPr>
            <a:xfrm>
              <a:off x="2360612" y="25146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danh mục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4" name="Picture 6" descr="E:\UIT\CNTT IX\pic\200712721572423477802.png"/>
            <p:cNvPicPr>
              <a:picLocks noChangeAspect="1" noChangeArrowheads="1"/>
            </p:cNvPicPr>
            <p:nvPr/>
          </p:nvPicPr>
          <p:blipFill>
            <a:blip r:embed="rId3"/>
            <a:srcRect/>
            <a:stretch>
              <a:fillRect/>
            </a:stretch>
          </p:blipFill>
          <p:spPr bwMode="auto">
            <a:xfrm>
              <a:off x="1674812" y="2438400"/>
              <a:ext cx="533400" cy="533400"/>
            </a:xfrm>
            <a:prstGeom prst="rect">
              <a:avLst/>
            </a:prstGeom>
            <a:noFill/>
          </p:spPr>
        </p:pic>
        <p:cxnSp>
          <p:nvCxnSpPr>
            <p:cNvPr id="27" name="Straight Connector 26"/>
            <p:cNvCxnSpPr/>
            <p:nvPr/>
          </p:nvCxnSpPr>
          <p:spPr>
            <a:xfrm rot="5400000">
              <a:off x="761206" y="2285206"/>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2590800"/>
              <a:ext cx="304800" cy="304800"/>
            </a:xfrm>
            <a:prstGeom prst="rect">
              <a:avLst/>
            </a:prstGeom>
            <a:noFill/>
          </p:spPr>
        </p:pic>
        <p:cxnSp>
          <p:nvCxnSpPr>
            <p:cNvPr id="47" name="Straight Connector 46"/>
            <p:cNvCxnSpPr/>
            <p:nvPr/>
          </p:nvCxnSpPr>
          <p:spPr>
            <a:xfrm rot="10800000">
              <a:off x="1141412" y="2741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6612" y="2895600"/>
            <a:ext cx="6477000" cy="609600"/>
            <a:chOff x="836612" y="2895600"/>
            <a:chExt cx="6477000" cy="609600"/>
          </a:xfrm>
        </p:grpSpPr>
        <p:sp>
          <p:nvSpPr>
            <p:cNvPr id="9" name="TextBox 8"/>
            <p:cNvSpPr txBox="1"/>
            <p:nvPr/>
          </p:nvSpPr>
          <p:spPr>
            <a:xfrm>
              <a:off x="2360612" y="30480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thông tin 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8" name="Picture 6" descr="E:\UIT\CNTT IX\pic\200712721572423477802.png"/>
            <p:cNvPicPr>
              <a:picLocks noChangeAspect="1" noChangeArrowheads="1"/>
            </p:cNvPicPr>
            <p:nvPr/>
          </p:nvPicPr>
          <p:blipFill>
            <a:blip r:embed="rId3"/>
            <a:srcRect/>
            <a:stretch>
              <a:fillRect/>
            </a:stretch>
          </p:blipFill>
          <p:spPr bwMode="auto">
            <a:xfrm>
              <a:off x="1674812" y="2971800"/>
              <a:ext cx="533400" cy="533400"/>
            </a:xfrm>
            <a:prstGeom prst="rect">
              <a:avLst/>
            </a:prstGeom>
            <a:noFill/>
          </p:spPr>
        </p:pic>
        <p:pic>
          <p:nvPicPr>
            <p:cNvPr id="30"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124200"/>
              <a:ext cx="304800" cy="304800"/>
            </a:xfrm>
            <a:prstGeom prst="rect">
              <a:avLst/>
            </a:prstGeom>
            <a:noFill/>
          </p:spPr>
        </p:pic>
        <p:cxnSp>
          <p:nvCxnSpPr>
            <p:cNvPr id="37" name="Straight Connector 36"/>
            <p:cNvCxnSpPr/>
            <p:nvPr/>
          </p:nvCxnSpPr>
          <p:spPr>
            <a:xfrm rot="5400000">
              <a:off x="874712" y="3009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1141412" y="3275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36612" y="3429000"/>
            <a:ext cx="6477000" cy="609600"/>
            <a:chOff x="836612" y="3429000"/>
            <a:chExt cx="6477000" cy="609600"/>
          </a:xfrm>
        </p:grpSpPr>
        <p:sp>
          <p:nvSpPr>
            <p:cNvPr id="10" name="TextBox 9"/>
            <p:cNvSpPr txBox="1"/>
            <p:nvPr/>
          </p:nvSpPr>
          <p:spPr>
            <a:xfrm>
              <a:off x="2360612" y="35814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lớp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9" name="Picture 6" descr="E:\UIT\CNTT IX\pic\200712721572423477802.png"/>
            <p:cNvPicPr>
              <a:picLocks noChangeAspect="1" noChangeArrowheads="1"/>
            </p:cNvPicPr>
            <p:nvPr/>
          </p:nvPicPr>
          <p:blipFill>
            <a:blip r:embed="rId3"/>
            <a:srcRect/>
            <a:stretch>
              <a:fillRect/>
            </a:stretch>
          </p:blipFill>
          <p:spPr bwMode="auto">
            <a:xfrm>
              <a:off x="1674812" y="3505200"/>
              <a:ext cx="533400" cy="533400"/>
            </a:xfrm>
            <a:prstGeom prst="rect">
              <a:avLst/>
            </a:prstGeom>
            <a:noFill/>
          </p:spPr>
        </p:pic>
        <p:pic>
          <p:nvPicPr>
            <p:cNvPr id="31"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657600"/>
              <a:ext cx="304800" cy="304800"/>
            </a:xfrm>
            <a:prstGeom prst="rect">
              <a:avLst/>
            </a:prstGeom>
            <a:noFill/>
          </p:spPr>
        </p:pic>
        <p:cxnSp>
          <p:nvCxnSpPr>
            <p:cNvPr id="40" name="Straight Connector 39"/>
            <p:cNvCxnSpPr/>
            <p:nvPr/>
          </p:nvCxnSpPr>
          <p:spPr>
            <a:xfrm rot="5400000">
              <a:off x="873918" y="35425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141412" y="38100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836612" y="3962400"/>
            <a:ext cx="7086600" cy="609600"/>
            <a:chOff x="836612" y="3962400"/>
            <a:chExt cx="7086600" cy="609600"/>
          </a:xfrm>
        </p:grpSpPr>
        <p:sp>
          <p:nvSpPr>
            <p:cNvPr id="11" name="TextBox 10"/>
            <p:cNvSpPr txBox="1"/>
            <p:nvPr/>
          </p:nvSpPr>
          <p:spPr>
            <a:xfrm>
              <a:off x="2360612" y="4126468"/>
              <a:ext cx="55626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lời nhắn khẩn đến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 name="Picture 6" descr="E:\UIT\CNTT IX\pic\200712721572423477802.png"/>
            <p:cNvPicPr>
              <a:picLocks noChangeAspect="1" noChangeArrowheads="1"/>
            </p:cNvPicPr>
            <p:nvPr/>
          </p:nvPicPr>
          <p:blipFill>
            <a:blip r:embed="rId3"/>
            <a:srcRect/>
            <a:stretch>
              <a:fillRect/>
            </a:stretch>
          </p:blipFill>
          <p:spPr bwMode="auto">
            <a:xfrm>
              <a:off x="1674812" y="4038600"/>
              <a:ext cx="533400" cy="533400"/>
            </a:xfrm>
            <a:prstGeom prst="rect">
              <a:avLst/>
            </a:prstGeom>
            <a:noFill/>
          </p:spPr>
        </p:pic>
        <p:pic>
          <p:nvPicPr>
            <p:cNvPr id="32"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191000"/>
              <a:ext cx="304800" cy="304800"/>
            </a:xfrm>
            <a:prstGeom prst="rect">
              <a:avLst/>
            </a:prstGeom>
            <a:noFill/>
          </p:spPr>
        </p:pic>
        <p:cxnSp>
          <p:nvCxnSpPr>
            <p:cNvPr id="41" name="Straight Connector 40"/>
            <p:cNvCxnSpPr/>
            <p:nvPr/>
          </p:nvCxnSpPr>
          <p:spPr>
            <a:xfrm rot="5400000">
              <a:off x="875506" y="40759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1141412" y="43418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36612" y="4495800"/>
            <a:ext cx="6477000" cy="609600"/>
            <a:chOff x="836612" y="4495800"/>
            <a:chExt cx="6477000" cy="609600"/>
          </a:xfrm>
        </p:grpSpPr>
        <p:sp>
          <p:nvSpPr>
            <p:cNvPr id="12" name="TextBox 11"/>
            <p:cNvSpPr txBox="1"/>
            <p:nvPr/>
          </p:nvSpPr>
          <p:spPr>
            <a:xfrm>
              <a:off x="2360612" y="46598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góp ý của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1" name="Picture 6" descr="E:\UIT\CNTT IX\pic\200712721572423477802.png"/>
            <p:cNvPicPr>
              <a:picLocks noChangeAspect="1" noChangeArrowheads="1"/>
            </p:cNvPicPr>
            <p:nvPr/>
          </p:nvPicPr>
          <p:blipFill>
            <a:blip r:embed="rId3"/>
            <a:srcRect/>
            <a:stretch>
              <a:fillRect/>
            </a:stretch>
          </p:blipFill>
          <p:spPr bwMode="auto">
            <a:xfrm>
              <a:off x="1674812" y="4572000"/>
              <a:ext cx="533400" cy="533400"/>
            </a:xfrm>
            <a:prstGeom prst="rect">
              <a:avLst/>
            </a:prstGeom>
            <a:noFill/>
          </p:spPr>
        </p:pic>
        <p:pic>
          <p:nvPicPr>
            <p:cNvPr id="33"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724400"/>
              <a:ext cx="304800" cy="304800"/>
            </a:xfrm>
            <a:prstGeom prst="rect">
              <a:avLst/>
            </a:prstGeom>
            <a:noFill/>
          </p:spPr>
        </p:pic>
        <p:cxnSp>
          <p:nvCxnSpPr>
            <p:cNvPr id="42" name="Straight Connector 41"/>
            <p:cNvCxnSpPr/>
            <p:nvPr/>
          </p:nvCxnSpPr>
          <p:spPr>
            <a:xfrm rot="5400000">
              <a:off x="875506" y="46093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141412" y="48752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6612" y="5029200"/>
            <a:ext cx="6477000" cy="609600"/>
            <a:chOff x="836612" y="5029200"/>
            <a:chExt cx="6477000" cy="609600"/>
          </a:xfrm>
        </p:grpSpPr>
        <p:sp>
          <p:nvSpPr>
            <p:cNvPr id="14" name="TextBox 13"/>
            <p:cNvSpPr txBox="1"/>
            <p:nvPr/>
          </p:nvSpPr>
          <p:spPr>
            <a:xfrm>
              <a:off x="2360612" y="51932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Quảng lý 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2" name="Picture 6" descr="E:\UIT\CNTT IX\pic\200712721572423477802.png"/>
            <p:cNvPicPr>
              <a:picLocks noChangeAspect="1" noChangeArrowheads="1"/>
            </p:cNvPicPr>
            <p:nvPr/>
          </p:nvPicPr>
          <p:blipFill>
            <a:blip r:embed="rId3"/>
            <a:srcRect/>
            <a:stretch>
              <a:fillRect/>
            </a:stretch>
          </p:blipFill>
          <p:spPr bwMode="auto">
            <a:xfrm>
              <a:off x="1674812" y="5105400"/>
              <a:ext cx="533400" cy="533400"/>
            </a:xfrm>
            <a:prstGeom prst="rect">
              <a:avLst/>
            </a:prstGeom>
            <a:noFill/>
          </p:spPr>
        </p:pic>
        <p:pic>
          <p:nvPicPr>
            <p:cNvPr id="34"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257800"/>
              <a:ext cx="304800" cy="304800"/>
            </a:xfrm>
            <a:prstGeom prst="rect">
              <a:avLst/>
            </a:prstGeom>
            <a:noFill/>
          </p:spPr>
        </p:pic>
        <p:cxnSp>
          <p:nvCxnSpPr>
            <p:cNvPr id="43" name="Straight Connector 42"/>
            <p:cNvCxnSpPr/>
            <p:nvPr/>
          </p:nvCxnSpPr>
          <p:spPr>
            <a:xfrm rot="5400000">
              <a:off x="875506" y="51427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1141412" y="5408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36612" y="5562600"/>
            <a:ext cx="6477000" cy="609600"/>
            <a:chOff x="836612" y="5562600"/>
            <a:chExt cx="6477000" cy="609600"/>
          </a:xfrm>
        </p:grpSpPr>
        <p:sp>
          <p:nvSpPr>
            <p:cNvPr id="15" name="TextBox 14"/>
            <p:cNvSpPr txBox="1"/>
            <p:nvPr/>
          </p:nvSpPr>
          <p:spPr>
            <a:xfrm>
              <a:off x="2360612" y="57266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Báo cáo thống kê</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3" name="Picture 6" descr="E:\UIT\CNTT IX\pic\200712721572423477802.png"/>
            <p:cNvPicPr>
              <a:picLocks noChangeAspect="1" noChangeArrowheads="1"/>
            </p:cNvPicPr>
            <p:nvPr/>
          </p:nvPicPr>
          <p:blipFill>
            <a:blip r:embed="rId3"/>
            <a:srcRect/>
            <a:stretch>
              <a:fillRect/>
            </a:stretch>
          </p:blipFill>
          <p:spPr bwMode="auto">
            <a:xfrm>
              <a:off x="1674812" y="5638800"/>
              <a:ext cx="533400" cy="533400"/>
            </a:xfrm>
            <a:prstGeom prst="rect">
              <a:avLst/>
            </a:prstGeom>
            <a:noFill/>
          </p:spPr>
        </p:pic>
        <p:pic>
          <p:nvPicPr>
            <p:cNvPr id="3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791200"/>
              <a:ext cx="304800" cy="304800"/>
            </a:xfrm>
            <a:prstGeom prst="rect">
              <a:avLst/>
            </a:prstGeom>
            <a:noFill/>
          </p:spPr>
        </p:pic>
        <p:cxnSp>
          <p:nvCxnSpPr>
            <p:cNvPr id="44" name="Straight Connector 43"/>
            <p:cNvCxnSpPr/>
            <p:nvPr/>
          </p:nvCxnSpPr>
          <p:spPr>
            <a:xfrm rot="5400000">
              <a:off x="875506" y="5676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141412" y="5942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heckerboard(across)">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checkerboard(across)">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checkerboard(across)">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checkerboard(across)">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checkerboard(across)">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a:xfrm>
            <a:off x="519113" y="1499616"/>
            <a:ext cx="11149013" cy="3693319"/>
          </a:xfrm>
        </p:spPr>
        <p:txBody>
          <a:bodyPr/>
          <a:lstStyle/>
          <a:p>
            <a:r>
              <a:rPr lang="en-US" smtClean="0"/>
              <a:t>Công cụ phát triển: </a:t>
            </a:r>
            <a:r>
              <a:rPr lang="en-US" b="1" smtClean="0"/>
              <a:t>Visual Studio 2010.</a:t>
            </a:r>
          </a:p>
          <a:p>
            <a:r>
              <a:rPr lang="en-US" smtClean="0"/>
              <a:t>Trình quản lý cơ sở dữ liệu: </a:t>
            </a:r>
            <a:r>
              <a:rPr lang="en-US" b="1" smtClean="0"/>
              <a:t>Microsoft SQL Server 2008.</a:t>
            </a:r>
          </a:p>
          <a:p>
            <a:r>
              <a:rPr lang="en-US" smtClean="0"/>
              <a:t>Ngôn ngữ phát triển: </a:t>
            </a:r>
            <a:r>
              <a:rPr lang="en-US" b="1" smtClean="0"/>
              <a:t>ASP.NET/C#.</a:t>
            </a:r>
          </a:p>
          <a:p>
            <a:r>
              <a:rPr lang="en-US" smtClean="0"/>
              <a:t>Môi trường ứng dụng: </a:t>
            </a:r>
            <a:r>
              <a:rPr lang="en-US" b="1" smtClean="0"/>
              <a:t>Web Application.</a:t>
            </a:r>
          </a:p>
          <a:p>
            <a:r>
              <a:rPr lang="en-US" smtClean="0"/>
              <a:t>Công nghệ: </a:t>
            </a:r>
            <a:r>
              <a:rPr lang="en-US" b="1" smtClean="0"/>
              <a:t>Điện toán đám mây.</a:t>
            </a:r>
          </a:p>
          <a:p>
            <a:r>
              <a:rPr lang="en-US" smtClean="0">
                <a:latin typeface="Segoe UI (Body)"/>
              </a:rPr>
              <a:t>Quản lý code: </a:t>
            </a:r>
            <a:r>
              <a:rPr lang="en-US" b="1" smtClean="0">
                <a:latin typeface="Segoe UI (Body)"/>
                <a:cs typeface="Times New Roman" pitchFamily="18" charset="0"/>
              </a:rPr>
              <a:t>Tortoise </a:t>
            </a:r>
            <a:r>
              <a:rPr lang="en-US" b="1" smtClean="0">
                <a:latin typeface="Segoe UI (Body)"/>
                <a:cs typeface="Times New Roman" pitchFamily="18" charset="0"/>
              </a:rPr>
              <a:t>SVN</a:t>
            </a:r>
            <a:r>
              <a:rPr lang="en-US" b="1" smtClean="0">
                <a:latin typeface="Segoe UI (Body)"/>
                <a:cs typeface="Times New Roman" pitchFamily="18" charset="0"/>
              </a:rPr>
              <a:t>.</a:t>
            </a:r>
          </a:p>
          <a:p>
            <a:r>
              <a:rPr lang="en-US" smtClean="0">
                <a:latin typeface="Times New Roman" pitchFamily="18" charset="0"/>
                <a:cs typeface="Times New Roman" pitchFamily="18" charset="0"/>
              </a:rPr>
              <a:t>Quy trình phát triển ứng dụng: </a:t>
            </a:r>
            <a:r>
              <a:rPr lang="en-US" b="1" smtClean="0">
                <a:latin typeface="Times New Roman" pitchFamily="18" charset="0"/>
                <a:cs typeface="Times New Roman" pitchFamily="18" charset="0"/>
              </a:rPr>
              <a:t>WaterFall.</a:t>
            </a:r>
            <a:endParaRPr lang="en-US" b="1"/>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p>
          <a:p>
            <a:pPr>
              <a:buFont typeface="+mj-lt"/>
              <a:buAutoNum type="arabicPeriod"/>
            </a:pPr>
            <a:r>
              <a:rPr lang="en-US" sz="2800" smtClean="0"/>
              <a:t>Mục tiêu và phạm vi khóa luận</a:t>
            </a:r>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p14="http://schemas.microsoft.com/office/powerpoint/2010/main" xmlns="" val="1953245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2"/>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3"/>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3"/>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3"/>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3"/>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3"/>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3"/>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4"/>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5"/>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3"/>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7"/>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8"/>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9"/>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9"/>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9"/>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r>
              <a:rPr lang="en-US" sz="2800" smtClean="0"/>
              <a:t>Tìm hiểu các dịch vụ của điện toán đám mây</a:t>
            </a:r>
          </a:p>
          <a:p>
            <a:r>
              <a:rPr lang="en-US" sz="2800" smtClean="0"/>
              <a:t>Triển khai ứng dụng sổ liên lạc điện tử trên nền tảng 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r>
              <a:rPr lang="vi-VN" sz="2800" smtClean="0"/>
              <a:t>Theo Wikipedia </a:t>
            </a:r>
            <a:r>
              <a:rPr lang="vi-VN" sz="2800" baseline="30000" smtClean="0"/>
              <a:t>1</a:t>
            </a:r>
            <a:r>
              <a:rPr lang="vi-VN" sz="2800" smtClean="0"/>
              <a:t>:  </a:t>
            </a:r>
            <a:endParaRPr lang="en-US" sz="2800" smtClean="0"/>
          </a:p>
          <a:p>
            <a:r>
              <a:rPr lang="vi-VN" sz="2800" i="1" smtClean="0"/>
              <a:t> “</a:t>
            </a:r>
            <a:r>
              <a:rPr lang="vi-VN" sz="2800" smtClean="0"/>
              <a:t>Điện toán đám mây là một mô hình điện toán có khả năng co giãn linh động và các tài nguyên thường được ảo hóa để cung cấp như một dịch vụ trên mạng Internet</a:t>
            </a:r>
            <a:r>
              <a:rPr lang="vi-VN" sz="2800" i="1" smtClean="0"/>
              <a:t>”</a:t>
            </a:r>
            <a:r>
              <a:rPr lang="vi-VN" sz="2800" smtClean="0"/>
              <a:t>.</a:t>
            </a:r>
            <a:endParaRPr lang="en-US" sz="2800"/>
          </a:p>
        </p:txBody>
      </p:sp>
      <p:pic>
        <p:nvPicPr>
          <p:cNvPr id="8" name="Picture 7" descr="C:\Users\Nguyen Thanh Dat\Desktop\ht-200903281400.jpg"/>
          <p:cNvPicPr/>
          <p:nvPr/>
        </p:nvPicPr>
        <p:blipFill>
          <a:blip r:embed="rId2"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smtClean="0"/>
              <a:t>Kiến trúc của điện toán đám mây bao gồm 3 tầng  : </a:t>
            </a:r>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2"/>
              </a:buBlip>
            </a:pPr>
            <a:r>
              <a:rPr lang="en-US" sz="2800" smtClean="0"/>
              <a:t>Hệ thống hướng dịch vụ ( Infrastructure as Service ). </a:t>
            </a:r>
          </a:p>
          <a:p>
            <a:pPr marL="533307" indent="-533307">
              <a:lnSpc>
                <a:spcPct val="90000"/>
              </a:lnSpc>
              <a:spcBef>
                <a:spcPct val="20000"/>
              </a:spcBef>
              <a:buSzPct val="90000"/>
              <a:buBlip>
                <a:blip r:embed="rId2"/>
              </a:buBlip>
            </a:pPr>
            <a:r>
              <a:rPr lang="en-US" sz="2800" smtClean="0"/>
              <a:t>Tền tảng hướng dịch vụ ( Platform as Service).</a:t>
            </a:r>
          </a:p>
          <a:p>
            <a:pPr marL="533307" indent="-533307">
              <a:lnSpc>
                <a:spcPct val="90000"/>
              </a:lnSpc>
              <a:spcBef>
                <a:spcPct val="20000"/>
              </a:spcBef>
              <a:buSzPct val="90000"/>
              <a:buBlip>
                <a:blip r:embed="rId2"/>
              </a:buBlip>
            </a:pPr>
            <a:r>
              <a:rPr lang="en-US" sz="2800" smtClean="0"/>
              <a:t>Phần mềm hướng dịch vụ ( Software as Service).</a:t>
            </a:r>
          </a:p>
          <a:p>
            <a:pPr marL="533307" lvl="0" indent="-533307">
              <a:lnSpc>
                <a:spcPct val="90000"/>
              </a:lnSpc>
              <a:spcBef>
                <a:spcPct val="20000"/>
              </a:spcBef>
              <a:buSzPct val="90000"/>
              <a:buBlip>
                <a:blip r:embed="rId2"/>
              </a:buBlip>
            </a:pPr>
            <a:endParaRPr lang="en-US" sz="2800" smtClean="0"/>
          </a:p>
        </p:txBody>
      </p:sp>
      <p:pic>
        <p:nvPicPr>
          <p:cNvPr id="15" name="Picture 14" descr="vv"/>
          <p:cNvPicPr/>
          <p:nvPr/>
        </p:nvPicPr>
        <p:blipFill>
          <a:blip r:embed="rId3"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11149013" cy="2283702"/>
          </a:xfrm>
        </p:spPr>
        <p:txBody>
          <a:bodyPr/>
          <a:lstStyle/>
          <a:p>
            <a:pPr lvl="0">
              <a:buNone/>
            </a:pPr>
            <a:r>
              <a:rPr lang="en-US" sz="2800" smtClean="0">
                <a:solidFill>
                  <a:srgbClr val="FFFFFF"/>
                </a:solidFill>
              </a:rPr>
              <a:t>Hình thức triển khai điện toán đám mây:</a:t>
            </a:r>
          </a:p>
          <a:p>
            <a:pPr lvl="0"/>
            <a:r>
              <a:rPr lang="en-US" sz="2800" smtClean="0">
                <a:solidFill>
                  <a:srgbClr val="FFFFFF"/>
                </a:solidFill>
              </a:rPr>
              <a:t>Đám mây công cộng ( Public Cloud)</a:t>
            </a:r>
          </a:p>
          <a:p>
            <a:pPr lvl="0"/>
            <a:r>
              <a:rPr lang="en-US" sz="2800" smtClean="0">
                <a:solidFill>
                  <a:srgbClr val="FFFFFF"/>
                </a:solidFill>
              </a:rPr>
              <a:t>Đám mây cá nhân ( Private Cloud)</a:t>
            </a:r>
          </a:p>
          <a:p>
            <a:pPr lvl="0"/>
            <a:r>
              <a:rPr lang="en-US" sz="2800" smtClean="0">
                <a:solidFill>
                  <a:srgbClr val="FFFFFF"/>
                </a:solidFill>
              </a:rPr>
              <a:t>Đám mây lai ( Hybrid Cloud)</a:t>
            </a:r>
          </a:p>
          <a:p>
            <a:pPr lvl="0"/>
            <a:r>
              <a:rPr lang="en-US" sz="2800" smtClean="0">
                <a:solidFill>
                  <a:srgbClr val="FFFFFF"/>
                </a:solidFill>
              </a:rPr>
              <a:t>Đám mây cộng đồng ( Community Cloud)</a:t>
            </a:r>
            <a:endParaRPr lang="en-US" sz="280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2" cstate="print"/>
          <a:srcRect/>
          <a:stretch>
            <a:fillRect/>
          </a:stretch>
        </p:blipFill>
        <p:spPr bwMode="auto">
          <a:xfrm>
            <a:off x="8151812" y="1143000"/>
            <a:ext cx="3676650" cy="259080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8151812" y="3962400"/>
            <a:ext cx="3657600" cy="2590800"/>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341812" y="3962400"/>
            <a:ext cx="3657600" cy="2590800"/>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531812" y="3962400"/>
            <a:ext cx="3657600" cy="256069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2757678"/>
          </a:xfrm>
        </p:spPr>
        <p:txBody>
          <a:bodyPr/>
          <a:lstStyle/>
          <a:p>
            <a:pPr lvl="0"/>
            <a:r>
              <a:rPr lang="en-US" sz="2800" smtClean="0"/>
              <a:t>Tiết kiệm và giảm chi phí</a:t>
            </a:r>
          </a:p>
          <a:p>
            <a:pPr lvl="0"/>
            <a:r>
              <a:rPr lang="en-US" sz="2800" smtClean="0"/>
              <a:t>Tốc độ xử lý nhanh</a:t>
            </a:r>
          </a:p>
          <a:p>
            <a:pPr lvl="0"/>
            <a:r>
              <a:rPr lang="en-US" sz="2800" smtClean="0"/>
              <a:t>Đa phương tiện</a:t>
            </a:r>
          </a:p>
          <a:p>
            <a:pPr lvl="0"/>
            <a:r>
              <a:rPr lang="en-US" sz="2800" smtClean="0"/>
              <a:t>Tính co giãn</a:t>
            </a:r>
          </a:p>
          <a:p>
            <a:pPr lvl="0"/>
            <a:r>
              <a:rPr lang="en-US" sz="2800" smtClean="0"/>
              <a:t>Bảo trì và sửa chữa</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6246812" y="1295400"/>
            <a:ext cx="4876800" cy="3657600"/>
          </a:xfrm>
          <a:prstGeom prst="rect">
            <a:avLst/>
          </a:prstGeom>
          <a:noFill/>
        </p:spPr>
      </p:pic>
      <p:grpSp>
        <p:nvGrpSpPr>
          <p:cNvPr id="18" name="Group 17"/>
          <p:cNvGrpSpPr/>
          <p:nvPr/>
        </p:nvGrpSpPr>
        <p:grpSpPr>
          <a:xfrm>
            <a:off x="7085012" y="2209800"/>
            <a:ext cx="2971800" cy="1905000"/>
            <a:chOff x="2970212" y="4038600"/>
            <a:chExt cx="2971800" cy="1905000"/>
          </a:xfrm>
        </p:grpSpPr>
        <p:pic>
          <p:nvPicPr>
            <p:cNvPr id="51204" name="Picture 4" descr="E:\UIT\CNTT IX\pic\r-mobile.png"/>
            <p:cNvPicPr>
              <a:picLocks noChangeAspect="1" noChangeArrowheads="1"/>
            </p:cNvPicPr>
            <p:nvPr/>
          </p:nvPicPr>
          <p:blipFill>
            <a:blip r:embed="rId7"/>
            <a:srcRect/>
            <a:stretch>
              <a:fillRect/>
            </a:stretch>
          </p:blipFill>
          <p:spPr bwMode="auto">
            <a:xfrm>
              <a:off x="5256212" y="4495800"/>
              <a:ext cx="685800" cy="1318299"/>
            </a:xfrm>
            <a:prstGeom prst="rect">
              <a:avLst/>
            </a:prstGeom>
            <a:noFill/>
          </p:spPr>
        </p:pic>
        <p:pic>
          <p:nvPicPr>
            <p:cNvPr id="51205" name="Picture 5" descr="C:\Users\ADMIN\Desktop\Computer-icon.png"/>
            <p:cNvPicPr>
              <a:picLocks noChangeAspect="1" noChangeArrowheads="1"/>
            </p:cNvPicPr>
            <p:nvPr/>
          </p:nvPicPr>
          <p:blipFill>
            <a:blip r:embed="rId3"/>
            <a:srcRect/>
            <a:stretch>
              <a:fillRect/>
            </a:stretch>
          </p:blipFill>
          <p:spPr bwMode="auto">
            <a:xfrm>
              <a:off x="2970212" y="4038600"/>
              <a:ext cx="1905000" cy="1905000"/>
            </a:xfrm>
            <a:prstGeom prst="rect">
              <a:avLst/>
            </a:prstGeom>
            <a:noFill/>
          </p:spPr>
        </p:pic>
      </p:grpSp>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8"/>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8"/>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9"/>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627812" y="21336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8"/>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8"/>
            <a:srcRect/>
            <a:stretch>
              <a:fillRect/>
            </a:stretch>
          </p:blipFill>
          <p:spPr bwMode="auto">
            <a:xfrm>
              <a:off x="10133012" y="4953000"/>
              <a:ext cx="1469813" cy="1469813"/>
            </a:xfrm>
            <a:prstGeom prst="rect">
              <a:avLst/>
            </a:prstGeom>
            <a:noFill/>
          </p:spPr>
        </p:pic>
      </p:grpSp>
    </p:spTree>
    <p:extLst>
      <p:ext uri="{BB962C8B-B14F-4D97-AF65-F5344CB8AC3E}">
        <p14:creationId xmlns:p14="http://schemas.microsoft.com/office/powerpoint/2010/main" xmlns=""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5" presetClass="entr" presetSubtype="10" fill="hold" nodeType="withEffect">
                                  <p:stCondLst>
                                    <p:cond delay="0"/>
                                  </p:stCondLst>
                                  <p:childTnLst>
                                    <p:set>
                                      <p:cBhvr>
                                        <p:cTn id="30" dur="1" fill="hold">
                                          <p:stCondLst>
                                            <p:cond delay="0"/>
                                          </p:stCondLst>
                                        </p:cTn>
                                        <p:tgtEl>
                                          <p:spTgt spid="51203"/>
                                        </p:tgtEl>
                                        <p:attrNameLst>
                                          <p:attrName>style.visibility</p:attrName>
                                        </p:attrNameLst>
                                      </p:cBhvr>
                                      <p:to>
                                        <p:strVal val="visible"/>
                                      </p:to>
                                    </p:set>
                                    <p:animEffect transition="in" filter="checkerboard(across)">
                                      <p:cBhvr>
                                        <p:cTn id="31" dur="500"/>
                                        <p:tgtEl>
                                          <p:spTgt spid="5120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51203"/>
                                        </p:tgtEl>
                                      </p:cBhvr>
                                    </p:animEffect>
                                    <p:set>
                                      <p:cBhvr>
                                        <p:cTn id="36" dur="1" fill="hold">
                                          <p:stCondLst>
                                            <p:cond delay="499"/>
                                          </p:stCondLst>
                                        </p:cTn>
                                        <p:tgtEl>
                                          <p:spTgt spid="51203"/>
                                        </p:tgtEl>
                                        <p:attrNameLst>
                                          <p:attrName>style.visibility</p:attrName>
                                        </p:attrNameLst>
                                      </p:cBhvr>
                                      <p:to>
                                        <p:strVal val="hidden"/>
                                      </p:to>
                                    </p:set>
                                  </p:childTnLst>
                                </p:cTn>
                              </p:par>
                              <p:par>
                                <p:cTn id="37" presetID="5" presetClass="entr" presetSubtype="1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par>
                                <p:cTn id="45" presetID="5" presetClass="entr" presetSubtype="1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checkerboard(across)">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1000" fill="hold"/>
                                        <p:tgtEl>
                                          <p:spTgt spid="29"/>
                                        </p:tgtEl>
                                        <p:attrNameLst>
                                          <p:attrName>ppt_w</p:attrName>
                                        </p:attrNameLst>
                                      </p:cBhvr>
                                      <p:tavLst>
                                        <p:tav tm="0">
                                          <p:val>
                                            <p:strVal val="#ppt_w*0.70"/>
                                          </p:val>
                                        </p:tav>
                                        <p:tav tm="100000">
                                          <p:val>
                                            <p:strVal val="#ppt_w"/>
                                          </p:val>
                                        </p:tav>
                                      </p:tavLst>
                                    </p:anim>
                                    <p:anim calcmode="lin" valueType="num">
                                      <p:cBhvr>
                                        <p:cTn id="53" dur="1000" fill="hold"/>
                                        <p:tgtEl>
                                          <p:spTgt spid="29"/>
                                        </p:tgtEl>
                                        <p:attrNameLst>
                                          <p:attrName>ppt_h</p:attrName>
                                        </p:attrNameLst>
                                      </p:cBhvr>
                                      <p:tavLst>
                                        <p:tav tm="0">
                                          <p:val>
                                            <p:strVal val="#ppt_h"/>
                                          </p:val>
                                        </p:tav>
                                        <p:tav tm="100000">
                                          <p:val>
                                            <p:strVal val="#ppt_h"/>
                                          </p:val>
                                        </p:tav>
                                      </p:tavLst>
                                    </p:anim>
                                    <p:animEffect transition="in" filter="fade">
                                      <p:cBhvr>
                                        <p:cTn id="54" dur="10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3" presetClass="exit" presetSubtype="10" fill="hold" nodeType="withEffect">
                                  <p:stCondLst>
                                    <p:cond delay="0"/>
                                  </p:stCondLst>
                                  <p:childTnLst>
                                    <p:animEffect transition="out" filter="blinds(horizontal)">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par>
                                <p:cTn id="63" presetID="5" presetClass="entr" presetSubtype="10" fill="hold" nodeType="withEffect">
                                  <p:stCondLst>
                                    <p:cond delay="0"/>
                                  </p:stCondLst>
                                  <p:childTnLst>
                                    <p:set>
                                      <p:cBhvr>
                                        <p:cTn id="64" dur="1" fill="hold">
                                          <p:stCondLst>
                                            <p:cond delay="0"/>
                                          </p:stCondLst>
                                        </p:cTn>
                                        <p:tgtEl>
                                          <p:spTgt spid="51207"/>
                                        </p:tgtEl>
                                        <p:attrNameLst>
                                          <p:attrName>style.visibility</p:attrName>
                                        </p:attrNameLst>
                                      </p:cBhvr>
                                      <p:to>
                                        <p:strVal val="visible"/>
                                      </p:to>
                                    </p:set>
                                    <p:animEffect transition="in" filter="checkerboard(across)">
                                      <p:cBhvr>
                                        <p:cTn id="65"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664</Words>
  <Application>Microsoft Office PowerPoint</Application>
  <PresentationFormat>Custom</PresentationFormat>
  <Paragraphs>96</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WindowsAzurePlatformTemplate16x9</vt:lpstr>
      <vt:lpstr>Nghiên cứu nền tảng điện toán đám mây, ứng dụng triển khai sổ liên lạc trực tuyến</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4. Ứng dụng sổ liên lạc trực tuyến</vt:lpstr>
      <vt:lpstr>5. Hiện thực hệ thống</vt:lpstr>
      <vt:lpstr>6. Kết luận và hướng phát triển</vt:lpstr>
      <vt:lpstr>Slide 21</vt:lpstr>
      <vt:lpstr>Slide 22</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2011-12-27T15:23:47Z</dcterms:modified>
  <cp:version>1.0.0</cp:version>
</cp:coreProperties>
</file>