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27"/>
  </p:notesMasterIdLst>
  <p:handoutMasterIdLst>
    <p:handoutMasterId r:id="rId28"/>
  </p:handoutMasterIdLst>
  <p:sldIdLst>
    <p:sldId id="256" r:id="rId2"/>
    <p:sldId id="299" r:id="rId3"/>
    <p:sldId id="306" r:id="rId4"/>
    <p:sldId id="305" r:id="rId5"/>
    <p:sldId id="304" r:id="rId6"/>
    <p:sldId id="308" r:id="rId7"/>
    <p:sldId id="309" r:id="rId8"/>
    <p:sldId id="310" r:id="rId9"/>
    <p:sldId id="312" r:id="rId10"/>
    <p:sldId id="313" r:id="rId11"/>
    <p:sldId id="307" r:id="rId12"/>
    <p:sldId id="314" r:id="rId13"/>
    <p:sldId id="316" r:id="rId14"/>
    <p:sldId id="317" r:id="rId15"/>
    <p:sldId id="318" r:id="rId16"/>
    <p:sldId id="320" r:id="rId17"/>
    <p:sldId id="303" r:id="rId18"/>
    <p:sldId id="321" r:id="rId19"/>
    <p:sldId id="324" r:id="rId20"/>
    <p:sldId id="322" r:id="rId21"/>
    <p:sldId id="323" r:id="rId22"/>
    <p:sldId id="302" r:id="rId23"/>
    <p:sldId id="301" r:id="rId24"/>
    <p:sldId id="325" r:id="rId25"/>
    <p:sldId id="266" r:id="rId26"/>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92929"/>
    <a:srgbClr val="FFFFFF"/>
    <a:srgbClr val="F8F57B"/>
    <a:srgbClr val="000000"/>
    <a:srgbClr val="333333"/>
    <a:srgbClr val="F6AE1E"/>
    <a:srgbClr val="FF0066"/>
    <a:srgbClr val="F3AF35"/>
    <a:srgbClr val="9C42E6"/>
    <a:srgbClr val="D1943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380" autoAdjust="0"/>
    <p:restoredTop sz="83559" autoAdjust="0"/>
  </p:normalViewPr>
  <p:slideViewPr>
    <p:cSldViewPr>
      <p:cViewPr varScale="1">
        <p:scale>
          <a:sx n="60" d="100"/>
          <a:sy n="60" d="100"/>
        </p:scale>
        <p:origin x="-372" y="-96"/>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11/02/2012</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11/02/2012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 xmlns:p14="http://schemas.microsoft.com/office/powerpoint/2010/main"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 xmlns:p14="http://schemas.microsoft.com/office/powerpoint/2010/main" val="423163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a:p>
        </p:txBody>
      </p:sp>
    </p:spTree>
    <p:extLst>
      <p:ext uri="{BB962C8B-B14F-4D97-AF65-F5344CB8AC3E}">
        <p14:creationId xmlns="" xmlns:p14="http://schemas.microsoft.com/office/powerpoint/2010/main"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 xmlns:p14="http://schemas.microsoft.com/office/powerpoint/2010/main"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 xmlns:p14="http://schemas.microsoft.com/office/powerpoint/2010/main"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 xmlns:p14="http://schemas.microsoft.com/office/powerpoint/2010/main"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2.png"/><Relationship Id="rId7"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8240" y="838703"/>
            <a:ext cx="10360501" cy="1523497"/>
          </a:xfrm>
        </p:spPr>
        <p:txBody>
          <a:bodyPr/>
          <a:lstStyle/>
          <a:p>
            <a:pPr algn="ctr"/>
            <a:r>
              <a:rPr smtClean="0"/>
              <a:t>Nghiên cứu công nghệ điện toán đám mây &amp; xây dựng ứng dụng sổ liên lạc trực tuyến minh họa</a:t>
            </a:r>
            <a:endParaRPr lang="en-US" dirty="0"/>
          </a:p>
        </p:txBody>
      </p:sp>
      <p:sp>
        <p:nvSpPr>
          <p:cNvPr id="5" name="Subtitle 4"/>
          <p:cNvSpPr>
            <a:spLocks noGrp="1"/>
          </p:cNvSpPr>
          <p:nvPr>
            <p:ph type="subTitle" idx="1"/>
          </p:nvPr>
        </p:nvSpPr>
        <p:spPr>
          <a:xfrm>
            <a:off x="5561012" y="4495800"/>
            <a:ext cx="6146768" cy="1066800"/>
          </a:xfrm>
        </p:spPr>
        <p:txBody>
          <a:bodyPr/>
          <a:lstStyle/>
          <a:p>
            <a:pPr algn="r"/>
            <a:r>
              <a:rPr lang="en-US" smtClean="0"/>
              <a:t> GVHD: </a:t>
            </a:r>
            <a:r>
              <a:rPr lang="en-US" b="1" smtClean="0"/>
              <a:t>Thầy Phan Trung Hiếu</a:t>
            </a:r>
          </a:p>
          <a:p>
            <a:pPr algn="r"/>
            <a:r>
              <a:rPr lang="en-US" b="1" smtClean="0"/>
              <a:t>TS. Ngô Thanh Hùng</a:t>
            </a:r>
          </a:p>
          <a:p>
            <a:pPr algn="r"/>
            <a:r>
              <a:rPr lang="en-US" smtClean="0"/>
              <a:t>Thực hiện:   </a:t>
            </a:r>
            <a:r>
              <a:rPr lang="en-US" b="1" smtClean="0"/>
              <a:t>Nguyễn Anh </a:t>
            </a:r>
            <a:r>
              <a:rPr lang="en-US" b="1" err="1" smtClean="0"/>
              <a:t>Duy</a:t>
            </a:r>
            <a:r>
              <a:rPr lang="en-US" b="1" smtClean="0"/>
              <a:t> Nguyễn Đức Hạnh</a:t>
            </a:r>
          </a:p>
        </p:txBody>
      </p:sp>
      <p:pic>
        <p:nvPicPr>
          <p:cNvPr id="6" name="Picture 6" descr="C:\Users\wwegner\Desktop\WinAzure_rgb.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1787" y="5543550"/>
            <a:ext cx="4772025" cy="7301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78541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4212" y="1529477"/>
            <a:ext cx="2362200" cy="457200"/>
          </a:xfrm>
        </p:spPr>
        <p:txBody>
          <a:bodyPr/>
          <a:lstStyle/>
          <a:p>
            <a:r>
              <a:rPr sz="3200" smtClean="0"/>
              <a:t>Hạn chế</a:t>
            </a:r>
            <a:endParaRPr lang="en-US" sz="32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6" name="Content Placeholder 2"/>
          <p:cNvSpPr txBox="1">
            <a:spLocks/>
          </p:cNvSpPr>
          <p:nvPr/>
        </p:nvSpPr>
        <p:spPr>
          <a:xfrm>
            <a:off x="682625" y="2139077"/>
            <a:ext cx="6172200" cy="3834896"/>
          </a:xfrm>
          <a:prstGeom prst="rect">
            <a:avLst/>
          </a:prstGeom>
        </p:spPr>
        <p:txBody>
          <a:bodyPr vert="horz" wrap="square" lIns="0" tIns="0" rIns="0" bIns="0" rtlCol="0">
            <a:spAutoFit/>
          </a:bodyPr>
          <a:lstStyle/>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vi-VN"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Phụ thuộc </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vào </a:t>
            </a: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API </a:t>
            </a:r>
            <a:r>
              <a:rPr kumimoji="0" lang="vi-VN"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nh</a:t>
            </a:r>
            <a:r>
              <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à</a:t>
            </a:r>
            <a:r>
              <a:rPr kumimoji="0" lang="vi-VN"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cung cấp</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Quan</a:t>
            </a:r>
            <a:r>
              <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điểm</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của</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người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dùng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về</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bảo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mật</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dữ</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liệu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khi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chuyển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giao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cho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nhà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cung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cấp</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Giá</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thành</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để</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nghiên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cứu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phát</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triển</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ngay</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từ</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đầu</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là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khá</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cao</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đối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với</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nhà</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cung</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2800" b="0" i="0" u="none" strike="noStrike" kern="1200" cap="none" spc="0" normalizeH="0" noProof="0" dirty="0" err="1" smtClean="0">
                <a:ln>
                  <a:noFill/>
                </a:ln>
                <a:gradFill>
                  <a:gsLst>
                    <a:gs pos="0">
                      <a:schemeClr val="tx1"/>
                    </a:gs>
                    <a:gs pos="86000">
                      <a:schemeClr val="tx1"/>
                    </a:gs>
                  </a:gsLst>
                  <a:lin ang="5400000" scaled="0"/>
                </a:gradFill>
                <a:effectLst/>
                <a:uLnTx/>
                <a:uFillTx/>
                <a:latin typeface="+mn-lt"/>
                <a:ea typeface="+mn-ea"/>
                <a:cs typeface="+mn-cs"/>
              </a:rPr>
              <a:t>cấp</a:t>
            </a:r>
            <a:r>
              <a:rPr kumimoji="0" lang="en-US" sz="2800" b="0" i="0" u="none" strike="noStrike" kern="1200" cap="none" spc="0" normalizeH="0" noProof="0" dirty="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just"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Phân</a:t>
            </a:r>
            <a:r>
              <a:rPr lang="en-US" sz="2800" dirty="0" smtClean="0">
                <a:gradFill>
                  <a:gsLst>
                    <a:gs pos="0">
                      <a:schemeClr val="tx1"/>
                    </a:gs>
                    <a:gs pos="86000">
                      <a:schemeClr val="tx1"/>
                    </a:gs>
                  </a:gsLst>
                  <a:lin ang="5400000" scaled="0"/>
                </a:gradFill>
              </a:rPr>
              <a:t> </a:t>
            </a:r>
            <a:r>
              <a:rPr lang="en-US" sz="2800" dirty="0" err="1" smtClean="0">
                <a:gradFill>
                  <a:gsLst>
                    <a:gs pos="0">
                      <a:schemeClr val="tx1"/>
                    </a:gs>
                    <a:gs pos="86000">
                      <a:schemeClr val="tx1"/>
                    </a:gs>
                  </a:gsLst>
                  <a:lin ang="5400000" scaled="0"/>
                </a:gradFill>
              </a:rPr>
              <a:t>mảnh</a:t>
            </a:r>
            <a:r>
              <a:rPr lang="en-US" sz="2800" dirty="0" smtClean="0">
                <a:gradFill>
                  <a:gsLst>
                    <a:gs pos="0">
                      <a:schemeClr val="tx1"/>
                    </a:gs>
                    <a:gs pos="86000">
                      <a:schemeClr val="tx1"/>
                    </a:gs>
                  </a:gsLst>
                  <a:lin ang="5400000" scaled="0"/>
                </a:gradFill>
              </a:rPr>
              <a:t> </a:t>
            </a:r>
            <a:r>
              <a:rPr lang="en-US" sz="2800" err="1" smtClean="0">
                <a:gradFill>
                  <a:gsLst>
                    <a:gs pos="0">
                      <a:schemeClr val="tx1"/>
                    </a:gs>
                    <a:gs pos="86000">
                      <a:schemeClr val="tx1"/>
                    </a:gs>
                  </a:gsLst>
                  <a:lin ang="5400000" scaled="0"/>
                </a:gradFill>
              </a:rPr>
              <a:t>dữ</a:t>
            </a:r>
            <a:r>
              <a:rPr lang="en-US" sz="2800" smtClean="0">
                <a:gradFill>
                  <a:gsLst>
                    <a:gs pos="0">
                      <a:schemeClr val="tx1"/>
                    </a:gs>
                    <a:gs pos="86000">
                      <a:schemeClr val="tx1"/>
                    </a:gs>
                  </a:gsLst>
                  <a:lin ang="5400000" scaled="0"/>
                </a:gradFill>
              </a:rPr>
              <a:t> liệu nhà cung </a:t>
            </a:r>
            <a:r>
              <a:rPr lang="en-US" sz="2800" smtClean="0">
                <a:gradFill>
                  <a:gsLst>
                    <a:gs pos="0">
                      <a:schemeClr val="tx1"/>
                    </a:gs>
                    <a:gs pos="86000">
                      <a:schemeClr val="tx1"/>
                    </a:gs>
                  </a:gsLst>
                  <a:lin ang="5400000" scaled="0"/>
                </a:gradFill>
              </a:rPr>
              <a:t>cấp</a:t>
            </a:r>
          </a:p>
          <a:p>
            <a:pPr marL="533307" marR="0" lvl="0" indent="-533307" algn="just" defTabSz="1218937" rtl="0" eaLnBrk="1" fontAlgn="auto" latinLnBrk="0" hangingPunct="1">
              <a:lnSpc>
                <a:spcPct val="90000"/>
              </a:lnSpc>
              <a:spcBef>
                <a:spcPct val="20000"/>
              </a:spcBef>
              <a:spcAft>
                <a:spcPts val="0"/>
              </a:spcAft>
              <a:buClrTx/>
              <a:buSzPct val="90000"/>
              <a:tabLst/>
              <a:defRPr/>
            </a:pPr>
            <a:r>
              <a:rPr kumimoji="0" lang="en-US" sz="28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(Nguồn)</a:t>
            </a:r>
            <a:endParaRPr kumimoji="0" lang="en-US" sz="28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pic>
        <p:nvPicPr>
          <p:cNvPr id="52227" name="Picture 3" descr="E:\UIT\CNTT IX\pic\Untitled-10.png"/>
          <p:cNvPicPr>
            <a:picLocks noChangeAspect="1" noChangeArrowheads="1"/>
          </p:cNvPicPr>
          <p:nvPr/>
        </p:nvPicPr>
        <p:blipFill>
          <a:blip r:embed="rId3"/>
          <a:srcRect/>
          <a:stretch>
            <a:fillRect/>
          </a:stretch>
        </p:blipFill>
        <p:spPr bwMode="auto">
          <a:xfrm>
            <a:off x="6932612" y="2133600"/>
            <a:ext cx="4761941" cy="28956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E:\UIT\CNTT IX\pic\7217.Windows-Azure-logo-v_6556EF52.png"/>
          <p:cNvPicPr>
            <a:picLocks noChangeAspect="1" noChangeArrowheads="1"/>
          </p:cNvPicPr>
          <p:nvPr/>
        </p:nvPicPr>
        <p:blipFill>
          <a:blip r:embed="rId2"/>
          <a:srcRect/>
          <a:stretch>
            <a:fillRect/>
          </a:stretch>
        </p:blipFill>
        <p:spPr bwMode="auto">
          <a:xfrm>
            <a:off x="1903412" y="1371600"/>
            <a:ext cx="8612187" cy="4007013"/>
          </a:xfrm>
          <a:prstGeom prst="rect">
            <a:avLst/>
          </a:prstGeom>
          <a:noFill/>
        </p:spPr>
      </p:pic>
      <p:sp>
        <p:nvSpPr>
          <p:cNvPr id="9" name="Title 8"/>
          <p:cNvSpPr>
            <a:spLocks noGrp="1"/>
          </p:cNvSpPr>
          <p:nvPr>
            <p:ph type="title"/>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3. 2. Tổng quan về Windows Azure</a:t>
            </a:r>
            <a:endParaRPr lang="en-US"/>
          </a:p>
        </p:txBody>
      </p:sp>
      <p:sp>
        <p:nvSpPr>
          <p:cNvPr id="6" name="Content Placeholder 2"/>
          <p:cNvSpPr>
            <a:spLocks noGrp="1"/>
          </p:cNvSpPr>
          <p:nvPr>
            <p:ph idx="1"/>
          </p:nvPr>
        </p:nvSpPr>
        <p:spPr>
          <a:xfrm>
            <a:off x="684212" y="1524001"/>
            <a:ext cx="11049000" cy="775597"/>
          </a:xfrm>
        </p:spPr>
        <p:txBody>
          <a:bodyPr/>
          <a:lstStyle/>
          <a:p>
            <a:pPr lvl="0"/>
            <a:r>
              <a:rPr lang="en-US" sz="2800" smtClean="0"/>
              <a:t>Windows </a:t>
            </a:r>
            <a:r>
              <a:rPr lang="vi-VN" sz="2800" smtClean="0"/>
              <a:t>Azure là một hệ điều hành dùng để chạy các ứng dụng Windows và lưu dữ liệu của nó trên đám mây</a:t>
            </a:r>
            <a:r>
              <a:rPr lang="en-US" sz="2800" smtClean="0"/>
              <a:t>.</a:t>
            </a:r>
          </a:p>
        </p:txBody>
      </p:sp>
      <p:pic>
        <p:nvPicPr>
          <p:cNvPr id="9" name="Picture 8"/>
          <p:cNvPicPr/>
          <p:nvPr/>
        </p:nvPicPr>
        <p:blipFill>
          <a:blip r:embed="rId2" cstate="print"/>
          <a:srcRect/>
          <a:stretch>
            <a:fillRect/>
          </a:stretch>
        </p:blipFill>
        <p:spPr bwMode="auto">
          <a:xfrm>
            <a:off x="3503612" y="2514600"/>
            <a:ext cx="4745925" cy="403860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2589212" y="3200400"/>
            <a:ext cx="6853177" cy="22098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4113212" y="1524000"/>
            <a:ext cx="7460168" cy="4114800"/>
          </a:xfrm>
          <a:prstGeom prst="rect">
            <a:avLst/>
          </a:prstGeom>
          <a:noFill/>
          <a:ln w="9525">
            <a:noFill/>
            <a:miter lim="800000"/>
            <a:headEnd/>
            <a:tailEnd/>
          </a:ln>
        </p:spPr>
      </p:pic>
      <p:sp>
        <p:nvSpPr>
          <p:cNvPr id="5" name="Content Placeholder 2"/>
          <p:cNvSpPr>
            <a:spLocks noGrp="1"/>
          </p:cNvSpPr>
          <p:nvPr>
            <p:ph idx="1"/>
          </p:nvPr>
        </p:nvSpPr>
        <p:spPr>
          <a:xfrm>
            <a:off x="684212" y="1524001"/>
            <a:ext cx="1981200" cy="1809726"/>
          </a:xfrm>
        </p:spPr>
        <p:txBody>
          <a:bodyPr/>
          <a:lstStyle/>
          <a:p>
            <a:pPr lvl="0"/>
            <a:r>
              <a:rPr lang="en-US" sz="2800" smtClean="0"/>
              <a:t>Blob</a:t>
            </a:r>
          </a:p>
          <a:p>
            <a:pPr lvl="0"/>
            <a:r>
              <a:rPr lang="en-US" sz="2800" smtClean="0"/>
              <a:t>Table</a:t>
            </a:r>
          </a:p>
          <a:p>
            <a:pPr lvl="0"/>
            <a:r>
              <a:rPr lang="en-US" sz="2800" smtClean="0"/>
              <a:t>Queue</a:t>
            </a:r>
          </a:p>
          <a:p>
            <a:pPr lvl="0">
              <a:buNone/>
            </a:pPr>
            <a:endParaRPr lang="en-US" sz="280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867400" cy="3750534"/>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cả chúng 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sp>
        <p:nvSpPr>
          <p:cNvPr id="5" name="TextBox 4"/>
          <p:cNvSpPr txBox="1"/>
          <p:nvPr/>
        </p:nvSpPr>
        <p:spPr>
          <a:xfrm>
            <a:off x="608012" y="1295400"/>
            <a:ext cx="11125200" cy="861774"/>
          </a:xfrm>
          <a:prstGeom prst="rect">
            <a:avLst/>
          </a:prstGeom>
          <a:noFill/>
        </p:spPr>
        <p:txBody>
          <a:bodyPr wrap="square" lIns="0" tIns="0" rIns="0" bIns="0" rtlCol="0">
            <a:spAutoFit/>
          </a:bodyPr>
          <a:lstStyle/>
          <a:p>
            <a:r>
              <a:rPr lang="vi-VN" sz="2800" smtClean="0"/>
              <a:t>SQL Azure sử dụng ngôn ngữ TSQL để tạo cơ sở dữ liệu và thao tác dữ liệu. </a:t>
            </a:r>
            <a:endParaRPr lang="en-US" sz="28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6386" name="Picture 2" descr="C:\Users\ADMIN\Downloads\SQL-Azure_rgb (1).png"/>
          <p:cNvPicPr>
            <a:picLocks noChangeAspect="1" noChangeArrowheads="1"/>
          </p:cNvPicPr>
          <p:nvPr/>
        </p:nvPicPr>
        <p:blipFill>
          <a:blip r:embed="rId2"/>
          <a:srcRect/>
          <a:stretch>
            <a:fillRect/>
          </a:stretch>
        </p:blipFill>
        <p:spPr bwMode="auto">
          <a:xfrm>
            <a:off x="912812" y="2743200"/>
            <a:ext cx="4171950" cy="1285875"/>
          </a:xfrm>
          <a:prstGeom prst="rect">
            <a:avLst/>
          </a:prstGeom>
          <a:noFill/>
        </p:spPr>
      </p:pic>
      <p:pic>
        <p:nvPicPr>
          <p:cNvPr id="55298" name="Picture 2" descr="E:\UIT\CNTT IX\pic\Untitled-15.png"/>
          <p:cNvPicPr>
            <a:picLocks noChangeAspect="1" noChangeArrowheads="1"/>
          </p:cNvPicPr>
          <p:nvPr/>
        </p:nvPicPr>
        <p:blipFill>
          <a:blip r:embed="rId3"/>
          <a:srcRect/>
          <a:stretch>
            <a:fillRect/>
          </a:stretch>
        </p:blipFill>
        <p:spPr bwMode="auto">
          <a:xfrm>
            <a:off x="6856412" y="2895600"/>
            <a:ext cx="4038600" cy="1026125"/>
          </a:xfrm>
          <a:prstGeom prst="rect">
            <a:avLst/>
          </a:prstGeom>
          <a:noFill/>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loud 32"/>
          <p:cNvSpPr/>
          <p:nvPr/>
        </p:nvSpPr>
        <p:spPr bwMode="auto">
          <a:xfrm>
            <a:off x="4951412" y="2286000"/>
            <a:ext cx="2514600"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cxnSp>
        <p:nvCxnSpPr>
          <p:cNvPr id="10" name="Straight Arrow Connector 9"/>
          <p:cNvCxnSpPr/>
          <p:nvPr/>
        </p:nvCxnSpPr>
        <p:spPr>
          <a:xfrm>
            <a:off x="4113212" y="3048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694612" y="3046412"/>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836612" y="1676400"/>
            <a:ext cx="2895600" cy="3341132"/>
            <a:chOff x="836612" y="1676400"/>
            <a:chExt cx="2895600" cy="3341132"/>
          </a:xfrm>
        </p:grpSpPr>
        <p:pic>
          <p:nvPicPr>
            <p:cNvPr id="1026" name="Picture 2" descr="E:\UIT\CNTT IX\pic\School.png"/>
            <p:cNvPicPr>
              <a:picLocks noChangeAspect="1" noChangeArrowheads="1"/>
            </p:cNvPicPr>
            <p:nvPr/>
          </p:nvPicPr>
          <p:blipFill>
            <a:blip r:embed="rId2"/>
            <a:srcRect/>
            <a:stretch>
              <a:fillRect/>
            </a:stretch>
          </p:blipFill>
          <p:spPr bwMode="auto">
            <a:xfrm>
              <a:off x="836612" y="1676400"/>
              <a:ext cx="2895600" cy="2895600"/>
            </a:xfrm>
            <a:prstGeom prst="rect">
              <a:avLst/>
            </a:prstGeom>
            <a:noFill/>
          </p:spPr>
        </p:pic>
        <p:sp>
          <p:nvSpPr>
            <p:cNvPr id="12" name="TextBox 11"/>
            <p:cNvSpPr txBox="1"/>
            <p:nvPr/>
          </p:nvSpPr>
          <p:spPr>
            <a:xfrm>
              <a:off x="1370012" y="4648200"/>
              <a:ext cx="154741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9" name="Group 28"/>
          <p:cNvGrpSpPr/>
          <p:nvPr/>
        </p:nvGrpSpPr>
        <p:grpSpPr>
          <a:xfrm>
            <a:off x="5332412" y="1992868"/>
            <a:ext cx="1905000" cy="2960132"/>
            <a:chOff x="5256212" y="2057400"/>
            <a:chExt cx="1905000" cy="2960132"/>
          </a:xfrm>
        </p:grpSpPr>
        <p:pic>
          <p:nvPicPr>
            <p:cNvPr id="1028" name="Picture 4" descr="E:\UIT\CNTT IX\pic\LAVC_Portal_Menu_Student.png"/>
            <p:cNvPicPr>
              <a:picLocks noChangeAspect="1" noChangeArrowheads="1"/>
            </p:cNvPicPr>
            <p:nvPr/>
          </p:nvPicPr>
          <p:blipFill>
            <a:blip r:embed="rId3"/>
            <a:srcRect/>
            <a:stretch>
              <a:fillRect/>
            </a:stretch>
          </p:blipFill>
          <p:spPr bwMode="auto">
            <a:xfrm>
              <a:off x="5256212" y="2057400"/>
              <a:ext cx="1905000" cy="1905000"/>
            </a:xfrm>
            <a:prstGeom prst="rect">
              <a:avLst/>
            </a:prstGeom>
            <a:noFill/>
          </p:spPr>
        </p:pic>
        <p:sp>
          <p:nvSpPr>
            <p:cNvPr id="13" name="TextBox 12"/>
            <p:cNvSpPr txBox="1"/>
            <p:nvPr/>
          </p:nvSpPr>
          <p:spPr>
            <a:xfrm>
              <a:off x="5561012" y="4648200"/>
              <a:ext cx="1181414"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28" name="Group 27"/>
          <p:cNvGrpSpPr/>
          <p:nvPr/>
        </p:nvGrpSpPr>
        <p:grpSpPr>
          <a:xfrm>
            <a:off x="8913812" y="1905000"/>
            <a:ext cx="2209800" cy="3112532"/>
            <a:chOff x="8913812" y="1905000"/>
            <a:chExt cx="2209800" cy="3112532"/>
          </a:xfrm>
        </p:grpSpPr>
        <p:pic>
          <p:nvPicPr>
            <p:cNvPr id="1027" name="Picture 3" descr="E:\UIT\CNTT IX\pic\Family.png"/>
            <p:cNvPicPr>
              <a:picLocks noChangeAspect="1" noChangeArrowheads="1"/>
            </p:cNvPicPr>
            <p:nvPr/>
          </p:nvPicPr>
          <p:blipFill>
            <a:blip r:embed="rId4"/>
            <a:srcRect/>
            <a:stretch>
              <a:fillRect/>
            </a:stretch>
          </p:blipFill>
          <p:spPr bwMode="auto">
            <a:xfrm>
              <a:off x="8913812" y="1905000"/>
              <a:ext cx="2209800" cy="2209800"/>
            </a:xfrm>
            <a:prstGeom prst="rect">
              <a:avLst/>
            </a:prstGeom>
            <a:noFill/>
          </p:spPr>
        </p:pic>
        <p:sp>
          <p:nvSpPr>
            <p:cNvPr id="14" name="TextBox 13"/>
            <p:cNvSpPr txBox="1"/>
            <p:nvPr/>
          </p:nvSpPr>
          <p:spPr>
            <a:xfrm>
              <a:off x="9218612" y="4648200"/>
              <a:ext cx="145552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17" name="Straight Arrow Connector 16"/>
          <p:cNvCxnSpPr/>
          <p:nvPr/>
        </p:nvCxnSpPr>
        <p:spPr>
          <a:xfrm rot="10800000" flipV="1">
            <a:off x="76184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113212" y="3429000"/>
            <a:ext cx="9144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408612" y="2514600"/>
            <a:ext cx="1676400" cy="2426732"/>
            <a:chOff x="7161212" y="3733800"/>
            <a:chExt cx="1676400" cy="2426732"/>
          </a:xfrm>
        </p:grpSpPr>
        <p:pic>
          <p:nvPicPr>
            <p:cNvPr id="1029" name="Picture 5" descr="E:\UIT\CNTT IX\pic\Network Connection Internet.png"/>
            <p:cNvPicPr>
              <a:picLocks noChangeAspect="1" noChangeArrowheads="1"/>
            </p:cNvPicPr>
            <p:nvPr/>
          </p:nvPicPr>
          <p:blipFill>
            <a:blip r:embed="rId5"/>
            <a:srcRect/>
            <a:stretch>
              <a:fillRect/>
            </a:stretch>
          </p:blipFill>
          <p:spPr bwMode="auto">
            <a:xfrm>
              <a:off x="7161212" y="3733800"/>
              <a:ext cx="1676400" cy="1676400"/>
            </a:xfrm>
            <a:prstGeom prst="rect">
              <a:avLst/>
            </a:prstGeom>
            <a:noFill/>
          </p:spPr>
        </p:pic>
        <p:sp>
          <p:nvSpPr>
            <p:cNvPr id="31" name="TextBox 30"/>
            <p:cNvSpPr txBox="1"/>
            <p:nvPr/>
          </p:nvSpPr>
          <p:spPr>
            <a:xfrm>
              <a:off x="7389812" y="5791200"/>
              <a:ext cx="1064587"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Internet</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cxnSp>
        <p:nvCxnSpPr>
          <p:cNvPr id="37" name="Straight Arrow Connector 36"/>
          <p:cNvCxnSpPr/>
          <p:nvPr/>
        </p:nvCxnSpPr>
        <p:spPr>
          <a:xfrm rot="10800000" flipV="1">
            <a:off x="3351212" y="5257800"/>
            <a:ext cx="26670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70612" y="5257800"/>
            <a:ext cx="27432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788818" y="5562600"/>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8990012" y="5867400"/>
            <a:ext cx="1800861" cy="685800"/>
            <a:chOff x="8990012" y="5867400"/>
            <a:chExt cx="1800861" cy="685800"/>
          </a:xfrm>
        </p:grpSpPr>
        <p:pic>
          <p:nvPicPr>
            <p:cNvPr id="1031" name="Picture 7" descr="E:\UIT\CNTT IX\pic\tools.png"/>
            <p:cNvPicPr>
              <a:picLocks noChangeAspect="1" noChangeArrowheads="1"/>
            </p:cNvPicPr>
            <p:nvPr/>
          </p:nvPicPr>
          <p:blipFill>
            <a:blip r:embed="rId6"/>
            <a:srcRect/>
            <a:stretch>
              <a:fillRect/>
            </a:stretch>
          </p:blipFill>
          <p:spPr bwMode="auto">
            <a:xfrm>
              <a:off x="8990012" y="5867400"/>
              <a:ext cx="609599" cy="609600"/>
            </a:xfrm>
            <a:prstGeom prst="rect">
              <a:avLst/>
            </a:prstGeom>
            <a:noFill/>
          </p:spPr>
        </p:pic>
        <p:sp>
          <p:nvSpPr>
            <p:cNvPr id="60" name="TextBox 59"/>
            <p:cNvSpPr txBox="1"/>
            <p:nvPr/>
          </p:nvSpPr>
          <p:spPr>
            <a:xfrm>
              <a:off x="9904412" y="6183868"/>
              <a:ext cx="88646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Bảo trì</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6" name="Group 65"/>
          <p:cNvGrpSpPr/>
          <p:nvPr/>
        </p:nvGrpSpPr>
        <p:grpSpPr>
          <a:xfrm>
            <a:off x="1979612" y="5562600"/>
            <a:ext cx="3021091" cy="914400"/>
            <a:chOff x="912812" y="5562600"/>
            <a:chExt cx="3021091" cy="914400"/>
          </a:xfrm>
        </p:grpSpPr>
        <p:pic>
          <p:nvPicPr>
            <p:cNvPr id="44" name="Picture 2" descr="E:\UIT\CNTT IX\pic\tech.png"/>
            <p:cNvPicPr>
              <a:picLocks noChangeAspect="1" noChangeArrowheads="1"/>
            </p:cNvPicPr>
            <p:nvPr/>
          </p:nvPicPr>
          <p:blipFill>
            <a:blip r:embed="rId7"/>
            <a:srcRect/>
            <a:stretch>
              <a:fillRect/>
            </a:stretch>
          </p:blipFill>
          <p:spPr bwMode="auto">
            <a:xfrm>
              <a:off x="1370012" y="5562600"/>
              <a:ext cx="381000" cy="381000"/>
            </a:xfrm>
            <a:prstGeom prst="rect">
              <a:avLst/>
            </a:prstGeom>
            <a:noFill/>
          </p:spPr>
        </p:pic>
        <p:grpSp>
          <p:nvGrpSpPr>
            <p:cNvPr id="63" name="Group 62"/>
            <p:cNvGrpSpPr/>
            <p:nvPr/>
          </p:nvGrpSpPr>
          <p:grpSpPr>
            <a:xfrm>
              <a:off x="912812" y="5638800"/>
              <a:ext cx="3021091" cy="838200"/>
              <a:chOff x="1903412" y="5715000"/>
              <a:chExt cx="3021091" cy="838200"/>
            </a:xfrm>
          </p:grpSpPr>
          <p:grpSp>
            <p:nvGrpSpPr>
              <p:cNvPr id="54" name="Group 53"/>
              <p:cNvGrpSpPr/>
              <p:nvPr/>
            </p:nvGrpSpPr>
            <p:grpSpPr>
              <a:xfrm>
                <a:off x="1903412" y="5715000"/>
                <a:ext cx="1219200" cy="838200"/>
                <a:chOff x="1903412" y="5715000"/>
                <a:chExt cx="1219200" cy="838200"/>
              </a:xfrm>
            </p:grpSpPr>
            <p:pic>
              <p:nvPicPr>
                <p:cNvPr id="45" name="Picture 2" descr="E:\UIT\CNTT IX\pic\tech.png"/>
                <p:cNvPicPr>
                  <a:picLocks noChangeAspect="1" noChangeArrowheads="1"/>
                </p:cNvPicPr>
                <p:nvPr/>
              </p:nvPicPr>
              <p:blipFill>
                <a:blip r:embed="rId7"/>
                <a:srcRect/>
                <a:stretch>
                  <a:fillRect/>
                </a:stretch>
              </p:blipFill>
              <p:spPr bwMode="auto">
                <a:xfrm>
                  <a:off x="2132012" y="5715000"/>
                  <a:ext cx="381000" cy="381000"/>
                </a:xfrm>
                <a:prstGeom prst="rect">
                  <a:avLst/>
                </a:prstGeom>
                <a:noFill/>
              </p:spPr>
            </p:pic>
            <p:pic>
              <p:nvPicPr>
                <p:cNvPr id="46" name="Picture 2" descr="E:\UIT\CNTT IX\pic\tech.png"/>
                <p:cNvPicPr>
                  <a:picLocks noChangeAspect="1" noChangeArrowheads="1"/>
                </p:cNvPicPr>
                <p:nvPr/>
              </p:nvPicPr>
              <p:blipFill>
                <a:blip r:embed="rId7"/>
                <a:srcRect/>
                <a:stretch>
                  <a:fillRect/>
                </a:stretch>
              </p:blipFill>
              <p:spPr bwMode="auto">
                <a:xfrm>
                  <a:off x="2360612" y="5943600"/>
                  <a:ext cx="381000" cy="381000"/>
                </a:xfrm>
                <a:prstGeom prst="rect">
                  <a:avLst/>
                </a:prstGeom>
                <a:noFill/>
              </p:spPr>
            </p:pic>
            <p:pic>
              <p:nvPicPr>
                <p:cNvPr id="47" name="Picture 2" descr="E:\UIT\CNTT IX\pic\tech.png"/>
                <p:cNvPicPr>
                  <a:picLocks noChangeAspect="1" noChangeArrowheads="1"/>
                </p:cNvPicPr>
                <p:nvPr/>
              </p:nvPicPr>
              <p:blipFill>
                <a:blip r:embed="rId7"/>
                <a:srcRect/>
                <a:stretch>
                  <a:fillRect/>
                </a:stretch>
              </p:blipFill>
              <p:spPr bwMode="auto">
                <a:xfrm>
                  <a:off x="2589212" y="5791200"/>
                  <a:ext cx="381000" cy="381000"/>
                </a:xfrm>
                <a:prstGeom prst="rect">
                  <a:avLst/>
                </a:prstGeom>
                <a:noFill/>
              </p:spPr>
            </p:pic>
            <p:pic>
              <p:nvPicPr>
                <p:cNvPr id="48" name="Picture 2" descr="E:\UIT\CNTT IX\pic\tech.png"/>
                <p:cNvPicPr>
                  <a:picLocks noChangeAspect="1" noChangeArrowheads="1"/>
                </p:cNvPicPr>
                <p:nvPr/>
              </p:nvPicPr>
              <p:blipFill>
                <a:blip r:embed="rId7"/>
                <a:srcRect/>
                <a:stretch>
                  <a:fillRect/>
                </a:stretch>
              </p:blipFill>
              <p:spPr bwMode="auto">
                <a:xfrm>
                  <a:off x="1979612" y="5943600"/>
                  <a:ext cx="381000" cy="381000"/>
                </a:xfrm>
                <a:prstGeom prst="rect">
                  <a:avLst/>
                </a:prstGeom>
                <a:noFill/>
              </p:spPr>
            </p:pic>
            <p:pic>
              <p:nvPicPr>
                <p:cNvPr id="49" name="Picture 2" descr="E:\UIT\CNTT IX\pic\tech.png"/>
                <p:cNvPicPr>
                  <a:picLocks noChangeAspect="1" noChangeArrowheads="1"/>
                </p:cNvPicPr>
                <p:nvPr/>
              </p:nvPicPr>
              <p:blipFill>
                <a:blip r:embed="rId7"/>
                <a:srcRect/>
                <a:stretch>
                  <a:fillRect/>
                </a:stretch>
              </p:blipFill>
              <p:spPr bwMode="auto">
                <a:xfrm>
                  <a:off x="2665412" y="6096000"/>
                  <a:ext cx="381000" cy="381000"/>
                </a:xfrm>
                <a:prstGeom prst="rect">
                  <a:avLst/>
                </a:prstGeom>
                <a:noFill/>
              </p:spPr>
            </p:pic>
            <p:pic>
              <p:nvPicPr>
                <p:cNvPr id="50" name="Picture 2" descr="E:\UIT\CNTT IX\pic\tech.png"/>
                <p:cNvPicPr>
                  <a:picLocks noChangeAspect="1" noChangeArrowheads="1"/>
                </p:cNvPicPr>
                <p:nvPr/>
              </p:nvPicPr>
              <p:blipFill>
                <a:blip r:embed="rId7"/>
                <a:srcRect/>
                <a:stretch>
                  <a:fillRect/>
                </a:stretch>
              </p:blipFill>
              <p:spPr bwMode="auto">
                <a:xfrm>
                  <a:off x="2360612" y="6172200"/>
                  <a:ext cx="381000" cy="381000"/>
                </a:xfrm>
                <a:prstGeom prst="rect">
                  <a:avLst/>
                </a:prstGeom>
                <a:noFill/>
              </p:spPr>
            </p:pic>
            <p:pic>
              <p:nvPicPr>
                <p:cNvPr id="51" name="Picture 2" descr="E:\UIT\CNTT IX\pic\tech.png"/>
                <p:cNvPicPr>
                  <a:picLocks noChangeAspect="1" noChangeArrowheads="1"/>
                </p:cNvPicPr>
                <p:nvPr/>
              </p:nvPicPr>
              <p:blipFill>
                <a:blip r:embed="rId7"/>
                <a:srcRect/>
                <a:stretch>
                  <a:fillRect/>
                </a:stretch>
              </p:blipFill>
              <p:spPr bwMode="auto">
                <a:xfrm>
                  <a:off x="2132012" y="6096000"/>
                  <a:ext cx="381000" cy="381000"/>
                </a:xfrm>
                <a:prstGeom prst="rect">
                  <a:avLst/>
                </a:prstGeom>
                <a:noFill/>
              </p:spPr>
            </p:pic>
            <p:pic>
              <p:nvPicPr>
                <p:cNvPr id="52" name="Picture 2" descr="E:\UIT\CNTT IX\pic\tech.png"/>
                <p:cNvPicPr>
                  <a:picLocks noChangeAspect="1" noChangeArrowheads="1"/>
                </p:cNvPicPr>
                <p:nvPr/>
              </p:nvPicPr>
              <p:blipFill>
                <a:blip r:embed="rId7"/>
                <a:srcRect/>
                <a:stretch>
                  <a:fillRect/>
                </a:stretch>
              </p:blipFill>
              <p:spPr bwMode="auto">
                <a:xfrm>
                  <a:off x="1903412" y="6172200"/>
                  <a:ext cx="381000" cy="381000"/>
                </a:xfrm>
                <a:prstGeom prst="rect">
                  <a:avLst/>
                </a:prstGeom>
                <a:noFill/>
              </p:spPr>
            </p:pic>
            <p:pic>
              <p:nvPicPr>
                <p:cNvPr id="53" name="Picture 2" descr="E:\UIT\CNTT IX\pic\tech.png"/>
                <p:cNvPicPr>
                  <a:picLocks noChangeAspect="1" noChangeArrowheads="1"/>
                </p:cNvPicPr>
                <p:nvPr/>
              </p:nvPicPr>
              <p:blipFill>
                <a:blip r:embed="rId7"/>
                <a:srcRect/>
                <a:stretch>
                  <a:fillRect/>
                </a:stretch>
              </p:blipFill>
              <p:spPr bwMode="auto">
                <a:xfrm>
                  <a:off x="2741612" y="6172200"/>
                  <a:ext cx="381000" cy="381000"/>
                </a:xfrm>
                <a:prstGeom prst="rect">
                  <a:avLst/>
                </a:prstGeom>
                <a:noFill/>
              </p:spPr>
            </p:pic>
          </p:grpSp>
          <p:sp>
            <p:nvSpPr>
              <p:cNvPr id="62" name="TextBox 61"/>
              <p:cNvSpPr txBox="1"/>
              <p:nvPr/>
            </p:nvSpPr>
            <p:spPr>
              <a:xfrm>
                <a:off x="3275012" y="6172200"/>
                <a:ext cx="164949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grpSp>
        <p:nvGrpSpPr>
          <p:cNvPr id="64" name="Group 63"/>
          <p:cNvGrpSpPr/>
          <p:nvPr/>
        </p:nvGrpSpPr>
        <p:grpSpPr>
          <a:xfrm>
            <a:off x="5713412" y="5943600"/>
            <a:ext cx="2616789" cy="762000"/>
            <a:chOff x="5713412" y="5943600"/>
            <a:chExt cx="2616789" cy="762000"/>
          </a:xfrm>
        </p:grpSpPr>
        <p:pic>
          <p:nvPicPr>
            <p:cNvPr id="1030" name="Picture 6" descr="E:\UIT\CNTT IX\pic\financni_pujcky.png"/>
            <p:cNvPicPr>
              <a:picLocks noChangeAspect="1" noChangeArrowheads="1"/>
            </p:cNvPicPr>
            <p:nvPr/>
          </p:nvPicPr>
          <p:blipFill>
            <a:blip r:embed="rId8"/>
            <a:srcRect/>
            <a:stretch>
              <a:fillRect/>
            </a:stretch>
          </p:blipFill>
          <p:spPr bwMode="auto">
            <a:xfrm>
              <a:off x="5713412" y="5943600"/>
              <a:ext cx="762000" cy="762000"/>
            </a:xfrm>
            <a:prstGeom prst="rect">
              <a:avLst/>
            </a:prstGeom>
            <a:noFill/>
          </p:spPr>
        </p:pic>
        <p:sp>
          <p:nvSpPr>
            <p:cNvPr id="61" name="TextBox 60"/>
            <p:cNvSpPr txBox="1"/>
            <p:nvPr/>
          </p:nvSpPr>
          <p:spPr>
            <a:xfrm>
              <a:off x="6627812" y="6172200"/>
              <a:ext cx="1702389"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Giảm chi phí</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heckerboard(across)">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heckerboard(across)">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nodeType="clickEffect">
                                  <p:stCondLst>
                                    <p:cond delay="0"/>
                                  </p:stCondLst>
                                  <p:childTnLst>
                                    <p:animEffect transition="out" filter="strips(downLeft)">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5" presetClass="entr" presetSubtype="1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checkerboard(across)">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heckerboard(across)">
                                      <p:cBhvr>
                                        <p:cTn id="55" dur="500"/>
                                        <p:tgtEl>
                                          <p:spTgt spid="37"/>
                                        </p:tgtEl>
                                      </p:cBhvr>
                                    </p:animEffect>
                                  </p:childTnLst>
                                </p:cTn>
                              </p:par>
                              <p:par>
                                <p:cTn id="56" presetID="5" presetClass="entr" presetSubtype="10" fill="hold"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checkerboard(across)">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checkerboard(across)">
                                      <p:cBhvr>
                                        <p:cTn id="63" dur="500"/>
                                        <p:tgtEl>
                                          <p:spTgt spid="41"/>
                                        </p:tgtEl>
                                      </p:cBhvr>
                                    </p:animEffect>
                                  </p:childTnLst>
                                </p:cTn>
                              </p:par>
                              <p:par>
                                <p:cTn id="64" presetID="5" presetClass="entr" presetSubtype="10" fill="hold"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checkerboard(across)">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checkerboard(across)">
                                      <p:cBhvr>
                                        <p:cTn id="71" dur="500"/>
                                        <p:tgtEl>
                                          <p:spTgt spid="38"/>
                                        </p:tgtEl>
                                      </p:cBhvr>
                                    </p:animEffect>
                                  </p:childTnLst>
                                </p:cTn>
                              </p:par>
                              <p:par>
                                <p:cTn id="72" presetID="5" presetClass="entr" presetSubtype="1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checkerboard(across)">
                                      <p:cBhvr>
                                        <p:cTn id="7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4. Ứng dụng sổ liên lạc trực tuyến</a:t>
            </a:r>
            <a:endParaRPr lang="en-US"/>
          </a:p>
        </p:txBody>
      </p:sp>
      <p:grpSp>
        <p:nvGrpSpPr>
          <p:cNvPr id="55" name="Group 54"/>
          <p:cNvGrpSpPr/>
          <p:nvPr/>
        </p:nvGrpSpPr>
        <p:grpSpPr>
          <a:xfrm>
            <a:off x="760412" y="1295400"/>
            <a:ext cx="3886200" cy="533400"/>
            <a:chOff x="760412" y="1524000"/>
            <a:chExt cx="3886200" cy="533400"/>
          </a:xfrm>
        </p:grpSpPr>
        <p:sp>
          <p:nvSpPr>
            <p:cNvPr id="6" name="TextBox 5"/>
            <p:cNvSpPr txBox="1"/>
            <p:nvPr/>
          </p:nvSpPr>
          <p:spPr>
            <a:xfrm>
              <a:off x="1598612" y="1676400"/>
              <a:ext cx="3048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Sổ liên lạc trực tuyến</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3" name="Picture 5" descr="E:\UIT\CNTT IX\pic\1211794746.png"/>
            <p:cNvPicPr>
              <a:picLocks noChangeAspect="1" noChangeArrowheads="1"/>
            </p:cNvPicPr>
            <p:nvPr/>
          </p:nvPicPr>
          <p:blipFill>
            <a:blip r:embed="rId2"/>
            <a:srcRect/>
            <a:stretch>
              <a:fillRect/>
            </a:stretch>
          </p:blipFill>
          <p:spPr bwMode="auto">
            <a:xfrm>
              <a:off x="760412" y="1524000"/>
              <a:ext cx="533400" cy="533400"/>
            </a:xfrm>
            <a:prstGeom prst="rect">
              <a:avLst/>
            </a:prstGeom>
            <a:noFill/>
          </p:spPr>
        </p:pic>
      </p:grpSp>
      <p:grpSp>
        <p:nvGrpSpPr>
          <p:cNvPr id="56" name="Group 55"/>
          <p:cNvGrpSpPr/>
          <p:nvPr/>
        </p:nvGrpSpPr>
        <p:grpSpPr>
          <a:xfrm>
            <a:off x="836612" y="1828800"/>
            <a:ext cx="6477000" cy="914400"/>
            <a:chOff x="836612" y="2057400"/>
            <a:chExt cx="6477000" cy="914400"/>
          </a:xfrm>
        </p:grpSpPr>
        <p:sp>
          <p:nvSpPr>
            <p:cNvPr id="13" name="TextBox 12"/>
            <p:cNvSpPr txBox="1"/>
            <p:nvPr/>
          </p:nvSpPr>
          <p:spPr>
            <a:xfrm>
              <a:off x="2360612" y="25146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danh mục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54" name="Picture 6" descr="E:\UIT\CNTT IX\pic\200712721572423477802.png"/>
            <p:cNvPicPr>
              <a:picLocks noChangeAspect="1" noChangeArrowheads="1"/>
            </p:cNvPicPr>
            <p:nvPr/>
          </p:nvPicPr>
          <p:blipFill>
            <a:blip r:embed="rId3"/>
            <a:srcRect/>
            <a:stretch>
              <a:fillRect/>
            </a:stretch>
          </p:blipFill>
          <p:spPr bwMode="auto">
            <a:xfrm>
              <a:off x="1674812" y="2438400"/>
              <a:ext cx="533400" cy="533400"/>
            </a:xfrm>
            <a:prstGeom prst="rect">
              <a:avLst/>
            </a:prstGeom>
            <a:noFill/>
          </p:spPr>
        </p:pic>
        <p:cxnSp>
          <p:nvCxnSpPr>
            <p:cNvPr id="27" name="Straight Connector 26"/>
            <p:cNvCxnSpPr/>
            <p:nvPr/>
          </p:nvCxnSpPr>
          <p:spPr>
            <a:xfrm rot="5400000">
              <a:off x="761206" y="2285206"/>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2590800"/>
              <a:ext cx="304800" cy="304800"/>
            </a:xfrm>
            <a:prstGeom prst="rect">
              <a:avLst/>
            </a:prstGeom>
            <a:noFill/>
          </p:spPr>
        </p:pic>
        <p:cxnSp>
          <p:nvCxnSpPr>
            <p:cNvPr id="47" name="Straight Connector 46"/>
            <p:cNvCxnSpPr/>
            <p:nvPr/>
          </p:nvCxnSpPr>
          <p:spPr>
            <a:xfrm rot="10800000">
              <a:off x="1141412" y="2741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836612" y="2667000"/>
            <a:ext cx="6477000" cy="609600"/>
            <a:chOff x="836612" y="2895600"/>
            <a:chExt cx="6477000" cy="609600"/>
          </a:xfrm>
        </p:grpSpPr>
        <p:sp>
          <p:nvSpPr>
            <p:cNvPr id="9" name="TextBox 8"/>
            <p:cNvSpPr txBox="1"/>
            <p:nvPr/>
          </p:nvSpPr>
          <p:spPr>
            <a:xfrm>
              <a:off x="2360612" y="30480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thông tin học sinh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8" name="Picture 6" descr="E:\UIT\CNTT IX\pic\200712721572423477802.png"/>
            <p:cNvPicPr>
              <a:picLocks noChangeAspect="1" noChangeArrowheads="1"/>
            </p:cNvPicPr>
            <p:nvPr/>
          </p:nvPicPr>
          <p:blipFill>
            <a:blip r:embed="rId3"/>
            <a:srcRect/>
            <a:stretch>
              <a:fillRect/>
            </a:stretch>
          </p:blipFill>
          <p:spPr bwMode="auto">
            <a:xfrm>
              <a:off x="1674812" y="2971800"/>
              <a:ext cx="533400" cy="533400"/>
            </a:xfrm>
            <a:prstGeom prst="rect">
              <a:avLst/>
            </a:prstGeom>
            <a:noFill/>
          </p:spPr>
        </p:pic>
        <p:pic>
          <p:nvPicPr>
            <p:cNvPr id="30"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124200"/>
              <a:ext cx="304800" cy="304800"/>
            </a:xfrm>
            <a:prstGeom prst="rect">
              <a:avLst/>
            </a:prstGeom>
            <a:noFill/>
          </p:spPr>
        </p:pic>
        <p:cxnSp>
          <p:nvCxnSpPr>
            <p:cNvPr id="37" name="Straight Connector 36"/>
            <p:cNvCxnSpPr/>
            <p:nvPr/>
          </p:nvCxnSpPr>
          <p:spPr>
            <a:xfrm rot="5400000">
              <a:off x="874712" y="3009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1141412" y="3275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836612" y="3200400"/>
            <a:ext cx="6477000" cy="609600"/>
            <a:chOff x="836612" y="3429000"/>
            <a:chExt cx="6477000" cy="609600"/>
          </a:xfrm>
        </p:grpSpPr>
        <p:sp>
          <p:nvSpPr>
            <p:cNvPr id="10" name="TextBox 9"/>
            <p:cNvSpPr txBox="1"/>
            <p:nvPr/>
          </p:nvSpPr>
          <p:spPr>
            <a:xfrm>
              <a:off x="2360612" y="3581400"/>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lớp học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19" name="Picture 6" descr="E:\UIT\CNTT IX\pic\200712721572423477802.png"/>
            <p:cNvPicPr>
              <a:picLocks noChangeAspect="1" noChangeArrowheads="1"/>
            </p:cNvPicPr>
            <p:nvPr/>
          </p:nvPicPr>
          <p:blipFill>
            <a:blip r:embed="rId3"/>
            <a:srcRect/>
            <a:stretch>
              <a:fillRect/>
            </a:stretch>
          </p:blipFill>
          <p:spPr bwMode="auto">
            <a:xfrm>
              <a:off x="1674812" y="3505200"/>
              <a:ext cx="533400" cy="533400"/>
            </a:xfrm>
            <a:prstGeom prst="rect">
              <a:avLst/>
            </a:prstGeom>
            <a:noFill/>
          </p:spPr>
        </p:pic>
        <p:pic>
          <p:nvPicPr>
            <p:cNvPr id="31"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3657600"/>
              <a:ext cx="304800" cy="304800"/>
            </a:xfrm>
            <a:prstGeom prst="rect">
              <a:avLst/>
            </a:prstGeom>
            <a:noFill/>
          </p:spPr>
        </p:pic>
        <p:cxnSp>
          <p:nvCxnSpPr>
            <p:cNvPr id="40" name="Straight Connector 39"/>
            <p:cNvCxnSpPr/>
            <p:nvPr/>
          </p:nvCxnSpPr>
          <p:spPr>
            <a:xfrm rot="5400000">
              <a:off x="873918" y="35425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1141412" y="3810000"/>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836612" y="3733800"/>
            <a:ext cx="7086600" cy="609600"/>
            <a:chOff x="836612" y="3962400"/>
            <a:chExt cx="7086600" cy="609600"/>
          </a:xfrm>
        </p:grpSpPr>
        <p:sp>
          <p:nvSpPr>
            <p:cNvPr id="11" name="TextBox 10"/>
            <p:cNvSpPr txBox="1"/>
            <p:nvPr/>
          </p:nvSpPr>
          <p:spPr>
            <a:xfrm>
              <a:off x="2360612" y="4126468"/>
              <a:ext cx="55626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lời nhắn khẩn đến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0" name="Picture 6" descr="E:\UIT\CNTT IX\pic\200712721572423477802.png"/>
            <p:cNvPicPr>
              <a:picLocks noChangeAspect="1" noChangeArrowheads="1"/>
            </p:cNvPicPr>
            <p:nvPr/>
          </p:nvPicPr>
          <p:blipFill>
            <a:blip r:embed="rId3"/>
            <a:srcRect/>
            <a:stretch>
              <a:fillRect/>
            </a:stretch>
          </p:blipFill>
          <p:spPr bwMode="auto">
            <a:xfrm>
              <a:off x="1674812" y="4038600"/>
              <a:ext cx="533400" cy="533400"/>
            </a:xfrm>
            <a:prstGeom prst="rect">
              <a:avLst/>
            </a:prstGeom>
            <a:noFill/>
          </p:spPr>
        </p:pic>
        <p:pic>
          <p:nvPicPr>
            <p:cNvPr id="32"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191000"/>
              <a:ext cx="304800" cy="304800"/>
            </a:xfrm>
            <a:prstGeom prst="rect">
              <a:avLst/>
            </a:prstGeom>
            <a:noFill/>
          </p:spPr>
        </p:pic>
        <p:cxnSp>
          <p:nvCxnSpPr>
            <p:cNvPr id="41" name="Straight Connector 40"/>
            <p:cNvCxnSpPr/>
            <p:nvPr/>
          </p:nvCxnSpPr>
          <p:spPr>
            <a:xfrm rot="5400000">
              <a:off x="875506" y="40759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1141412" y="43418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836612" y="4267200"/>
            <a:ext cx="6477000" cy="609600"/>
            <a:chOff x="836612" y="4495800"/>
            <a:chExt cx="6477000" cy="609600"/>
          </a:xfrm>
        </p:grpSpPr>
        <p:sp>
          <p:nvSpPr>
            <p:cNvPr id="12" name="TextBox 11"/>
            <p:cNvSpPr txBox="1"/>
            <p:nvPr/>
          </p:nvSpPr>
          <p:spPr>
            <a:xfrm>
              <a:off x="2360612" y="46598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 lý góp ý của phụ huynh</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1" name="Picture 6" descr="E:\UIT\CNTT IX\pic\200712721572423477802.png"/>
            <p:cNvPicPr>
              <a:picLocks noChangeAspect="1" noChangeArrowheads="1"/>
            </p:cNvPicPr>
            <p:nvPr/>
          </p:nvPicPr>
          <p:blipFill>
            <a:blip r:embed="rId3"/>
            <a:srcRect/>
            <a:stretch>
              <a:fillRect/>
            </a:stretch>
          </p:blipFill>
          <p:spPr bwMode="auto">
            <a:xfrm>
              <a:off x="1674812" y="4572000"/>
              <a:ext cx="533400" cy="533400"/>
            </a:xfrm>
            <a:prstGeom prst="rect">
              <a:avLst/>
            </a:prstGeom>
            <a:noFill/>
          </p:spPr>
        </p:pic>
        <p:pic>
          <p:nvPicPr>
            <p:cNvPr id="33"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4724400"/>
              <a:ext cx="304800" cy="304800"/>
            </a:xfrm>
            <a:prstGeom prst="rect">
              <a:avLst/>
            </a:prstGeom>
            <a:noFill/>
          </p:spPr>
        </p:pic>
        <p:cxnSp>
          <p:nvCxnSpPr>
            <p:cNvPr id="42" name="Straight Connector 41"/>
            <p:cNvCxnSpPr/>
            <p:nvPr/>
          </p:nvCxnSpPr>
          <p:spPr>
            <a:xfrm rot="5400000">
              <a:off x="875506" y="46093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141412" y="48752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6612" y="4800600"/>
            <a:ext cx="6477000" cy="609600"/>
            <a:chOff x="836612" y="5029200"/>
            <a:chExt cx="6477000" cy="609600"/>
          </a:xfrm>
        </p:grpSpPr>
        <p:sp>
          <p:nvSpPr>
            <p:cNvPr id="14" name="TextBox 13"/>
            <p:cNvSpPr txBox="1"/>
            <p:nvPr/>
          </p:nvSpPr>
          <p:spPr>
            <a:xfrm>
              <a:off x="2360612" y="51932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Quảng lý người dùng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2" name="Picture 6" descr="E:\UIT\CNTT IX\pic\200712721572423477802.png"/>
            <p:cNvPicPr>
              <a:picLocks noChangeAspect="1" noChangeArrowheads="1"/>
            </p:cNvPicPr>
            <p:nvPr/>
          </p:nvPicPr>
          <p:blipFill>
            <a:blip r:embed="rId3"/>
            <a:srcRect/>
            <a:stretch>
              <a:fillRect/>
            </a:stretch>
          </p:blipFill>
          <p:spPr bwMode="auto">
            <a:xfrm>
              <a:off x="1674812" y="5105400"/>
              <a:ext cx="533400" cy="533400"/>
            </a:xfrm>
            <a:prstGeom prst="rect">
              <a:avLst/>
            </a:prstGeom>
            <a:noFill/>
          </p:spPr>
        </p:pic>
        <p:pic>
          <p:nvPicPr>
            <p:cNvPr id="34"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257800"/>
              <a:ext cx="304800" cy="304800"/>
            </a:xfrm>
            <a:prstGeom prst="rect">
              <a:avLst/>
            </a:prstGeom>
            <a:noFill/>
          </p:spPr>
        </p:pic>
        <p:cxnSp>
          <p:nvCxnSpPr>
            <p:cNvPr id="43" name="Straight Connector 42"/>
            <p:cNvCxnSpPr/>
            <p:nvPr/>
          </p:nvCxnSpPr>
          <p:spPr>
            <a:xfrm rot="5400000">
              <a:off x="875506" y="51427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1141412" y="54086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836612" y="5334000"/>
            <a:ext cx="6477000" cy="609600"/>
            <a:chOff x="836612" y="5562600"/>
            <a:chExt cx="6477000" cy="609600"/>
          </a:xfrm>
        </p:grpSpPr>
        <p:sp>
          <p:nvSpPr>
            <p:cNvPr id="15" name="TextBox 14"/>
            <p:cNvSpPr txBox="1"/>
            <p:nvPr/>
          </p:nvSpPr>
          <p:spPr>
            <a:xfrm>
              <a:off x="2360612" y="57266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Báo cáo thống kê</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23" name="Picture 6" descr="E:\UIT\CNTT IX\pic\200712721572423477802.png"/>
            <p:cNvPicPr>
              <a:picLocks noChangeAspect="1" noChangeArrowheads="1"/>
            </p:cNvPicPr>
            <p:nvPr/>
          </p:nvPicPr>
          <p:blipFill>
            <a:blip r:embed="rId3"/>
            <a:srcRect/>
            <a:stretch>
              <a:fillRect/>
            </a:stretch>
          </p:blipFill>
          <p:spPr bwMode="auto">
            <a:xfrm>
              <a:off x="1674812" y="5638800"/>
              <a:ext cx="533400" cy="533400"/>
            </a:xfrm>
            <a:prstGeom prst="rect">
              <a:avLst/>
            </a:prstGeom>
            <a:noFill/>
          </p:spPr>
        </p:pic>
        <p:pic>
          <p:nvPicPr>
            <p:cNvPr id="35" name="Picture 7" descr="E:\UIT\CNTT IX\pic\124352-matte-white-square-icon-alphanumeric-plus-sign-simple.png"/>
            <p:cNvPicPr>
              <a:picLocks noChangeAspect="1" noChangeArrowheads="1"/>
            </p:cNvPicPr>
            <p:nvPr/>
          </p:nvPicPr>
          <p:blipFill>
            <a:blip r:embed="rId4"/>
            <a:srcRect/>
            <a:stretch>
              <a:fillRect/>
            </a:stretch>
          </p:blipFill>
          <p:spPr bwMode="auto">
            <a:xfrm>
              <a:off x="836612" y="5791200"/>
              <a:ext cx="304800" cy="304800"/>
            </a:xfrm>
            <a:prstGeom prst="rect">
              <a:avLst/>
            </a:prstGeom>
            <a:noFill/>
          </p:spPr>
        </p:pic>
        <p:cxnSp>
          <p:nvCxnSpPr>
            <p:cNvPr id="44" name="Straight Connector 43"/>
            <p:cNvCxnSpPr/>
            <p:nvPr/>
          </p:nvCxnSpPr>
          <p:spPr>
            <a:xfrm rot="5400000">
              <a:off x="875506" y="5676106"/>
              <a:ext cx="228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1141412" y="5942012"/>
              <a:ext cx="457200" cy="158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7999412" y="1905000"/>
            <a:ext cx="2895600" cy="3341132"/>
            <a:chOff x="836612" y="1676400"/>
            <a:chExt cx="2895600" cy="3341132"/>
          </a:xfrm>
        </p:grpSpPr>
        <p:pic>
          <p:nvPicPr>
            <p:cNvPr id="66"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67" name="TextBox 66"/>
            <p:cNvSpPr txBox="1"/>
            <p:nvPr/>
          </p:nvSpPr>
          <p:spPr>
            <a:xfrm>
              <a:off x="1370012" y="4648200"/>
              <a:ext cx="182312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68" name="Group 67"/>
          <p:cNvGrpSpPr/>
          <p:nvPr/>
        </p:nvGrpSpPr>
        <p:grpSpPr>
          <a:xfrm>
            <a:off x="4951412" y="1905000"/>
            <a:ext cx="2895600" cy="3341132"/>
            <a:chOff x="836612" y="1676400"/>
            <a:chExt cx="2895600" cy="3341132"/>
          </a:xfrm>
        </p:grpSpPr>
        <p:pic>
          <p:nvPicPr>
            <p:cNvPr id="69"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70" name="TextBox 69"/>
            <p:cNvSpPr txBox="1"/>
            <p:nvPr/>
          </p:nvSpPr>
          <p:spPr>
            <a:xfrm>
              <a:off x="1370012" y="4648200"/>
              <a:ext cx="1808700"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B</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71" name="Group 70"/>
          <p:cNvGrpSpPr/>
          <p:nvPr/>
        </p:nvGrpSpPr>
        <p:grpSpPr>
          <a:xfrm>
            <a:off x="1827212" y="1916668"/>
            <a:ext cx="2895600" cy="3341132"/>
            <a:chOff x="836612" y="1676400"/>
            <a:chExt cx="2895600" cy="3341132"/>
          </a:xfrm>
        </p:grpSpPr>
        <p:pic>
          <p:nvPicPr>
            <p:cNvPr id="72" name="Picture 2" descr="E:\UIT\CNTT IX\pic\School.png"/>
            <p:cNvPicPr>
              <a:picLocks noChangeAspect="1" noChangeArrowheads="1"/>
            </p:cNvPicPr>
            <p:nvPr/>
          </p:nvPicPr>
          <p:blipFill>
            <a:blip r:embed="rId5"/>
            <a:srcRect/>
            <a:stretch>
              <a:fillRect/>
            </a:stretch>
          </p:blipFill>
          <p:spPr bwMode="auto">
            <a:xfrm>
              <a:off x="836612" y="1676400"/>
              <a:ext cx="2895600" cy="2895600"/>
            </a:xfrm>
            <a:prstGeom prst="rect">
              <a:avLst/>
            </a:prstGeom>
            <a:noFill/>
          </p:spPr>
        </p:pic>
        <p:sp>
          <p:nvSpPr>
            <p:cNvPr id="73" name="TextBox 72"/>
            <p:cNvSpPr txBox="1"/>
            <p:nvPr/>
          </p:nvSpPr>
          <p:spPr>
            <a:xfrm>
              <a:off x="1370012" y="4648200"/>
              <a:ext cx="183114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Trường học A</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grpSp>
        <p:nvGrpSpPr>
          <p:cNvPr id="76" name="Group 75"/>
          <p:cNvGrpSpPr/>
          <p:nvPr/>
        </p:nvGrpSpPr>
        <p:grpSpPr>
          <a:xfrm>
            <a:off x="760412" y="1295400"/>
            <a:ext cx="5638800" cy="533400"/>
            <a:chOff x="4799012" y="6324600"/>
            <a:chExt cx="5638800" cy="533400"/>
          </a:xfrm>
        </p:grpSpPr>
        <p:sp>
          <p:nvSpPr>
            <p:cNvPr id="74" name="TextBox 73"/>
            <p:cNvSpPr txBox="1"/>
            <p:nvPr/>
          </p:nvSpPr>
          <p:spPr>
            <a:xfrm>
              <a:off x="5484812" y="6412468"/>
              <a:ext cx="4953000" cy="369332"/>
            </a:xfrm>
            <a:prstGeom prst="rect">
              <a:avLst/>
            </a:prstGeom>
            <a:noFill/>
          </p:spPr>
          <p:txBody>
            <a:bodyPr wrap="squar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Cấu hình và thêm mới trường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pic>
          <p:nvPicPr>
            <p:cNvPr id="75" name="Picture 6" descr="E:\UIT\CNTT IX\pic\200712721572423477802.png"/>
            <p:cNvPicPr>
              <a:picLocks noChangeAspect="1" noChangeArrowheads="1"/>
            </p:cNvPicPr>
            <p:nvPr/>
          </p:nvPicPr>
          <p:blipFill>
            <a:blip r:embed="rId3"/>
            <a:srcRect/>
            <a:stretch>
              <a:fillRect/>
            </a:stretch>
          </p:blipFill>
          <p:spPr bwMode="auto">
            <a:xfrm>
              <a:off x="4799012" y="6324600"/>
              <a:ext cx="533400" cy="5334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heckerboard(across)">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checkerboard(across)">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checkerboard(across)">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checkerboard(across)">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checkerboard(across)">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checkerboard(across)">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checkerboard(across)">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checkerboard(across)">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path" presetSubtype="0" accel="50000" decel="50000" fill="hold" nodeType="clickEffect">
                                  <p:stCondLst>
                                    <p:cond delay="0"/>
                                  </p:stCondLst>
                                  <p:childTnLst>
                                    <p:animMotion origin="layout" path="M 1.83477E-6 2.22222E-6 L 0.49101 0.25 " pathEditMode="relative" rAng="0" ptsTypes="AA">
                                      <p:cBhvr>
                                        <p:cTn id="51" dur="1000" fill="hold"/>
                                        <p:tgtEl>
                                          <p:spTgt spid="55"/>
                                        </p:tgtEl>
                                        <p:attrNameLst>
                                          <p:attrName>ppt_x</p:attrName>
                                          <p:attrName>ppt_y</p:attrName>
                                        </p:attrNameLst>
                                      </p:cBhvr>
                                      <p:rCtr x="246" y="125"/>
                                    </p:animMotion>
                                  </p:childTnLst>
                                </p:cTn>
                              </p:par>
                              <p:par>
                                <p:cTn id="52" presetID="49" presetClass="path" presetSubtype="0" accel="50000" decel="50000" fill="hold" nodeType="withEffect">
                                  <p:stCondLst>
                                    <p:cond delay="0"/>
                                  </p:stCondLst>
                                  <p:childTnLst>
                                    <p:animMotion origin="layout" path="M 3.87542E-6 -3.33333E-6 L 0.39093 0.14445 " pathEditMode="relative" rAng="0" ptsTypes="AA">
                                      <p:cBhvr>
                                        <p:cTn id="53" dur="1000" fill="hold"/>
                                        <p:tgtEl>
                                          <p:spTgt spid="56"/>
                                        </p:tgtEl>
                                        <p:attrNameLst>
                                          <p:attrName>ppt_x</p:attrName>
                                          <p:attrName>ppt_y</p:attrName>
                                        </p:attrNameLst>
                                      </p:cBhvr>
                                      <p:rCtr x="195" y="72"/>
                                    </p:animMotion>
                                  </p:childTnLst>
                                </p:cTn>
                              </p:par>
                              <p:par>
                                <p:cTn id="54" presetID="49" presetClass="path" presetSubtype="0" accel="50000" decel="50000" fill="hold" nodeType="withEffect">
                                  <p:stCondLst>
                                    <p:cond delay="0"/>
                                  </p:stCondLst>
                                  <p:childTnLst>
                                    <p:animMotion origin="layout" path="M 3.87542E-6 -3.33333E-6 L 0.37842 0.04445 " pathEditMode="relative" rAng="0" ptsTypes="AA">
                                      <p:cBhvr>
                                        <p:cTn id="55" dur="1000" fill="hold"/>
                                        <p:tgtEl>
                                          <p:spTgt spid="57"/>
                                        </p:tgtEl>
                                        <p:attrNameLst>
                                          <p:attrName>ppt_x</p:attrName>
                                          <p:attrName>ppt_y</p:attrName>
                                        </p:attrNameLst>
                                      </p:cBhvr>
                                      <p:rCtr x="189" y="22"/>
                                    </p:animMotion>
                                  </p:childTnLst>
                                </p:cTn>
                              </p:par>
                              <p:par>
                                <p:cTn id="56" presetID="49" presetClass="path" presetSubtype="0" accel="50000" decel="50000" fill="hold" nodeType="withEffect">
                                  <p:stCondLst>
                                    <p:cond delay="0"/>
                                  </p:stCondLst>
                                  <p:childTnLst>
                                    <p:animMotion origin="layout" path="M 3.87542E-6 -1.11111E-6 L 0.38467 -0.03333 " pathEditMode="relative" rAng="0" ptsTypes="AA">
                                      <p:cBhvr>
                                        <p:cTn id="57" dur="1000" fill="hold"/>
                                        <p:tgtEl>
                                          <p:spTgt spid="58"/>
                                        </p:tgtEl>
                                        <p:attrNameLst>
                                          <p:attrName>ppt_x</p:attrName>
                                          <p:attrName>ppt_y</p:attrName>
                                        </p:attrNameLst>
                                      </p:cBhvr>
                                      <p:rCtr x="192" y="-17"/>
                                    </p:animMotion>
                                  </p:childTnLst>
                                </p:cTn>
                              </p:par>
                              <p:par>
                                <p:cTn id="58" presetID="49" presetClass="path" presetSubtype="0" accel="50000" decel="50000" fill="hold" nodeType="withEffect">
                                  <p:stCondLst>
                                    <p:cond delay="0"/>
                                  </p:stCondLst>
                                  <p:childTnLst>
                                    <p:animMotion origin="layout" path="M -0.02814 0.01109 L 0.37533 -0.11117 " pathEditMode="relative" rAng="0" ptsTypes="AA">
                                      <p:cBhvr>
                                        <p:cTn id="59" dur="1000" fill="hold"/>
                                        <p:tgtEl>
                                          <p:spTgt spid="59"/>
                                        </p:tgtEl>
                                        <p:attrNameLst>
                                          <p:attrName>ppt_x</p:attrName>
                                          <p:attrName>ppt_y</p:attrName>
                                        </p:attrNameLst>
                                      </p:cBhvr>
                                      <p:rCtr x="202" y="-61"/>
                                    </p:animMotion>
                                  </p:childTnLst>
                                </p:cTn>
                              </p:par>
                              <p:par>
                                <p:cTn id="60" presetID="49" presetClass="path" presetSubtype="0" accel="50000" decel="50000" fill="hold" nodeType="withEffect">
                                  <p:stCondLst>
                                    <p:cond delay="0"/>
                                  </p:stCondLst>
                                  <p:childTnLst>
                                    <p:animMotion origin="layout" path="M 3.87542E-6 3.33333E-6 L 0.37216 -0.18889 " pathEditMode="relative" rAng="0" ptsTypes="AA">
                                      <p:cBhvr>
                                        <p:cTn id="61" dur="1000" fill="hold"/>
                                        <p:tgtEl>
                                          <p:spTgt spid="60"/>
                                        </p:tgtEl>
                                        <p:attrNameLst>
                                          <p:attrName>ppt_x</p:attrName>
                                          <p:attrName>ppt_y</p:attrName>
                                        </p:attrNameLst>
                                      </p:cBhvr>
                                      <p:rCtr x="186" y="-94"/>
                                    </p:animMotion>
                                  </p:childTnLst>
                                </p:cTn>
                              </p:par>
                              <p:par>
                                <p:cTn id="62" presetID="49" presetClass="path" presetSubtype="0" accel="50000" decel="50000" fill="hold" nodeType="withEffect">
                                  <p:stCondLst>
                                    <p:cond delay="0"/>
                                  </p:stCondLst>
                                  <p:childTnLst>
                                    <p:animMotion origin="layout" path="M 3.87542E-6 -4.44444E-6 L 0.37842 -0.26666 " pathEditMode="relative" rAng="0" ptsTypes="AA">
                                      <p:cBhvr>
                                        <p:cTn id="63" dur="1000" fill="hold"/>
                                        <p:tgtEl>
                                          <p:spTgt spid="61"/>
                                        </p:tgtEl>
                                        <p:attrNameLst>
                                          <p:attrName>ppt_x</p:attrName>
                                          <p:attrName>ppt_y</p:attrName>
                                        </p:attrNameLst>
                                      </p:cBhvr>
                                      <p:rCtr x="189" y="-133"/>
                                    </p:animMotion>
                                  </p:childTnLst>
                                </p:cTn>
                              </p:par>
                              <p:par>
                                <p:cTn id="64" presetID="49" presetClass="path" presetSubtype="0" accel="50000" decel="50000" fill="hold" nodeType="withEffect">
                                  <p:stCondLst>
                                    <p:cond delay="0"/>
                                  </p:stCondLst>
                                  <p:childTnLst>
                                    <p:animMotion origin="layout" path="M 3.87542E-6 -2.22222E-6 L 0.38467 -0.34444 " pathEditMode="relative" rAng="0" ptsTypes="AA">
                                      <p:cBhvr>
                                        <p:cTn id="65" dur="1000" fill="hold"/>
                                        <p:tgtEl>
                                          <p:spTgt spid="62"/>
                                        </p:tgtEl>
                                        <p:attrNameLst>
                                          <p:attrName>ppt_x</p:attrName>
                                          <p:attrName>ppt_y</p:attrName>
                                        </p:attrNameLst>
                                      </p:cBhvr>
                                      <p:rCtr x="192" y="-172"/>
                                    </p:animMotion>
                                  </p:childTnLst>
                                </p:cTn>
                              </p:par>
                              <p:par>
                                <p:cTn id="66" presetID="23" presetClass="exit" presetSubtype="32" fill="hold" nodeType="withEffect">
                                  <p:stCondLst>
                                    <p:cond delay="700"/>
                                  </p:stCondLst>
                                  <p:childTnLst>
                                    <p:anim calcmode="lin" valueType="num">
                                      <p:cBhvr>
                                        <p:cTn id="67" dur="500"/>
                                        <p:tgtEl>
                                          <p:spTgt spid="55"/>
                                        </p:tgtEl>
                                        <p:attrNameLst>
                                          <p:attrName>ppt_w</p:attrName>
                                        </p:attrNameLst>
                                      </p:cBhvr>
                                      <p:tavLst>
                                        <p:tav tm="0">
                                          <p:val>
                                            <p:strVal val="ppt_w"/>
                                          </p:val>
                                        </p:tav>
                                        <p:tav tm="100000">
                                          <p:val>
                                            <p:fltVal val="0"/>
                                          </p:val>
                                        </p:tav>
                                      </p:tavLst>
                                    </p:anim>
                                    <p:anim calcmode="lin" valueType="num">
                                      <p:cBhvr>
                                        <p:cTn id="68" dur="500"/>
                                        <p:tgtEl>
                                          <p:spTgt spid="55"/>
                                        </p:tgtEl>
                                        <p:attrNameLst>
                                          <p:attrName>ppt_h</p:attrName>
                                        </p:attrNameLst>
                                      </p:cBhvr>
                                      <p:tavLst>
                                        <p:tav tm="0">
                                          <p:val>
                                            <p:strVal val="ppt_h"/>
                                          </p:val>
                                        </p:tav>
                                        <p:tav tm="100000">
                                          <p:val>
                                            <p:fltVal val="0"/>
                                          </p:val>
                                        </p:tav>
                                      </p:tavLst>
                                    </p:anim>
                                    <p:set>
                                      <p:cBhvr>
                                        <p:cTn id="69" dur="1" fill="hold">
                                          <p:stCondLst>
                                            <p:cond delay="499"/>
                                          </p:stCondLst>
                                        </p:cTn>
                                        <p:tgtEl>
                                          <p:spTgt spid="55"/>
                                        </p:tgtEl>
                                        <p:attrNameLst>
                                          <p:attrName>style.visibility</p:attrName>
                                        </p:attrNameLst>
                                      </p:cBhvr>
                                      <p:to>
                                        <p:strVal val="hidden"/>
                                      </p:to>
                                    </p:set>
                                  </p:childTnLst>
                                </p:cTn>
                              </p:par>
                              <p:par>
                                <p:cTn id="70" presetID="23" presetClass="exit" presetSubtype="32" fill="hold" nodeType="withEffect">
                                  <p:stCondLst>
                                    <p:cond delay="900"/>
                                  </p:stCondLst>
                                  <p:childTnLst>
                                    <p:anim calcmode="lin" valueType="num">
                                      <p:cBhvr>
                                        <p:cTn id="71" dur="500"/>
                                        <p:tgtEl>
                                          <p:spTgt spid="56"/>
                                        </p:tgtEl>
                                        <p:attrNameLst>
                                          <p:attrName>ppt_w</p:attrName>
                                        </p:attrNameLst>
                                      </p:cBhvr>
                                      <p:tavLst>
                                        <p:tav tm="0">
                                          <p:val>
                                            <p:strVal val="ppt_w"/>
                                          </p:val>
                                        </p:tav>
                                        <p:tav tm="100000">
                                          <p:val>
                                            <p:fltVal val="0"/>
                                          </p:val>
                                        </p:tav>
                                      </p:tavLst>
                                    </p:anim>
                                    <p:anim calcmode="lin" valueType="num">
                                      <p:cBhvr>
                                        <p:cTn id="72" dur="500"/>
                                        <p:tgtEl>
                                          <p:spTgt spid="56"/>
                                        </p:tgtEl>
                                        <p:attrNameLst>
                                          <p:attrName>ppt_h</p:attrName>
                                        </p:attrNameLst>
                                      </p:cBhvr>
                                      <p:tavLst>
                                        <p:tav tm="0">
                                          <p:val>
                                            <p:strVal val="ppt_h"/>
                                          </p:val>
                                        </p:tav>
                                        <p:tav tm="100000">
                                          <p:val>
                                            <p:fltVal val="0"/>
                                          </p:val>
                                        </p:tav>
                                      </p:tavLst>
                                    </p:anim>
                                    <p:set>
                                      <p:cBhvr>
                                        <p:cTn id="73" dur="1" fill="hold">
                                          <p:stCondLst>
                                            <p:cond delay="499"/>
                                          </p:stCondLst>
                                        </p:cTn>
                                        <p:tgtEl>
                                          <p:spTgt spid="56"/>
                                        </p:tgtEl>
                                        <p:attrNameLst>
                                          <p:attrName>style.visibility</p:attrName>
                                        </p:attrNameLst>
                                      </p:cBhvr>
                                      <p:to>
                                        <p:strVal val="hidden"/>
                                      </p:to>
                                    </p:set>
                                  </p:childTnLst>
                                </p:cTn>
                              </p:par>
                              <p:par>
                                <p:cTn id="74" presetID="23" presetClass="exit" presetSubtype="32" fill="hold" nodeType="withEffect">
                                  <p:stCondLst>
                                    <p:cond delay="900"/>
                                  </p:stCondLst>
                                  <p:childTnLst>
                                    <p:anim calcmode="lin" valueType="num">
                                      <p:cBhvr>
                                        <p:cTn id="75" dur="500"/>
                                        <p:tgtEl>
                                          <p:spTgt spid="57"/>
                                        </p:tgtEl>
                                        <p:attrNameLst>
                                          <p:attrName>ppt_w</p:attrName>
                                        </p:attrNameLst>
                                      </p:cBhvr>
                                      <p:tavLst>
                                        <p:tav tm="0">
                                          <p:val>
                                            <p:strVal val="ppt_w"/>
                                          </p:val>
                                        </p:tav>
                                        <p:tav tm="100000">
                                          <p:val>
                                            <p:fltVal val="0"/>
                                          </p:val>
                                        </p:tav>
                                      </p:tavLst>
                                    </p:anim>
                                    <p:anim calcmode="lin" valueType="num">
                                      <p:cBhvr>
                                        <p:cTn id="76" dur="500"/>
                                        <p:tgtEl>
                                          <p:spTgt spid="57"/>
                                        </p:tgtEl>
                                        <p:attrNameLst>
                                          <p:attrName>ppt_h</p:attrName>
                                        </p:attrNameLst>
                                      </p:cBhvr>
                                      <p:tavLst>
                                        <p:tav tm="0">
                                          <p:val>
                                            <p:strVal val="ppt_h"/>
                                          </p:val>
                                        </p:tav>
                                        <p:tav tm="100000">
                                          <p:val>
                                            <p:fltVal val="0"/>
                                          </p:val>
                                        </p:tav>
                                      </p:tavLst>
                                    </p:anim>
                                    <p:set>
                                      <p:cBhvr>
                                        <p:cTn id="77" dur="1" fill="hold">
                                          <p:stCondLst>
                                            <p:cond delay="499"/>
                                          </p:stCondLst>
                                        </p:cTn>
                                        <p:tgtEl>
                                          <p:spTgt spid="57"/>
                                        </p:tgtEl>
                                        <p:attrNameLst>
                                          <p:attrName>style.visibility</p:attrName>
                                        </p:attrNameLst>
                                      </p:cBhvr>
                                      <p:to>
                                        <p:strVal val="hidden"/>
                                      </p:to>
                                    </p:set>
                                  </p:childTnLst>
                                </p:cTn>
                              </p:par>
                              <p:par>
                                <p:cTn id="78" presetID="23" presetClass="exit" presetSubtype="32" fill="hold" nodeType="withEffect">
                                  <p:stCondLst>
                                    <p:cond delay="900"/>
                                  </p:stCondLst>
                                  <p:childTnLst>
                                    <p:anim calcmode="lin" valueType="num">
                                      <p:cBhvr>
                                        <p:cTn id="79" dur="500"/>
                                        <p:tgtEl>
                                          <p:spTgt spid="58"/>
                                        </p:tgtEl>
                                        <p:attrNameLst>
                                          <p:attrName>ppt_w</p:attrName>
                                        </p:attrNameLst>
                                      </p:cBhvr>
                                      <p:tavLst>
                                        <p:tav tm="0">
                                          <p:val>
                                            <p:strVal val="ppt_w"/>
                                          </p:val>
                                        </p:tav>
                                        <p:tav tm="100000">
                                          <p:val>
                                            <p:fltVal val="0"/>
                                          </p:val>
                                        </p:tav>
                                      </p:tavLst>
                                    </p:anim>
                                    <p:anim calcmode="lin" valueType="num">
                                      <p:cBhvr>
                                        <p:cTn id="80" dur="500"/>
                                        <p:tgtEl>
                                          <p:spTgt spid="58"/>
                                        </p:tgtEl>
                                        <p:attrNameLst>
                                          <p:attrName>ppt_h</p:attrName>
                                        </p:attrNameLst>
                                      </p:cBhvr>
                                      <p:tavLst>
                                        <p:tav tm="0">
                                          <p:val>
                                            <p:strVal val="ppt_h"/>
                                          </p:val>
                                        </p:tav>
                                        <p:tav tm="100000">
                                          <p:val>
                                            <p:fltVal val="0"/>
                                          </p:val>
                                        </p:tav>
                                      </p:tavLst>
                                    </p:anim>
                                    <p:set>
                                      <p:cBhvr>
                                        <p:cTn id="81" dur="1" fill="hold">
                                          <p:stCondLst>
                                            <p:cond delay="499"/>
                                          </p:stCondLst>
                                        </p:cTn>
                                        <p:tgtEl>
                                          <p:spTgt spid="58"/>
                                        </p:tgtEl>
                                        <p:attrNameLst>
                                          <p:attrName>style.visibility</p:attrName>
                                        </p:attrNameLst>
                                      </p:cBhvr>
                                      <p:to>
                                        <p:strVal val="hidden"/>
                                      </p:to>
                                    </p:set>
                                  </p:childTnLst>
                                </p:cTn>
                              </p:par>
                              <p:par>
                                <p:cTn id="82" presetID="23" presetClass="exit" presetSubtype="32" fill="hold" nodeType="withEffect">
                                  <p:stCondLst>
                                    <p:cond delay="900"/>
                                  </p:stCondLst>
                                  <p:childTnLst>
                                    <p:anim calcmode="lin" valueType="num">
                                      <p:cBhvr>
                                        <p:cTn id="83" dur="500"/>
                                        <p:tgtEl>
                                          <p:spTgt spid="59"/>
                                        </p:tgtEl>
                                        <p:attrNameLst>
                                          <p:attrName>ppt_w</p:attrName>
                                        </p:attrNameLst>
                                      </p:cBhvr>
                                      <p:tavLst>
                                        <p:tav tm="0">
                                          <p:val>
                                            <p:strVal val="ppt_w"/>
                                          </p:val>
                                        </p:tav>
                                        <p:tav tm="100000">
                                          <p:val>
                                            <p:fltVal val="0"/>
                                          </p:val>
                                        </p:tav>
                                      </p:tavLst>
                                    </p:anim>
                                    <p:anim calcmode="lin" valueType="num">
                                      <p:cBhvr>
                                        <p:cTn id="84" dur="500"/>
                                        <p:tgtEl>
                                          <p:spTgt spid="59"/>
                                        </p:tgtEl>
                                        <p:attrNameLst>
                                          <p:attrName>ppt_h</p:attrName>
                                        </p:attrNameLst>
                                      </p:cBhvr>
                                      <p:tavLst>
                                        <p:tav tm="0">
                                          <p:val>
                                            <p:strVal val="ppt_h"/>
                                          </p:val>
                                        </p:tav>
                                        <p:tav tm="100000">
                                          <p:val>
                                            <p:fltVal val="0"/>
                                          </p:val>
                                        </p:tav>
                                      </p:tavLst>
                                    </p:anim>
                                    <p:set>
                                      <p:cBhvr>
                                        <p:cTn id="85" dur="1" fill="hold">
                                          <p:stCondLst>
                                            <p:cond delay="499"/>
                                          </p:stCondLst>
                                        </p:cTn>
                                        <p:tgtEl>
                                          <p:spTgt spid="59"/>
                                        </p:tgtEl>
                                        <p:attrNameLst>
                                          <p:attrName>style.visibility</p:attrName>
                                        </p:attrNameLst>
                                      </p:cBhvr>
                                      <p:to>
                                        <p:strVal val="hidden"/>
                                      </p:to>
                                    </p:set>
                                  </p:childTnLst>
                                </p:cTn>
                              </p:par>
                              <p:par>
                                <p:cTn id="86" presetID="23" presetClass="exit" presetSubtype="32" fill="hold" nodeType="withEffect">
                                  <p:stCondLst>
                                    <p:cond delay="900"/>
                                  </p:stCondLst>
                                  <p:childTnLst>
                                    <p:anim calcmode="lin" valueType="num">
                                      <p:cBhvr>
                                        <p:cTn id="87" dur="500"/>
                                        <p:tgtEl>
                                          <p:spTgt spid="60"/>
                                        </p:tgtEl>
                                        <p:attrNameLst>
                                          <p:attrName>ppt_w</p:attrName>
                                        </p:attrNameLst>
                                      </p:cBhvr>
                                      <p:tavLst>
                                        <p:tav tm="0">
                                          <p:val>
                                            <p:strVal val="ppt_w"/>
                                          </p:val>
                                        </p:tav>
                                        <p:tav tm="100000">
                                          <p:val>
                                            <p:fltVal val="0"/>
                                          </p:val>
                                        </p:tav>
                                      </p:tavLst>
                                    </p:anim>
                                    <p:anim calcmode="lin" valueType="num">
                                      <p:cBhvr>
                                        <p:cTn id="88" dur="500"/>
                                        <p:tgtEl>
                                          <p:spTgt spid="60"/>
                                        </p:tgtEl>
                                        <p:attrNameLst>
                                          <p:attrName>ppt_h</p:attrName>
                                        </p:attrNameLst>
                                      </p:cBhvr>
                                      <p:tavLst>
                                        <p:tav tm="0">
                                          <p:val>
                                            <p:strVal val="ppt_h"/>
                                          </p:val>
                                        </p:tav>
                                        <p:tav tm="100000">
                                          <p:val>
                                            <p:fltVal val="0"/>
                                          </p:val>
                                        </p:tav>
                                      </p:tavLst>
                                    </p:anim>
                                    <p:set>
                                      <p:cBhvr>
                                        <p:cTn id="89" dur="1" fill="hold">
                                          <p:stCondLst>
                                            <p:cond delay="499"/>
                                          </p:stCondLst>
                                        </p:cTn>
                                        <p:tgtEl>
                                          <p:spTgt spid="60"/>
                                        </p:tgtEl>
                                        <p:attrNameLst>
                                          <p:attrName>style.visibility</p:attrName>
                                        </p:attrNameLst>
                                      </p:cBhvr>
                                      <p:to>
                                        <p:strVal val="hidden"/>
                                      </p:to>
                                    </p:set>
                                  </p:childTnLst>
                                </p:cTn>
                              </p:par>
                              <p:par>
                                <p:cTn id="90" presetID="23" presetClass="exit" presetSubtype="32" fill="hold" nodeType="withEffect">
                                  <p:stCondLst>
                                    <p:cond delay="900"/>
                                  </p:stCondLst>
                                  <p:childTnLst>
                                    <p:anim calcmode="lin" valueType="num">
                                      <p:cBhvr>
                                        <p:cTn id="91" dur="500"/>
                                        <p:tgtEl>
                                          <p:spTgt spid="61"/>
                                        </p:tgtEl>
                                        <p:attrNameLst>
                                          <p:attrName>ppt_w</p:attrName>
                                        </p:attrNameLst>
                                      </p:cBhvr>
                                      <p:tavLst>
                                        <p:tav tm="0">
                                          <p:val>
                                            <p:strVal val="ppt_w"/>
                                          </p:val>
                                        </p:tav>
                                        <p:tav tm="100000">
                                          <p:val>
                                            <p:fltVal val="0"/>
                                          </p:val>
                                        </p:tav>
                                      </p:tavLst>
                                    </p:anim>
                                    <p:anim calcmode="lin" valueType="num">
                                      <p:cBhvr>
                                        <p:cTn id="92" dur="500"/>
                                        <p:tgtEl>
                                          <p:spTgt spid="61"/>
                                        </p:tgtEl>
                                        <p:attrNameLst>
                                          <p:attrName>ppt_h</p:attrName>
                                        </p:attrNameLst>
                                      </p:cBhvr>
                                      <p:tavLst>
                                        <p:tav tm="0">
                                          <p:val>
                                            <p:strVal val="ppt_h"/>
                                          </p:val>
                                        </p:tav>
                                        <p:tav tm="100000">
                                          <p:val>
                                            <p:fltVal val="0"/>
                                          </p:val>
                                        </p:tav>
                                      </p:tavLst>
                                    </p:anim>
                                    <p:set>
                                      <p:cBhvr>
                                        <p:cTn id="93" dur="1" fill="hold">
                                          <p:stCondLst>
                                            <p:cond delay="499"/>
                                          </p:stCondLst>
                                        </p:cTn>
                                        <p:tgtEl>
                                          <p:spTgt spid="61"/>
                                        </p:tgtEl>
                                        <p:attrNameLst>
                                          <p:attrName>style.visibility</p:attrName>
                                        </p:attrNameLst>
                                      </p:cBhvr>
                                      <p:to>
                                        <p:strVal val="hidden"/>
                                      </p:to>
                                    </p:set>
                                  </p:childTnLst>
                                </p:cTn>
                              </p:par>
                              <p:par>
                                <p:cTn id="94" presetID="23" presetClass="exit" presetSubtype="32" fill="hold" nodeType="withEffect">
                                  <p:stCondLst>
                                    <p:cond delay="900"/>
                                  </p:stCondLst>
                                  <p:childTnLst>
                                    <p:anim calcmode="lin" valueType="num">
                                      <p:cBhvr>
                                        <p:cTn id="95" dur="500"/>
                                        <p:tgtEl>
                                          <p:spTgt spid="62"/>
                                        </p:tgtEl>
                                        <p:attrNameLst>
                                          <p:attrName>ppt_w</p:attrName>
                                        </p:attrNameLst>
                                      </p:cBhvr>
                                      <p:tavLst>
                                        <p:tav tm="0">
                                          <p:val>
                                            <p:strVal val="ppt_w"/>
                                          </p:val>
                                        </p:tav>
                                        <p:tav tm="100000">
                                          <p:val>
                                            <p:fltVal val="0"/>
                                          </p:val>
                                        </p:tav>
                                      </p:tavLst>
                                    </p:anim>
                                    <p:anim calcmode="lin" valueType="num">
                                      <p:cBhvr>
                                        <p:cTn id="96" dur="500"/>
                                        <p:tgtEl>
                                          <p:spTgt spid="62"/>
                                        </p:tgtEl>
                                        <p:attrNameLst>
                                          <p:attrName>ppt_h</p:attrName>
                                        </p:attrNameLst>
                                      </p:cBhvr>
                                      <p:tavLst>
                                        <p:tav tm="0">
                                          <p:val>
                                            <p:strVal val="ppt_h"/>
                                          </p:val>
                                        </p:tav>
                                        <p:tav tm="100000">
                                          <p:val>
                                            <p:fltVal val="0"/>
                                          </p:val>
                                        </p:tav>
                                      </p:tavLst>
                                    </p:anim>
                                    <p:set>
                                      <p:cBhvr>
                                        <p:cTn id="97" dur="1" fill="hold">
                                          <p:stCondLst>
                                            <p:cond delay="499"/>
                                          </p:stCondLst>
                                        </p:cTn>
                                        <p:tgtEl>
                                          <p:spTgt spid="6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checkerboard(across)">
                                      <p:cBhvr>
                                        <p:cTn id="102" dur="500"/>
                                        <p:tgtEl>
                                          <p:spTgt spid="68"/>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checkerboard(across)">
                                      <p:cBhvr>
                                        <p:cTn id="107" dur="500"/>
                                        <p:tgtEl>
                                          <p:spTgt spid="71"/>
                                        </p:tgtEl>
                                      </p:cBhvr>
                                    </p:animEffect>
                                  </p:childTnLst>
                                </p:cTn>
                              </p:par>
                            </p:childTnLst>
                          </p:cTn>
                        </p:par>
                      </p:childTnLst>
                    </p:cTn>
                  </p:par>
                  <p:par>
                    <p:cTn id="108" fill="hold">
                      <p:stCondLst>
                        <p:cond delay="indefinite"/>
                      </p:stCondLst>
                      <p:childTnLst>
                        <p:par>
                          <p:cTn id="109" fill="hold">
                            <p:stCondLst>
                              <p:cond delay="0"/>
                            </p:stCondLst>
                            <p:childTnLst>
                              <p:par>
                                <p:cTn id="110" presetID="39" presetClass="entr" presetSubtype="0" accel="100000" fill="hold" nodeType="clickEffect">
                                  <p:stCondLst>
                                    <p:cond delay="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13"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14"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15"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4. Ứng dụng sổ liên lạc  trực tuyến (tt)</a:t>
            </a:r>
            <a:endParaRPr lang="en-US"/>
          </a:p>
        </p:txBody>
      </p:sp>
      <p:pic>
        <p:nvPicPr>
          <p:cNvPr id="4" name="Picture 3"/>
          <p:cNvPicPr/>
          <p:nvPr/>
        </p:nvPicPr>
        <p:blipFill>
          <a:blip r:embed="rId2" cstate="print"/>
          <a:srcRect/>
          <a:stretch>
            <a:fillRect/>
          </a:stretch>
        </p:blipFill>
        <p:spPr bwMode="auto">
          <a:xfrm>
            <a:off x="3122612" y="1143000"/>
            <a:ext cx="7239000" cy="542925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2513012" y="1066800"/>
            <a:ext cx="7162800" cy="5548045"/>
          </a:xfrm>
          <a:prstGeom prst="rect">
            <a:avLst/>
          </a:prstGeom>
          <a:noFill/>
          <a:ln w="9525">
            <a:noFill/>
            <a:miter lim="800000"/>
            <a:headEnd/>
            <a:tailEnd/>
          </a:ln>
        </p:spPr>
      </p:pic>
      <p:pic>
        <p:nvPicPr>
          <p:cNvPr id="6" name="Picture 10"/>
          <p:cNvPicPr>
            <a:picLocks noChangeAspect="1" noChangeArrowheads="1"/>
          </p:cNvPicPr>
          <p:nvPr/>
        </p:nvPicPr>
        <p:blipFill>
          <a:blip r:embed="rId4"/>
          <a:srcRect/>
          <a:stretch>
            <a:fillRect/>
          </a:stretch>
        </p:blipFill>
        <p:spPr bwMode="auto">
          <a:xfrm>
            <a:off x="1979612" y="1295400"/>
            <a:ext cx="8088946" cy="5334000"/>
          </a:xfrm>
          <a:prstGeom prst="rect">
            <a:avLst/>
          </a:prstGeom>
          <a:noFill/>
          <a:ln w="9525">
            <a:noFill/>
            <a:miter lim="800000"/>
            <a:headEnd/>
            <a:tailEnd/>
          </a:ln>
          <a:effectLst/>
        </p:spPr>
      </p:pic>
      <p:pic>
        <p:nvPicPr>
          <p:cNvPr id="7" name="Picture 9"/>
          <p:cNvPicPr>
            <a:picLocks noChangeAspect="1" noChangeArrowheads="1"/>
          </p:cNvPicPr>
          <p:nvPr/>
        </p:nvPicPr>
        <p:blipFill>
          <a:blip r:embed="rId5"/>
          <a:srcRect/>
          <a:stretch>
            <a:fillRect/>
          </a:stretch>
        </p:blipFill>
        <p:spPr bwMode="auto">
          <a:xfrm>
            <a:off x="1751012" y="1371600"/>
            <a:ext cx="7770812" cy="529524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Nội dung trình bày</a:t>
            </a:r>
            <a:endParaRPr lang="en-US"/>
          </a:p>
        </p:txBody>
      </p:sp>
      <p:sp>
        <p:nvSpPr>
          <p:cNvPr id="5" name="Content Placeholder 4"/>
          <p:cNvSpPr>
            <a:spLocks noGrp="1"/>
          </p:cNvSpPr>
          <p:nvPr>
            <p:ph idx="1"/>
          </p:nvPr>
        </p:nvSpPr>
        <p:spPr>
          <a:xfrm>
            <a:off x="519113" y="1499616"/>
            <a:ext cx="11149013" cy="2757678"/>
          </a:xfrm>
        </p:spPr>
        <p:txBody>
          <a:bodyPr/>
          <a:lstStyle/>
          <a:p>
            <a:pPr>
              <a:buFont typeface="+mj-lt"/>
              <a:buAutoNum type="arabicPeriod"/>
            </a:pPr>
            <a:r>
              <a:rPr lang="en-US" sz="2800" smtClean="0"/>
              <a:t>Đặt vấn đề</a:t>
            </a:r>
          </a:p>
          <a:p>
            <a:pPr>
              <a:buFont typeface="+mj-lt"/>
              <a:buAutoNum type="arabicPeriod"/>
            </a:pPr>
            <a:r>
              <a:rPr lang="en-US" sz="2800" smtClean="0"/>
              <a:t>Mục tiêu và phạm vi khóa luận</a:t>
            </a:r>
          </a:p>
          <a:p>
            <a:pPr>
              <a:buFont typeface="+mj-lt"/>
              <a:buAutoNum type="arabicPeriod"/>
            </a:pPr>
            <a:r>
              <a:rPr lang="en-US" sz="2800" smtClean="0"/>
              <a:t>Tổng quan về Điện toán đám mây và Windows Azure</a:t>
            </a:r>
          </a:p>
          <a:p>
            <a:pPr>
              <a:buFont typeface="+mj-lt"/>
              <a:buAutoNum type="arabicPeriod"/>
            </a:pPr>
            <a:r>
              <a:rPr lang="en-US" sz="2800" smtClean="0"/>
              <a:t>Ứng dụng sổ liên lạc trực tuyến</a:t>
            </a:r>
          </a:p>
          <a:p>
            <a:pPr>
              <a:buFont typeface="+mj-lt"/>
              <a:buAutoNum type="arabicPeriod"/>
            </a:pPr>
            <a:r>
              <a:rPr lang="en-US" sz="2800" smtClean="0"/>
              <a:t>Hiện thực hệ thống </a:t>
            </a:r>
          </a:p>
          <a:p>
            <a:pPr>
              <a:buFont typeface="+mj-lt"/>
              <a:buAutoNum type="arabicPeriod"/>
            </a:pPr>
            <a:r>
              <a:rPr lang="en-US" sz="2800" smtClean="0"/>
              <a:t>Kết luận và hướng phát triển</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4. Ứng dụng sổ liên lạc điện tử</a:t>
            </a:r>
            <a:endParaRPr lang="en-US"/>
          </a:p>
        </p:txBody>
      </p:sp>
      <p:sp>
        <p:nvSpPr>
          <p:cNvPr id="3" name="Content Placeholder 2"/>
          <p:cNvSpPr>
            <a:spLocks noGrp="1"/>
          </p:cNvSpPr>
          <p:nvPr>
            <p:ph idx="1"/>
          </p:nvPr>
        </p:nvSpPr>
        <p:spPr>
          <a:xfrm>
            <a:off x="584199" y="1267801"/>
            <a:ext cx="11149013" cy="332399"/>
          </a:xfrm>
        </p:spPr>
        <p:txBody>
          <a:bodyPr/>
          <a:lstStyle/>
          <a:p>
            <a:r>
              <a:rPr lang="en-US" sz="2400" smtClean="0"/>
              <a:t>Phụ huynh:</a:t>
            </a:r>
            <a:endParaRPr lang="en-US" sz="2400"/>
          </a:p>
        </p:txBody>
      </p:sp>
      <p:pic>
        <p:nvPicPr>
          <p:cNvPr id="5" name="Picture 3" descr="E:\UIT\CNTT IX\pic\Family.png"/>
          <p:cNvPicPr>
            <a:picLocks noChangeAspect="1" noChangeArrowheads="1"/>
          </p:cNvPicPr>
          <p:nvPr/>
        </p:nvPicPr>
        <p:blipFill>
          <a:blip r:embed="rId2"/>
          <a:srcRect/>
          <a:stretch>
            <a:fillRect/>
          </a:stretch>
        </p:blipFill>
        <p:spPr bwMode="auto">
          <a:xfrm>
            <a:off x="608012" y="1752600"/>
            <a:ext cx="1752600" cy="1752600"/>
          </a:xfrm>
          <a:prstGeom prst="rect">
            <a:avLst/>
          </a:prstGeom>
          <a:noFill/>
        </p:spPr>
      </p:pic>
      <p:sp>
        <p:nvSpPr>
          <p:cNvPr id="9" name="Content Placeholder 2"/>
          <p:cNvSpPr txBox="1">
            <a:spLocks/>
          </p:cNvSpPr>
          <p:nvPr/>
        </p:nvSpPr>
        <p:spPr>
          <a:xfrm>
            <a:off x="3046412" y="1676400"/>
            <a:ext cx="8229600" cy="236372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Xem thông</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báo từ phía nhà trường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Xem</a:t>
            </a:r>
            <a:r>
              <a:rPr lang="en-US" smtClean="0">
                <a:gradFill>
                  <a:gsLst>
                    <a:gs pos="0">
                      <a:schemeClr val="tx1"/>
                    </a:gs>
                    <a:gs pos="86000">
                      <a:schemeClr val="tx1"/>
                    </a:gs>
                  </a:gsLst>
                  <a:lin ang="5400000" scaled="0"/>
                </a:gradFill>
              </a:rPr>
              <a:t> thông tin hạnh kiểm &amp; kết quả học tập của con em</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Xem &amp;</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phản hồi các lời nhắn khẩn</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Kiểm</a:t>
            </a:r>
            <a:r>
              <a:rPr lang="en-US" smtClean="0">
                <a:gradFill>
                  <a:gsLst>
                    <a:gs pos="0">
                      <a:schemeClr val="tx1"/>
                    </a:gs>
                    <a:gs pos="86000">
                      <a:schemeClr val="tx1"/>
                    </a:gs>
                  </a:gsLst>
                  <a:lin ang="5400000" scaled="0"/>
                </a:gradFill>
              </a:rPr>
              <a:t> tra &amp; xác nhận các ngày nghỉ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Góp</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ý với nhà trường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Nhận</a:t>
            </a:r>
            <a:r>
              <a:rPr lang="en-US" smtClean="0">
                <a:gradFill>
                  <a:gsLst>
                    <a:gs pos="0">
                      <a:schemeClr val="tx1"/>
                    </a:gs>
                    <a:gs pos="86000">
                      <a:schemeClr val="tx1"/>
                    </a:gs>
                  </a:gsLst>
                  <a:lin ang="5400000" scaled="0"/>
                </a:gradFill>
              </a:rPr>
              <a:t> Email</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pic>
        <p:nvPicPr>
          <p:cNvPr id="2052" name="Picture 4" descr="E:\UIT\CNTT IX\pic\1195445301811339265dagobert83_female_user_icon.svg.med.png"/>
          <p:cNvPicPr>
            <a:picLocks noChangeAspect="1" noChangeArrowheads="1"/>
          </p:cNvPicPr>
          <p:nvPr/>
        </p:nvPicPr>
        <p:blipFill>
          <a:blip r:embed="rId4"/>
          <a:srcRect/>
          <a:stretch>
            <a:fillRect/>
          </a:stretch>
        </p:blipFill>
        <p:spPr bwMode="auto">
          <a:xfrm>
            <a:off x="608012" y="4876800"/>
            <a:ext cx="1238250" cy="1238250"/>
          </a:xfrm>
          <a:prstGeom prst="rect">
            <a:avLst/>
          </a:prstGeom>
          <a:noFill/>
        </p:spPr>
      </p:pic>
      <p:sp>
        <p:nvSpPr>
          <p:cNvPr id="11" name="Content Placeholder 2"/>
          <p:cNvSpPr txBox="1">
            <a:spLocks/>
          </p:cNvSpPr>
          <p:nvPr/>
        </p:nvSpPr>
        <p:spPr>
          <a:xfrm>
            <a:off x="584199" y="4343400"/>
            <a:ext cx="11149013" cy="332399"/>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Giáo</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viên</a:t>
            </a: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sp>
        <p:nvSpPr>
          <p:cNvPr id="12" name="Content Placeholder 2"/>
          <p:cNvSpPr txBox="1">
            <a:spLocks/>
          </p:cNvSpPr>
          <p:nvPr/>
        </p:nvSpPr>
        <p:spPr>
          <a:xfrm>
            <a:off x="2970212" y="4494276"/>
            <a:ext cx="8229600" cy="155119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thông tin &amp; hạnh kiểm học sinh</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ngày nghỉ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thông báo và lời nhắn khẩn với phụ huynh</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điểm cho học sinh ( Giáo viên bộ môn).</a:t>
            </a:r>
            <a:endParaRPr kumimoji="0" lang="en-US" sz="2400" b="0" i="0" u="none" strike="noStrike" kern="1200" cap="none" spc="0" normalizeH="0" baseline="0" noProof="0">
              <a:ln>
                <a:noFill/>
              </a:ln>
              <a:gradFill>
                <a:gsLst>
                  <a:gs pos="0">
                    <a:schemeClr val="tx1"/>
                  </a:gs>
                  <a:gs pos="86000">
                    <a:schemeClr val="tx1"/>
                  </a:gs>
                </a:gsLst>
                <a:lin ang="5400000" scaled="0"/>
              </a:gra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UIT\CNTT IX\pic\Admin.png"/>
          <p:cNvPicPr>
            <a:picLocks noChangeAspect="1" noChangeArrowheads="1"/>
          </p:cNvPicPr>
          <p:nvPr/>
        </p:nvPicPr>
        <p:blipFill>
          <a:blip r:embed="rId2"/>
          <a:srcRect/>
          <a:stretch>
            <a:fillRect/>
          </a:stretch>
        </p:blipFill>
        <p:spPr bwMode="auto">
          <a:xfrm>
            <a:off x="684212" y="1828800"/>
            <a:ext cx="1676400" cy="1676400"/>
          </a:xfrm>
          <a:prstGeom prst="rect">
            <a:avLst/>
          </a:prstGeom>
          <a:noFill/>
        </p:spPr>
      </p:pic>
      <p:sp>
        <p:nvSpPr>
          <p:cNvPr id="5" name="Title 1"/>
          <p:cNvSpPr>
            <a:spLocks noGrp="1"/>
          </p:cNvSpPr>
          <p:nvPr>
            <p:ph type="title"/>
          </p:nvPr>
        </p:nvSpPr>
        <p:spPr>
          <a:xfrm>
            <a:off x="519113" y="456806"/>
            <a:ext cx="11149013" cy="664797"/>
          </a:xfrm>
        </p:spPr>
        <p:txBody>
          <a:bodyPr/>
          <a:lstStyle/>
          <a:p>
            <a:r>
              <a:rPr smtClean="0"/>
              <a:t>4. Ứng dụng sổ liên lạc điện tử</a:t>
            </a:r>
            <a:endParaRPr lang="en-US"/>
          </a:p>
        </p:txBody>
      </p:sp>
      <p:sp>
        <p:nvSpPr>
          <p:cNvPr id="6" name="Content Placeholder 2"/>
          <p:cNvSpPr>
            <a:spLocks noGrp="1"/>
          </p:cNvSpPr>
          <p:nvPr>
            <p:ph idx="1"/>
          </p:nvPr>
        </p:nvSpPr>
        <p:spPr>
          <a:xfrm>
            <a:off x="584199" y="1267801"/>
            <a:ext cx="11149013" cy="332399"/>
          </a:xfrm>
        </p:spPr>
        <p:txBody>
          <a:bodyPr/>
          <a:lstStyle/>
          <a:p>
            <a:r>
              <a:rPr lang="en-US" sz="2400" smtClean="0"/>
              <a:t>Quản trị:</a:t>
            </a:r>
            <a:endParaRPr lang="en-US" sz="2400"/>
          </a:p>
        </p:txBody>
      </p:sp>
      <p:sp>
        <p:nvSpPr>
          <p:cNvPr id="7" name="Content Placeholder 2"/>
          <p:cNvSpPr txBox="1">
            <a:spLocks/>
          </p:cNvSpPr>
          <p:nvPr/>
        </p:nvSpPr>
        <p:spPr>
          <a:xfrm>
            <a:off x="3046412" y="1676400"/>
            <a:ext cx="8229600" cy="2363724"/>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danh mục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người dùng, nhóm người dùng </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smtClean="0">
                <a:gradFill>
                  <a:gsLst>
                    <a:gs pos="0">
                      <a:schemeClr val="tx1"/>
                    </a:gs>
                    <a:gs pos="86000">
                      <a:schemeClr val="tx1"/>
                    </a:gs>
                  </a:gsLst>
                  <a:lin ang="5400000" scaled="0"/>
                </a:gradFill>
              </a:rPr>
              <a:t>Phân quyền người dùng</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Quản</a:t>
            </a:r>
            <a:r>
              <a:rPr kumimoji="0" lang="en-US" sz="24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lý thời khóa biểu</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baseline="0" smtClean="0">
                <a:gradFill>
                  <a:gsLst>
                    <a:gs pos="0">
                      <a:schemeClr val="tx1"/>
                    </a:gs>
                    <a:gs pos="86000">
                      <a:schemeClr val="tx1"/>
                    </a:gs>
                  </a:gsLst>
                  <a:lin ang="5400000" scaled="0"/>
                </a:gradFill>
              </a:rPr>
              <a:t>Quản</a:t>
            </a:r>
            <a:r>
              <a:rPr lang="en-US" smtClean="0">
                <a:gradFill>
                  <a:gsLst>
                    <a:gs pos="0">
                      <a:schemeClr val="tx1"/>
                    </a:gs>
                    <a:gs pos="86000">
                      <a:schemeClr val="tx1"/>
                    </a:gs>
                  </a:gsLst>
                  <a:lin ang="5400000" scaled="0"/>
                </a:gradFill>
              </a:rPr>
              <a:t> lý lớp học</a:t>
            </a:r>
          </a:p>
          <a:p>
            <a:pPr marL="533307" marR="0" lvl="0" indent="-533307" algn="l" defTabSz="1218937" rtl="0" eaLnBrk="1" fontAlgn="auto" latinLnBrk="0" hangingPunct="1">
              <a:lnSpc>
                <a:spcPct val="90000"/>
              </a:lnSpc>
              <a:spcBef>
                <a:spcPct val="20000"/>
              </a:spcBef>
              <a:spcAft>
                <a:spcPts val="0"/>
              </a:spcAft>
              <a:buClrTx/>
              <a:buSzPct val="90000"/>
              <a:buFontTx/>
              <a:buBlip>
                <a:blip r:embed="rId3"/>
              </a:buBlip>
              <a:tabLst/>
              <a:defRPr/>
            </a:pPr>
            <a:r>
              <a:rPr lang="en-US" smtClean="0">
                <a:gradFill>
                  <a:gsLst>
                    <a:gs pos="0">
                      <a:schemeClr val="tx1"/>
                    </a:gs>
                    <a:gs pos="86000">
                      <a:schemeClr val="tx1"/>
                    </a:gs>
                  </a:gsLst>
                  <a:lin ang="5400000" scaled="0"/>
                </a:gradFill>
              </a:rPr>
              <a:t>Quản lý thông báo</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5. Hiện thực hệ thống</a:t>
            </a:r>
            <a:endParaRPr lang="en-US"/>
          </a:p>
        </p:txBody>
      </p:sp>
      <p:sp>
        <p:nvSpPr>
          <p:cNvPr id="6" name="Content Placeholder 5"/>
          <p:cNvSpPr>
            <a:spLocks noGrp="1"/>
          </p:cNvSpPr>
          <p:nvPr>
            <p:ph idx="1"/>
          </p:nvPr>
        </p:nvSpPr>
        <p:spPr>
          <a:xfrm>
            <a:off x="519113" y="1499616"/>
            <a:ext cx="11149013" cy="3693319"/>
          </a:xfrm>
        </p:spPr>
        <p:txBody>
          <a:bodyPr/>
          <a:lstStyle/>
          <a:p>
            <a:r>
              <a:rPr lang="en-US" smtClean="0"/>
              <a:t>Công cụ phát triển: </a:t>
            </a:r>
            <a:r>
              <a:rPr lang="en-US" b="1" smtClean="0"/>
              <a:t>Visual Studio 2010.</a:t>
            </a:r>
          </a:p>
          <a:p>
            <a:r>
              <a:rPr lang="en-US" smtClean="0"/>
              <a:t>Trình quản lý cơ sở dữ liệu: </a:t>
            </a:r>
            <a:r>
              <a:rPr lang="en-US" b="1" smtClean="0"/>
              <a:t>Microsoft SQL Server 2008.</a:t>
            </a:r>
          </a:p>
          <a:p>
            <a:r>
              <a:rPr lang="en-US" smtClean="0"/>
              <a:t>Ngôn ngữ phát triển: </a:t>
            </a:r>
            <a:r>
              <a:rPr lang="en-US" b="1" smtClean="0"/>
              <a:t>ASP.NET/C#.</a:t>
            </a:r>
          </a:p>
          <a:p>
            <a:r>
              <a:rPr lang="en-US" smtClean="0"/>
              <a:t>Môi trường ứng dụng: </a:t>
            </a:r>
            <a:r>
              <a:rPr lang="en-US" b="1" smtClean="0"/>
              <a:t>Web Application.</a:t>
            </a:r>
          </a:p>
          <a:p>
            <a:r>
              <a:rPr lang="en-US" smtClean="0"/>
              <a:t>Công nghệ: </a:t>
            </a:r>
            <a:r>
              <a:rPr lang="en-US" b="1" smtClean="0"/>
              <a:t>Điện toán đám mây.</a:t>
            </a:r>
          </a:p>
          <a:p>
            <a:r>
              <a:rPr lang="en-US" smtClean="0">
                <a:latin typeface="Segoe UI (Body)"/>
              </a:rPr>
              <a:t>Quản lý code: </a:t>
            </a:r>
            <a:r>
              <a:rPr lang="en-US" b="1" smtClean="0">
                <a:latin typeface="Segoe UI (Body)"/>
                <a:cs typeface="Times New Roman" pitchFamily="18" charset="0"/>
              </a:rPr>
              <a:t>Tortoise SVN.</a:t>
            </a:r>
          </a:p>
          <a:p>
            <a:r>
              <a:rPr lang="en-US" smtClean="0">
                <a:latin typeface="Times New Roman" pitchFamily="18" charset="0"/>
                <a:cs typeface="Times New Roman" pitchFamily="18" charset="0"/>
              </a:rPr>
              <a:t>Quy trình phát triển ứng dụng: </a:t>
            </a:r>
            <a:r>
              <a:rPr lang="en-US" b="1" smtClean="0">
                <a:latin typeface="Times New Roman" pitchFamily="18" charset="0"/>
                <a:cs typeface="Times New Roman" pitchFamily="18" charset="0"/>
              </a:rPr>
              <a:t>WaterFall.</a:t>
            </a:r>
            <a:endParaRPr lang="en-US" b="1"/>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6. Kết luận và hướng phát triển</a:t>
            </a:r>
            <a:endParaRPr lang="en-US"/>
          </a:p>
        </p:txBody>
      </p:sp>
      <p:sp>
        <p:nvSpPr>
          <p:cNvPr id="6" name="Content Placeholder 5"/>
          <p:cNvSpPr>
            <a:spLocks noGrp="1"/>
          </p:cNvSpPr>
          <p:nvPr>
            <p:ph idx="1"/>
          </p:nvPr>
        </p:nvSpPr>
        <p:spPr>
          <a:xfrm>
            <a:off x="519113" y="1499616"/>
            <a:ext cx="11149013" cy="2511457"/>
          </a:xfrm>
        </p:spPr>
        <p:txBody>
          <a:bodyPr/>
          <a:lstStyle/>
          <a:p>
            <a:r>
              <a:rPr lang="en-US" smtClean="0"/>
              <a:t>Đáp ứng được cơ bản các nghiệp vụ.</a:t>
            </a:r>
          </a:p>
          <a:p>
            <a:r>
              <a:rPr lang="en-US" smtClean="0"/>
              <a:t>Thúc đẩy sự trao đổi thông tin giữa nhà trường và phụ huynh, cập nhật và theo dõi thông tin 24/24.</a:t>
            </a:r>
          </a:p>
          <a:p>
            <a:r>
              <a:rPr lang="en-US" smtClean="0"/>
              <a:t>Tiết kiệm được chi phí cho các trường học.</a:t>
            </a:r>
          </a:p>
          <a:p>
            <a:r>
              <a:rPr lang="en-US" smtClean="0"/>
              <a:t>Thông báo kết quả qua Email.</a:t>
            </a:r>
          </a:p>
        </p:txBody>
      </p:sp>
      <p:sp>
        <p:nvSpPr>
          <p:cNvPr id="5" name="Content Placeholder 5"/>
          <p:cNvSpPr txBox="1">
            <a:spLocks/>
          </p:cNvSpPr>
          <p:nvPr/>
        </p:nvSpPr>
        <p:spPr>
          <a:xfrm>
            <a:off x="531812" y="4572000"/>
            <a:ext cx="11149013" cy="1526572"/>
          </a:xfrm>
          <a:prstGeom prst="rect">
            <a:avLst/>
          </a:prstGeom>
        </p:spPr>
        <p:txBody>
          <a:bodyPr vert="horz" wrap="square" lIns="0" tIns="0" rIns="0" bIns="0" rtlCol="0">
            <a:spAutoFit/>
          </a:bodyPr>
          <a:lstStyle/>
          <a:p>
            <a:pPr marL="533307" marR="0" lvl="0" indent="-533307" algn="l" defTabSz="1218937" rtl="0" eaLnBrk="1" fontAlgn="auto" latinLnBrk="0" hangingPunct="1">
              <a:lnSpc>
                <a:spcPct val="90000"/>
              </a:lnSpc>
              <a:spcBef>
                <a:spcPct val="20000"/>
              </a:spcBef>
              <a:spcAft>
                <a:spcPts val="0"/>
              </a:spcAft>
              <a:buClrTx/>
              <a:buSzPct val="90000"/>
              <a:tabLst/>
              <a:defRPr/>
            </a:pPr>
            <a:r>
              <a:rPr kumimoji="0" lang="en-US" sz="3200" b="1"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    Hướng</a:t>
            </a:r>
            <a:r>
              <a:rPr kumimoji="0" lang="en-US" sz="3200" b="1"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phát triển:</a:t>
            </a:r>
            <a:endParaRPr kumimoji="0" lang="en-US" sz="3200" b="1"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lang="en-US" sz="3200" smtClean="0">
                <a:gradFill>
                  <a:gsLst>
                    <a:gs pos="0">
                      <a:schemeClr val="tx1"/>
                    </a:gs>
                    <a:gs pos="86000">
                      <a:schemeClr val="tx1"/>
                    </a:gs>
                  </a:gsLst>
                  <a:lin ang="5400000" scaled="0"/>
                </a:gradFill>
              </a:rPr>
              <a:t>Phát triển hệ thống tra cứu và nhận kết quả bằng SMS.</a:t>
            </a:r>
            <a:endPar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a:p>
            <a:pPr marL="533307" marR="0" lvl="0" indent="-533307" algn="l" defTabSz="1218937" rtl="0" eaLnBrk="1" fontAlgn="auto" latinLnBrk="0" hangingPunct="1">
              <a:lnSpc>
                <a:spcPct val="90000"/>
              </a:lnSpc>
              <a:spcBef>
                <a:spcPct val="20000"/>
              </a:spcBef>
              <a:spcAft>
                <a:spcPts val="0"/>
              </a:spcAft>
              <a:buClrTx/>
              <a:buSzPct val="90000"/>
              <a:buFontTx/>
              <a:buBlip>
                <a:blip r:embed="rId2"/>
              </a:buBlip>
              <a:tabLst/>
              <a:defRPr/>
            </a:pPr>
            <a:r>
              <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rPr>
              <a:t>Triển</a:t>
            </a:r>
            <a:r>
              <a:rPr kumimoji="0" lang="en-US" sz="3200" b="0" i="0" u="none" strike="noStrike" kern="1200" cap="none" spc="0" normalizeH="0" noProof="0" smtClean="0">
                <a:ln>
                  <a:noFill/>
                </a:ln>
                <a:gradFill>
                  <a:gsLst>
                    <a:gs pos="0">
                      <a:schemeClr val="tx1"/>
                    </a:gs>
                    <a:gs pos="86000">
                      <a:schemeClr val="tx1"/>
                    </a:gs>
                  </a:gsLst>
                  <a:lin ang="5400000" scaled="0"/>
                </a:gradFill>
                <a:effectLst/>
                <a:uLnTx/>
                <a:uFillTx/>
                <a:latin typeface="+mn-lt"/>
                <a:ea typeface="+mn-ea"/>
                <a:cs typeface="+mn-cs"/>
              </a:rPr>
              <a:t> khai phiên bản dành cho người dùng di động.</a:t>
            </a:r>
            <a:endParaRPr kumimoji="0" lang="en-US" sz="3200" b="0" i="0" u="none" strike="noStrike" kern="1200" cap="none" spc="0" normalizeH="0" baseline="0" noProof="0" smtClean="0">
              <a:ln>
                <a:noFill/>
              </a:ln>
              <a:gradFill>
                <a:gsLst>
                  <a:gs pos="0">
                    <a:schemeClr val="tx1"/>
                  </a:gs>
                  <a:gs pos="86000">
                    <a:schemeClr val="tx1"/>
                  </a:gs>
                </a:gsLst>
                <a:lin ang="5400000" scaled="0"/>
              </a:gradFill>
              <a:effectLst/>
              <a:uLnTx/>
              <a:uFillTx/>
              <a:latin typeface="+mn-lt"/>
              <a:ea typeface="+mn-ea"/>
              <a:cs typeface="+mn-cs"/>
            </a:endParaRPr>
          </a:p>
        </p:txBody>
      </p:sp>
      <p:pic>
        <p:nvPicPr>
          <p:cNvPr id="1027" name="Picture 3" descr="E:\UIT\CNTT IX\pic\Cute-Ball-Favorites-icon.png"/>
          <p:cNvPicPr>
            <a:picLocks noChangeAspect="1" noChangeArrowheads="1"/>
          </p:cNvPicPr>
          <p:nvPr/>
        </p:nvPicPr>
        <p:blipFill>
          <a:blip r:embed="rId3"/>
          <a:srcRect/>
          <a:stretch>
            <a:fillRect/>
          </a:stretch>
        </p:blipFill>
        <p:spPr bwMode="auto">
          <a:xfrm>
            <a:off x="455612" y="4572000"/>
            <a:ext cx="457200" cy="457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p:cTn id="15" dur="500" fill="hold"/>
                                        <p:tgtEl>
                                          <p:spTgt spid="6">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6">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6">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p:cTn id="23" dur="500" fill="hold"/>
                                        <p:tgtEl>
                                          <p:spTgt spid="6">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6">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6">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fill="hold"/>
                                        <p:tgtEl>
                                          <p:spTgt spid="6">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6">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6">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heckerboard(across)">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7567" y="2133600"/>
            <a:ext cx="5041445" cy="1692771"/>
          </a:xfrm>
          <a:prstGeom prst="rect">
            <a:avLst/>
          </a:prstGeom>
          <a:noFill/>
        </p:spPr>
        <p:txBody>
          <a:bodyPr wrap="none" lIns="0" tIns="0" rIns="0" bIns="0" rtlCol="0">
            <a:spAutoFit/>
          </a:bodyPr>
          <a:lstStyle/>
          <a:p>
            <a:r>
              <a:rPr lang="en-US" sz="1100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THE END</a:t>
            </a:r>
            <a:endParaRPr lang="en-US" sz="11000" dirty="0" err="1"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 xmlns:p14="http://schemas.microsoft.com/office/powerpoint/2010/main" val="19532452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loud 36"/>
          <p:cNvSpPr/>
          <p:nvPr/>
        </p:nvSpPr>
        <p:spPr bwMode="auto">
          <a:xfrm>
            <a:off x="4494212" y="1676400"/>
            <a:ext cx="3124200" cy="3200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4" name="Title 1"/>
          <p:cNvSpPr>
            <a:spLocks noGrp="1"/>
          </p:cNvSpPr>
          <p:nvPr>
            <p:ph type="title"/>
          </p:nvPr>
        </p:nvSpPr>
        <p:spPr>
          <a:xfrm>
            <a:off x="519113" y="456806"/>
            <a:ext cx="11149013" cy="664797"/>
          </a:xfrm>
        </p:spPr>
        <p:txBody>
          <a:bodyPr/>
          <a:lstStyle/>
          <a:p>
            <a:r>
              <a:rPr smtClean="0"/>
              <a:t>1. Đặt vấn đề</a:t>
            </a:r>
            <a:endParaRPr lang="en-US"/>
          </a:p>
        </p:txBody>
      </p:sp>
      <p:pic>
        <p:nvPicPr>
          <p:cNvPr id="1029" name="Picture 5" descr="E:\UIT\CNTT IX\pic\Plus__Orange.png"/>
          <p:cNvPicPr>
            <a:picLocks noChangeAspect="1" noChangeArrowheads="1"/>
          </p:cNvPicPr>
          <p:nvPr/>
        </p:nvPicPr>
        <p:blipFill>
          <a:blip r:embed="rId2"/>
          <a:srcRect/>
          <a:stretch>
            <a:fillRect/>
          </a:stretch>
        </p:blipFill>
        <p:spPr bwMode="auto">
          <a:xfrm>
            <a:off x="3656012" y="2971800"/>
            <a:ext cx="685800" cy="685800"/>
          </a:xfrm>
          <a:prstGeom prst="rect">
            <a:avLst/>
          </a:prstGeom>
          <a:noFill/>
        </p:spPr>
      </p:pic>
      <p:grpSp>
        <p:nvGrpSpPr>
          <p:cNvPr id="42" name="Group 41"/>
          <p:cNvGrpSpPr/>
          <p:nvPr/>
        </p:nvGrpSpPr>
        <p:grpSpPr>
          <a:xfrm>
            <a:off x="912812" y="1600200"/>
            <a:ext cx="2627322" cy="3722132"/>
            <a:chOff x="912812" y="1600200"/>
            <a:chExt cx="2627322" cy="3722132"/>
          </a:xfrm>
        </p:grpSpPr>
        <p:grpSp>
          <p:nvGrpSpPr>
            <p:cNvPr id="41" name="Group 40"/>
            <p:cNvGrpSpPr/>
            <p:nvPr/>
          </p:nvGrpSpPr>
          <p:grpSpPr>
            <a:xfrm>
              <a:off x="1446212" y="1981200"/>
              <a:ext cx="1524000" cy="2590800"/>
              <a:chOff x="1446212" y="1981200"/>
              <a:chExt cx="1524000" cy="2590800"/>
            </a:xfrm>
          </p:grpSpPr>
          <p:pic>
            <p:nvPicPr>
              <p:cNvPr id="1026" name="Picture 2" descr="E:\UIT\CNTT IX\pic\tech.png"/>
              <p:cNvPicPr>
                <a:picLocks noChangeAspect="1" noChangeArrowheads="1"/>
              </p:cNvPicPr>
              <p:nvPr/>
            </p:nvPicPr>
            <p:blipFill>
              <a:blip r:embed="rId3"/>
              <a:srcRect/>
              <a:stretch>
                <a:fillRect/>
              </a:stretch>
            </p:blipFill>
            <p:spPr bwMode="auto">
              <a:xfrm>
                <a:off x="2208212" y="1981200"/>
                <a:ext cx="762000" cy="762000"/>
              </a:xfrm>
              <a:prstGeom prst="rect">
                <a:avLst/>
              </a:prstGeom>
              <a:noFill/>
            </p:spPr>
          </p:pic>
          <p:pic>
            <p:nvPicPr>
              <p:cNvPr id="8" name="Picture 2" descr="E:\UIT\CNTT IX\pic\tech.png"/>
              <p:cNvPicPr>
                <a:picLocks noChangeAspect="1" noChangeArrowheads="1"/>
              </p:cNvPicPr>
              <p:nvPr/>
            </p:nvPicPr>
            <p:blipFill>
              <a:blip r:embed="rId3"/>
              <a:srcRect/>
              <a:stretch>
                <a:fillRect/>
              </a:stretch>
            </p:blipFill>
            <p:spPr bwMode="auto">
              <a:xfrm>
                <a:off x="2208212" y="2895600"/>
                <a:ext cx="762000" cy="762000"/>
              </a:xfrm>
              <a:prstGeom prst="rect">
                <a:avLst/>
              </a:prstGeom>
              <a:noFill/>
            </p:spPr>
          </p:pic>
          <p:pic>
            <p:nvPicPr>
              <p:cNvPr id="9" name="Picture 2" descr="E:\UIT\CNTT IX\pic\tech.png"/>
              <p:cNvPicPr>
                <a:picLocks noChangeAspect="1" noChangeArrowheads="1"/>
              </p:cNvPicPr>
              <p:nvPr/>
            </p:nvPicPr>
            <p:blipFill>
              <a:blip r:embed="rId3"/>
              <a:srcRect/>
              <a:stretch>
                <a:fillRect/>
              </a:stretch>
            </p:blipFill>
            <p:spPr bwMode="auto">
              <a:xfrm>
                <a:off x="2208212" y="3810000"/>
                <a:ext cx="762000" cy="762000"/>
              </a:xfrm>
              <a:prstGeom prst="rect">
                <a:avLst/>
              </a:prstGeom>
              <a:noFill/>
            </p:spPr>
          </p:pic>
          <p:pic>
            <p:nvPicPr>
              <p:cNvPr id="10" name="Picture 2" descr="E:\UIT\CNTT IX\pic\tech.png"/>
              <p:cNvPicPr>
                <a:picLocks noChangeAspect="1" noChangeArrowheads="1"/>
              </p:cNvPicPr>
              <p:nvPr/>
            </p:nvPicPr>
            <p:blipFill>
              <a:blip r:embed="rId3"/>
              <a:srcRect/>
              <a:stretch>
                <a:fillRect/>
              </a:stretch>
            </p:blipFill>
            <p:spPr bwMode="auto">
              <a:xfrm>
                <a:off x="1446212" y="1981200"/>
                <a:ext cx="762000" cy="762000"/>
              </a:xfrm>
              <a:prstGeom prst="rect">
                <a:avLst/>
              </a:prstGeom>
              <a:noFill/>
            </p:spPr>
          </p:pic>
          <p:pic>
            <p:nvPicPr>
              <p:cNvPr id="11" name="Picture 2" descr="E:\UIT\CNTT IX\pic\tech.png"/>
              <p:cNvPicPr>
                <a:picLocks noChangeAspect="1" noChangeArrowheads="1"/>
              </p:cNvPicPr>
              <p:nvPr/>
            </p:nvPicPr>
            <p:blipFill>
              <a:blip r:embed="rId3"/>
              <a:srcRect/>
              <a:stretch>
                <a:fillRect/>
              </a:stretch>
            </p:blipFill>
            <p:spPr bwMode="auto">
              <a:xfrm>
                <a:off x="1446212" y="2895600"/>
                <a:ext cx="762000" cy="762000"/>
              </a:xfrm>
              <a:prstGeom prst="rect">
                <a:avLst/>
              </a:prstGeom>
              <a:noFill/>
            </p:spPr>
          </p:pic>
          <p:pic>
            <p:nvPicPr>
              <p:cNvPr id="12" name="Picture 2" descr="E:\UIT\CNTT IX\pic\tech.png"/>
              <p:cNvPicPr>
                <a:picLocks noChangeAspect="1" noChangeArrowheads="1"/>
              </p:cNvPicPr>
              <p:nvPr/>
            </p:nvPicPr>
            <p:blipFill>
              <a:blip r:embed="rId3"/>
              <a:srcRect/>
              <a:stretch>
                <a:fillRect/>
              </a:stretch>
            </p:blipFill>
            <p:spPr bwMode="auto">
              <a:xfrm>
                <a:off x="1446212" y="3810000"/>
                <a:ext cx="762000" cy="762000"/>
              </a:xfrm>
              <a:prstGeom prst="rect">
                <a:avLst/>
              </a:prstGeom>
              <a:noFill/>
            </p:spPr>
          </p:pic>
        </p:grpSp>
        <p:sp>
          <p:nvSpPr>
            <p:cNvPr id="13" name="TextBox 12"/>
            <p:cNvSpPr txBox="1"/>
            <p:nvPr/>
          </p:nvSpPr>
          <p:spPr>
            <a:xfrm>
              <a:off x="912812" y="4953000"/>
              <a:ext cx="2627322"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Dữ liệu khách hàng</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23" name="Rectangle 22"/>
            <p:cNvSpPr/>
            <p:nvPr/>
          </p:nvSpPr>
          <p:spPr bwMode="auto">
            <a:xfrm>
              <a:off x="121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
        <p:nvSpPr>
          <p:cNvPr id="24" name="Rectangle 23"/>
          <p:cNvSpPr/>
          <p:nvPr/>
        </p:nvSpPr>
        <p:spPr bwMode="auto">
          <a:xfrm>
            <a:off x="50276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43" name="Group 42"/>
          <p:cNvGrpSpPr/>
          <p:nvPr/>
        </p:nvGrpSpPr>
        <p:grpSpPr>
          <a:xfrm>
            <a:off x="4646612" y="1828800"/>
            <a:ext cx="2652201" cy="3493532"/>
            <a:chOff x="4646612" y="1828800"/>
            <a:chExt cx="2652201" cy="3493532"/>
          </a:xfrm>
        </p:grpSpPr>
        <p:pic>
          <p:nvPicPr>
            <p:cNvPr id="1030" name="Picture 6" descr="C:\Users\ADMIN\Desktop\Computer-icon.png"/>
            <p:cNvPicPr>
              <a:picLocks noChangeAspect="1" noChangeArrowheads="1"/>
            </p:cNvPicPr>
            <p:nvPr/>
          </p:nvPicPr>
          <p:blipFill>
            <a:blip r:embed="rId4"/>
            <a:srcRect/>
            <a:stretch>
              <a:fillRect/>
            </a:stretch>
          </p:blipFill>
          <p:spPr bwMode="auto">
            <a:xfrm>
              <a:off x="5103812" y="1981200"/>
              <a:ext cx="838200" cy="838200"/>
            </a:xfrm>
            <a:prstGeom prst="rect">
              <a:avLst/>
            </a:prstGeom>
            <a:noFill/>
          </p:spPr>
        </p:pic>
        <p:pic>
          <p:nvPicPr>
            <p:cNvPr id="1033" name="Picture 9" descr="E:\UIT\CNTT IX\pic\website_hosting_server.png"/>
            <p:cNvPicPr>
              <a:picLocks noChangeAspect="1" noChangeArrowheads="1"/>
            </p:cNvPicPr>
            <p:nvPr/>
          </p:nvPicPr>
          <p:blipFill>
            <a:blip r:embed="rId5"/>
            <a:srcRect/>
            <a:stretch>
              <a:fillRect/>
            </a:stretch>
          </p:blipFill>
          <p:spPr bwMode="auto">
            <a:xfrm>
              <a:off x="5789612" y="1828800"/>
              <a:ext cx="1422400" cy="1066800"/>
            </a:xfrm>
            <a:prstGeom prst="rect">
              <a:avLst/>
            </a:prstGeom>
            <a:noFill/>
          </p:spPr>
        </p:pic>
        <p:pic>
          <p:nvPicPr>
            <p:cNvPr id="21" name="Picture 2" descr="E:\UIT\CNTT IX\pic\tech.png"/>
            <p:cNvPicPr>
              <a:picLocks noChangeAspect="1" noChangeArrowheads="1"/>
            </p:cNvPicPr>
            <p:nvPr/>
          </p:nvPicPr>
          <p:blipFill>
            <a:blip r:embed="rId3"/>
            <a:srcRect/>
            <a:stretch>
              <a:fillRect/>
            </a:stretch>
          </p:blipFill>
          <p:spPr bwMode="auto">
            <a:xfrm>
              <a:off x="5180012" y="3429000"/>
              <a:ext cx="762000" cy="762000"/>
            </a:xfrm>
            <a:prstGeom prst="rect">
              <a:avLst/>
            </a:prstGeom>
            <a:noFill/>
          </p:spPr>
        </p:pic>
        <p:pic>
          <p:nvPicPr>
            <p:cNvPr id="1034"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25" name="TextBox 24"/>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1036" name="Picture 12" descr="E:\UIT\CNTT IX\pic\Untitled-1.png"/>
          <p:cNvPicPr>
            <a:picLocks noChangeAspect="1" noChangeArrowheads="1"/>
          </p:cNvPicPr>
          <p:nvPr/>
        </p:nvPicPr>
        <p:blipFill>
          <a:blip r:embed="rId7"/>
          <a:srcRect/>
          <a:stretch>
            <a:fillRect/>
          </a:stretch>
        </p:blipFill>
        <p:spPr bwMode="auto">
          <a:xfrm>
            <a:off x="7736406" y="2968668"/>
            <a:ext cx="948806" cy="612732"/>
          </a:xfrm>
          <a:prstGeom prst="rect">
            <a:avLst/>
          </a:prstGeom>
          <a:noFill/>
        </p:spPr>
      </p:pic>
      <p:grpSp>
        <p:nvGrpSpPr>
          <p:cNvPr id="44" name="Group 43"/>
          <p:cNvGrpSpPr/>
          <p:nvPr/>
        </p:nvGrpSpPr>
        <p:grpSpPr>
          <a:xfrm>
            <a:off x="9142412" y="1600200"/>
            <a:ext cx="2057400" cy="3722132"/>
            <a:chOff x="9142412" y="1600200"/>
            <a:chExt cx="2057400" cy="3722132"/>
          </a:xfrm>
        </p:grpSpPr>
        <p:pic>
          <p:nvPicPr>
            <p:cNvPr id="1039" name="Picture 15" descr="E:\UIT\CNTT IX\pic\Untitled-2.png"/>
            <p:cNvPicPr>
              <a:picLocks noChangeAspect="1" noChangeArrowheads="1"/>
            </p:cNvPicPr>
            <p:nvPr/>
          </p:nvPicPr>
          <p:blipFill>
            <a:blip r:embed="rId8"/>
            <a:srcRect/>
            <a:stretch>
              <a:fillRect/>
            </a:stretch>
          </p:blipFill>
          <p:spPr bwMode="auto">
            <a:xfrm>
              <a:off x="9218612" y="1828800"/>
              <a:ext cx="1796926" cy="1219200"/>
            </a:xfrm>
            <a:prstGeom prst="rect">
              <a:avLst/>
            </a:prstGeom>
            <a:noFill/>
          </p:spPr>
        </p:pic>
        <p:pic>
          <p:nvPicPr>
            <p:cNvPr id="1040" name="Picture 16" descr="E:\UIT\CNTT IX\pic\financni_pujcky.png"/>
            <p:cNvPicPr>
              <a:picLocks noChangeAspect="1" noChangeArrowheads="1"/>
            </p:cNvPicPr>
            <p:nvPr/>
          </p:nvPicPr>
          <p:blipFill>
            <a:blip r:embed="rId9"/>
            <a:srcRect/>
            <a:stretch>
              <a:fillRect/>
            </a:stretch>
          </p:blipFill>
          <p:spPr bwMode="auto">
            <a:xfrm>
              <a:off x="9828212" y="3276600"/>
              <a:ext cx="1143000" cy="1143000"/>
            </a:xfrm>
            <a:prstGeom prst="rect">
              <a:avLst/>
            </a:prstGeom>
            <a:noFill/>
          </p:spPr>
        </p:pic>
        <p:sp>
          <p:nvSpPr>
            <p:cNvPr id="33" name="Rectangle 32"/>
            <p:cNvSpPr/>
            <p:nvPr/>
          </p:nvSpPr>
          <p:spPr bwMode="auto">
            <a:xfrm>
              <a:off x="9142412" y="1600200"/>
              <a:ext cx="2057400" cy="3200400"/>
            </a:xfrm>
            <a:prstGeom prst="rect">
              <a:avLst/>
            </a:prstGeom>
            <a:noFill/>
            <a:ln>
              <a:solidFill>
                <a:srgbClr val="FFFFFF"/>
              </a:solidFill>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34" name="TextBox 33"/>
            <p:cNvSpPr txBox="1"/>
            <p:nvPr/>
          </p:nvSpPr>
          <p:spPr>
            <a:xfrm>
              <a:off x="9371012" y="4953000"/>
              <a:ext cx="1226298"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Hiệu quả</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sp>
        <p:nvSpPr>
          <p:cNvPr id="35" name="Right Brace 34"/>
          <p:cNvSpPr/>
          <p:nvPr/>
        </p:nvSpPr>
        <p:spPr>
          <a:xfrm rot="5400000">
            <a:off x="5827712" y="342900"/>
            <a:ext cx="609600" cy="108966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570412" y="6172200"/>
            <a:ext cx="3200492"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truyền thống</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38" name="TextBox 37"/>
          <p:cNvSpPr txBox="1"/>
          <p:nvPr/>
        </p:nvSpPr>
        <p:spPr>
          <a:xfrm>
            <a:off x="3656012" y="6183868"/>
            <a:ext cx="5359416" cy="369332"/>
          </a:xfrm>
          <a:prstGeom prst="rect">
            <a:avLst/>
          </a:prstGeom>
          <a:noFill/>
        </p:spPr>
        <p:txBody>
          <a:bodyPr wrap="none" lIns="0" tIns="0" rIns="0" bIns="0" rtlCol="0">
            <a:spAutoFit/>
          </a:bodyPr>
          <a:lstStyle/>
          <a:p>
            <a:r>
              <a:rPr lang="en-US" b="1" smtClean="0">
                <a:gradFill>
                  <a:gsLst>
                    <a:gs pos="0">
                      <a:schemeClr val="tx1"/>
                    </a:gs>
                    <a:gs pos="86000">
                      <a:schemeClr val="tx1"/>
                    </a:gs>
                  </a:gsLst>
                  <a:lin ang="5400000" scaled="0"/>
                </a:gradFill>
                <a:effectLst>
                  <a:outerShdw blurRad="63500" algn="ctr" rotWithShape="0">
                    <a:schemeClr val="tx1">
                      <a:alpha val="60000"/>
                    </a:schemeClr>
                  </a:outerShdw>
                </a:effectLst>
              </a:rPr>
              <a:t>Mô hình sử dụng điện toán đám mây</a:t>
            </a:r>
            <a:endParaRPr lang="en-US" b="1"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nvGrpSpPr>
          <p:cNvPr id="45" name="Group 44"/>
          <p:cNvGrpSpPr/>
          <p:nvPr/>
        </p:nvGrpSpPr>
        <p:grpSpPr>
          <a:xfrm>
            <a:off x="9294812" y="3505200"/>
            <a:ext cx="1752600" cy="1143000"/>
            <a:chOff x="9294812" y="3505200"/>
            <a:chExt cx="1752600" cy="1143000"/>
          </a:xfrm>
        </p:grpSpPr>
        <p:pic>
          <p:nvPicPr>
            <p:cNvPr id="39" name="Picture 16" descr="E:\UIT\CNTT IX\pic\financni_pujcky.png"/>
            <p:cNvPicPr>
              <a:picLocks noChangeAspect="1" noChangeArrowheads="1"/>
            </p:cNvPicPr>
            <p:nvPr/>
          </p:nvPicPr>
          <p:blipFill>
            <a:blip r:embed="rId9"/>
            <a:srcRect/>
            <a:stretch>
              <a:fillRect/>
            </a:stretch>
          </p:blipFill>
          <p:spPr bwMode="auto">
            <a:xfrm>
              <a:off x="9294812" y="3505200"/>
              <a:ext cx="1143000" cy="1143000"/>
            </a:xfrm>
            <a:prstGeom prst="rect">
              <a:avLst/>
            </a:prstGeom>
            <a:noFill/>
          </p:spPr>
        </p:pic>
        <p:pic>
          <p:nvPicPr>
            <p:cNvPr id="40" name="Picture 16" descr="E:\UIT\CNTT IX\pic\financni_pujcky.png"/>
            <p:cNvPicPr>
              <a:picLocks noChangeAspect="1" noChangeArrowheads="1"/>
            </p:cNvPicPr>
            <p:nvPr/>
          </p:nvPicPr>
          <p:blipFill>
            <a:blip r:embed="rId9"/>
            <a:srcRect/>
            <a:stretch>
              <a:fillRect/>
            </a:stretch>
          </p:blipFill>
          <p:spPr bwMode="auto">
            <a:xfrm>
              <a:off x="9904412" y="3505200"/>
              <a:ext cx="1143000" cy="114300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blinds(horizontal)">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par>
                                <p:cTn id="18" presetID="5" presetClass="entr" presetSubtype="10"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heckerboard(across)">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animEffect transition="in" filter="blinds(horizontal)">
                                      <p:cBhvr>
                                        <p:cTn id="25" dur="500"/>
                                        <p:tgtEl>
                                          <p:spTgt spid="103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checkerboard(across)">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randombar(horizontal)">
                                      <p:cBhvr>
                                        <p:cTn id="35" dur="500"/>
                                        <p:tgtEl>
                                          <p:spTgt spid="3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randombar(horizontal)">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checkerboard(across)">
                                      <p:cBhvr>
                                        <p:cTn id="49" dur="500"/>
                                        <p:tgtEl>
                                          <p:spTgt spid="3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checkerboard(across)">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checkerboard(across)">
                                      <p:cBhvr>
                                        <p:cTn id="5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4" grpId="0" animBg="1"/>
      <p:bldP spid="24" grpId="1" animBg="1"/>
      <p:bldP spid="35" grpId="0" animBg="1"/>
      <p:bldP spid="36" grpId="0"/>
      <p:bldP spid="36" grpId="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3" y="456806"/>
            <a:ext cx="11149013" cy="664797"/>
          </a:xfrm>
        </p:spPr>
        <p:txBody>
          <a:bodyPr/>
          <a:lstStyle/>
          <a:p>
            <a:r>
              <a:rPr smtClean="0"/>
              <a:t>2. Mục tiêu và phạm vi khóa luận</a:t>
            </a:r>
            <a:endParaRPr lang="en-US"/>
          </a:p>
        </p:txBody>
      </p:sp>
      <p:sp>
        <p:nvSpPr>
          <p:cNvPr id="7" name="Content Placeholder 4"/>
          <p:cNvSpPr>
            <a:spLocks noGrp="1"/>
          </p:cNvSpPr>
          <p:nvPr>
            <p:ph idx="1"/>
          </p:nvPr>
        </p:nvSpPr>
        <p:spPr>
          <a:xfrm>
            <a:off x="519113" y="1499616"/>
            <a:ext cx="11149013" cy="2942344"/>
          </a:xfrm>
        </p:spPr>
        <p:txBody>
          <a:bodyPr/>
          <a:lstStyle/>
          <a:p>
            <a:r>
              <a:rPr lang="en-US" sz="2800" smtClean="0"/>
              <a:t>Tìm hiểu về điện toán đám mây</a:t>
            </a:r>
          </a:p>
          <a:p>
            <a:pPr lvl="1"/>
            <a:r>
              <a:rPr lang="en-US" sz="2400" smtClean="0"/>
              <a:t>Kiến trúc tổng quan</a:t>
            </a:r>
          </a:p>
          <a:p>
            <a:pPr lvl="1"/>
            <a:r>
              <a:rPr lang="en-US" sz="2400" smtClean="0"/>
              <a:t>Lợi ích mà điện toán đám mây mang lại</a:t>
            </a:r>
          </a:p>
          <a:p>
            <a:pPr lvl="1"/>
            <a:r>
              <a:rPr lang="en-US" sz="2400" smtClean="0"/>
              <a:t>Cách thức vận hành</a:t>
            </a:r>
          </a:p>
          <a:p>
            <a:r>
              <a:rPr lang="en-US" sz="2800" smtClean="0"/>
              <a:t>Tìm hiểu các dịch vụ của điện toán đám mây</a:t>
            </a:r>
          </a:p>
          <a:p>
            <a:r>
              <a:rPr lang="en-US" sz="2800" smtClean="0"/>
              <a:t>Triển khai ứng dụng sổ liên lạc điện tử trên nền tảng Windows Azure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9" name="Title 3"/>
          <p:cNvSpPr txBox="1">
            <a:spLocks/>
          </p:cNvSpPr>
          <p:nvPr/>
        </p:nvSpPr>
        <p:spPr>
          <a:xfrm>
            <a:off x="519113" y="2238007"/>
            <a:ext cx="11149013" cy="1828193"/>
          </a:xfrm>
          <a:prstGeom prst="rect">
            <a:avLst/>
          </a:prstGeom>
        </p:spPr>
        <p:txBody>
          <a:bodyPr vert="horz" wrap="square" lIns="0" tIns="0" rIns="0" bIns="0" rtlCol="0" anchor="t">
            <a:spAutoFit/>
          </a:bodyPr>
          <a:lstStyle/>
          <a:p>
            <a:pPr marL="0" marR="0" lvl="0" indent="0" algn="ctr" defTabSz="1218937"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Tổng quan </a:t>
            </a:r>
            <a:b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br>
            <a:r>
              <a:rPr kumimoji="0" lang="en-US" sz="66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Điện toán đám mây</a:t>
            </a:r>
            <a:endParaRPr kumimoji="0" lang="en-US" sz="66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Content Placeholder 4"/>
          <p:cNvSpPr txBox="1">
            <a:spLocks/>
          </p:cNvSpPr>
          <p:nvPr/>
        </p:nvSpPr>
        <p:spPr>
          <a:xfrm>
            <a:off x="608012" y="1524000"/>
            <a:ext cx="11048999" cy="1723549"/>
          </a:xfrm>
          <a:prstGeom prst="rect">
            <a:avLst/>
          </a:prstGeom>
        </p:spPr>
        <p:txBody>
          <a:bodyPr vert="horz" wrap="square" lIns="0" tIns="0" rIns="0" bIns="0" rtlCol="0">
            <a:spAutoFit/>
          </a:bodyPr>
          <a:lstStyle/>
          <a:p>
            <a:pPr algn="just"/>
            <a:r>
              <a:rPr lang="vi-VN" sz="2800" dirty="0" smtClean="0"/>
              <a:t>Theo Wikipedia :  </a:t>
            </a:r>
            <a:endParaRPr lang="en-US" sz="2800" dirty="0" smtClean="0"/>
          </a:p>
          <a:p>
            <a:pPr algn="just"/>
            <a:r>
              <a:rPr lang="vi-VN" sz="2800" i="1" dirty="0" smtClean="0"/>
              <a:t> “</a:t>
            </a:r>
            <a:r>
              <a:rPr lang="vi-VN" sz="2800" dirty="0" smtClean="0"/>
              <a:t>Điện toán đám mây là một mô hình điện toán có khả năng co giãn linh động và các tài nguyên thường được ảo hóa để cung cấp như một dịch vụ trên mạng Internet</a:t>
            </a:r>
            <a:r>
              <a:rPr lang="vi-VN" sz="2800" i="1" dirty="0" smtClean="0"/>
              <a:t>”</a:t>
            </a:r>
            <a:r>
              <a:rPr lang="vi-VN" sz="2800" dirty="0" smtClean="0"/>
              <a:t>.</a:t>
            </a:r>
            <a:endParaRPr lang="en-US" sz="2800" dirty="0"/>
          </a:p>
        </p:txBody>
      </p:sp>
      <p:pic>
        <p:nvPicPr>
          <p:cNvPr id="8" name="Picture 7" descr="C:\Users\Nguyen Thanh Dat\Desktop\ht-200903281400.jpg"/>
          <p:cNvPicPr/>
          <p:nvPr/>
        </p:nvPicPr>
        <p:blipFill>
          <a:blip r:embed="rId2" cstate="print"/>
          <a:srcRect/>
          <a:stretch>
            <a:fillRect/>
          </a:stretch>
        </p:blipFill>
        <p:spPr bwMode="auto">
          <a:xfrm>
            <a:off x="4037012" y="3429000"/>
            <a:ext cx="4114800" cy="29431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sp>
        <p:nvSpPr>
          <p:cNvPr id="7" name="TextBox 6"/>
          <p:cNvSpPr txBox="1"/>
          <p:nvPr/>
        </p:nvSpPr>
        <p:spPr>
          <a:xfrm>
            <a:off x="760412" y="2209800"/>
            <a:ext cx="65" cy="492443"/>
          </a:xfrm>
          <a:prstGeom prst="rect">
            <a:avLst/>
          </a:prstGeom>
          <a:noFill/>
        </p:spPr>
        <p:txBody>
          <a:bodyPr wrap="none" lIns="0" tIns="0" rIns="0" bIns="0" rtlCol="0">
            <a:spAutoFit/>
          </a:bodyPr>
          <a:lstStyle/>
          <a:p>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
        <p:nvSpPr>
          <p:cNvPr id="11" name="Content Placeholder 4"/>
          <p:cNvSpPr txBox="1">
            <a:spLocks/>
          </p:cNvSpPr>
          <p:nvPr/>
        </p:nvSpPr>
        <p:spPr>
          <a:xfrm>
            <a:off x="608012" y="1219200"/>
            <a:ext cx="11048999" cy="430887"/>
          </a:xfrm>
          <a:prstGeom prst="rect">
            <a:avLst/>
          </a:prstGeom>
        </p:spPr>
        <p:txBody>
          <a:bodyPr vert="horz" wrap="square" lIns="0" tIns="0" rIns="0" bIns="0" rtlCol="0">
            <a:spAutoFit/>
          </a:bodyPr>
          <a:lstStyle/>
          <a:p>
            <a:r>
              <a:rPr lang="en-US" sz="2800" dirty="0" err="1" smtClean="0"/>
              <a:t>Kiến</a:t>
            </a:r>
            <a:r>
              <a:rPr lang="en-US" sz="2800" dirty="0" smtClean="0"/>
              <a:t> </a:t>
            </a:r>
            <a:r>
              <a:rPr lang="en-US" sz="2800" dirty="0" err="1" smtClean="0"/>
              <a:t>trúc</a:t>
            </a:r>
            <a:r>
              <a:rPr lang="en-US" sz="2800" dirty="0" smtClean="0"/>
              <a:t> </a:t>
            </a:r>
            <a:r>
              <a:rPr lang="en-US" sz="2800" dirty="0" err="1" smtClean="0"/>
              <a:t>của</a:t>
            </a:r>
            <a:r>
              <a:rPr lang="en-US" sz="2800" dirty="0" smtClean="0"/>
              <a:t> </a:t>
            </a:r>
            <a:r>
              <a:rPr lang="en-US" sz="2800" dirty="0" err="1" smtClean="0"/>
              <a:t>điện</a:t>
            </a:r>
            <a:r>
              <a:rPr lang="en-US" sz="2800" dirty="0" smtClean="0"/>
              <a:t> </a:t>
            </a:r>
            <a:r>
              <a:rPr lang="en-US" sz="2800" dirty="0" err="1" smtClean="0"/>
              <a:t>toán</a:t>
            </a:r>
            <a:r>
              <a:rPr lang="en-US" sz="2800" dirty="0" smtClean="0"/>
              <a:t> </a:t>
            </a:r>
            <a:r>
              <a:rPr lang="en-US" sz="2800" dirty="0" err="1" smtClean="0"/>
              <a:t>đám</a:t>
            </a:r>
            <a:r>
              <a:rPr lang="en-US" sz="2800" dirty="0" smtClean="0"/>
              <a:t> </a:t>
            </a:r>
            <a:r>
              <a:rPr lang="en-US" sz="2800" dirty="0" err="1" smtClean="0"/>
              <a:t>mây</a:t>
            </a:r>
            <a:r>
              <a:rPr lang="en-US" sz="2800" dirty="0" smtClean="0"/>
              <a:t> </a:t>
            </a:r>
            <a:r>
              <a:rPr lang="en-US" sz="2800" dirty="0" err="1" smtClean="0"/>
              <a:t>bao</a:t>
            </a:r>
            <a:r>
              <a:rPr lang="en-US" sz="2800" dirty="0" smtClean="0"/>
              <a:t> </a:t>
            </a:r>
            <a:r>
              <a:rPr lang="en-US" sz="2800" dirty="0" err="1" smtClean="0"/>
              <a:t>gồm</a:t>
            </a:r>
            <a:r>
              <a:rPr lang="en-US" sz="2800" dirty="0" smtClean="0"/>
              <a:t> 3 </a:t>
            </a:r>
            <a:r>
              <a:rPr lang="en-US" sz="2800" dirty="0" err="1" smtClean="0"/>
              <a:t>tầng</a:t>
            </a:r>
            <a:r>
              <a:rPr lang="en-US" sz="2800" dirty="0" smtClean="0"/>
              <a:t>: </a:t>
            </a:r>
          </a:p>
        </p:txBody>
      </p:sp>
      <p:sp>
        <p:nvSpPr>
          <p:cNvPr id="12" name="Content Placeholder 4"/>
          <p:cNvSpPr txBox="1">
            <a:spLocks/>
          </p:cNvSpPr>
          <p:nvPr/>
        </p:nvSpPr>
        <p:spPr>
          <a:xfrm>
            <a:off x="684212" y="1752600"/>
            <a:ext cx="8991600" cy="1809726"/>
          </a:xfrm>
          <a:prstGeom prst="rect">
            <a:avLst/>
          </a:prstGeom>
        </p:spPr>
        <p:txBody>
          <a:bodyPr vert="horz" wrap="square" lIns="0" tIns="0" rIns="0" bIns="0" rtlCol="0">
            <a:spAutoFit/>
          </a:bodyPr>
          <a:lstStyle/>
          <a:p>
            <a:pPr marL="533307" lvl="0" indent="-533307">
              <a:lnSpc>
                <a:spcPct val="90000"/>
              </a:lnSpc>
              <a:spcBef>
                <a:spcPct val="20000"/>
              </a:spcBef>
              <a:buSzPct val="90000"/>
              <a:buBlip>
                <a:blip r:embed="rId2"/>
              </a:buBlip>
            </a:pPr>
            <a:r>
              <a:rPr lang="en-US" sz="2800" dirty="0" err="1" smtClean="0"/>
              <a:t>Hạ</a:t>
            </a:r>
            <a:r>
              <a:rPr lang="en-US" sz="2800" dirty="0" smtClean="0"/>
              <a:t> </a:t>
            </a:r>
            <a:r>
              <a:rPr lang="en-US" sz="2800" dirty="0" err="1" smtClean="0"/>
              <a:t>tầng</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(Infrastructure as Service)</a:t>
            </a:r>
          </a:p>
          <a:p>
            <a:pPr marL="533307" indent="-533307">
              <a:lnSpc>
                <a:spcPct val="90000"/>
              </a:lnSpc>
              <a:spcBef>
                <a:spcPct val="20000"/>
              </a:spcBef>
              <a:buSzPct val="90000"/>
              <a:buBlip>
                <a:blip r:embed="rId2"/>
              </a:buBlip>
            </a:pPr>
            <a:r>
              <a:rPr lang="en-US" sz="2800" dirty="0" err="1" smtClean="0"/>
              <a:t>Nền</a:t>
            </a:r>
            <a:r>
              <a:rPr lang="en-US" sz="2800" dirty="0" smtClean="0"/>
              <a:t> </a:t>
            </a:r>
            <a:r>
              <a:rPr lang="en-US" sz="2800" dirty="0" err="1" smtClean="0"/>
              <a:t>tảng</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(Platform as Service)</a:t>
            </a:r>
          </a:p>
          <a:p>
            <a:pPr marL="533307" indent="-533307">
              <a:lnSpc>
                <a:spcPct val="90000"/>
              </a:lnSpc>
              <a:spcBef>
                <a:spcPct val="20000"/>
              </a:spcBef>
              <a:buSzPct val="90000"/>
              <a:buBlip>
                <a:blip r:embed="rId2"/>
              </a:buBlip>
            </a:pPr>
            <a:r>
              <a:rPr lang="en-US" sz="2800" dirty="0" err="1" smtClean="0"/>
              <a:t>Phần</a:t>
            </a:r>
            <a:r>
              <a:rPr lang="en-US" sz="2800" dirty="0" smtClean="0"/>
              <a:t> </a:t>
            </a:r>
            <a:r>
              <a:rPr lang="en-US" sz="2800" dirty="0" err="1" smtClean="0"/>
              <a:t>mềm</a:t>
            </a:r>
            <a:r>
              <a:rPr lang="en-US" sz="2800" dirty="0" smtClean="0"/>
              <a:t> </a:t>
            </a:r>
            <a:r>
              <a:rPr lang="en-US" sz="2800" dirty="0" err="1" smtClean="0"/>
              <a:t>hướng</a:t>
            </a:r>
            <a:r>
              <a:rPr lang="en-US" sz="2800" dirty="0" smtClean="0"/>
              <a:t> </a:t>
            </a:r>
            <a:r>
              <a:rPr lang="en-US" sz="2800" dirty="0" err="1" smtClean="0"/>
              <a:t>dịch</a:t>
            </a:r>
            <a:r>
              <a:rPr lang="en-US" sz="2800" dirty="0" smtClean="0"/>
              <a:t> </a:t>
            </a:r>
            <a:r>
              <a:rPr lang="en-US" sz="2800" dirty="0" err="1" smtClean="0"/>
              <a:t>vụ</a:t>
            </a:r>
            <a:r>
              <a:rPr lang="en-US" sz="2800" dirty="0" smtClean="0"/>
              <a:t> (Software as Service)</a:t>
            </a:r>
          </a:p>
          <a:p>
            <a:pPr marL="533307" lvl="0" indent="-533307">
              <a:lnSpc>
                <a:spcPct val="90000"/>
              </a:lnSpc>
              <a:spcBef>
                <a:spcPct val="20000"/>
              </a:spcBef>
              <a:buSzPct val="90000"/>
              <a:buBlip>
                <a:blip r:embed="rId2"/>
              </a:buBlip>
            </a:pPr>
            <a:endParaRPr lang="en-US" sz="2800" dirty="0" smtClean="0"/>
          </a:p>
        </p:txBody>
      </p:sp>
      <p:pic>
        <p:nvPicPr>
          <p:cNvPr id="15" name="Picture 14" descr="vv"/>
          <p:cNvPicPr/>
          <p:nvPr/>
        </p:nvPicPr>
        <p:blipFill>
          <a:blip r:embed="rId3" cstate="print"/>
          <a:srcRect/>
          <a:stretch>
            <a:fillRect/>
          </a:stretch>
        </p:blipFill>
        <p:spPr bwMode="auto">
          <a:xfrm>
            <a:off x="2894012" y="3352800"/>
            <a:ext cx="6478859" cy="3200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84199" y="1297698"/>
            <a:ext cx="7339013" cy="2283702"/>
          </a:xfrm>
        </p:spPr>
        <p:txBody>
          <a:bodyPr/>
          <a:lstStyle/>
          <a:p>
            <a:pPr lvl="0">
              <a:buNone/>
            </a:pPr>
            <a:r>
              <a:rPr lang="en-US" sz="2800" dirty="0" err="1" smtClean="0">
                <a:solidFill>
                  <a:srgbClr val="FFFFFF"/>
                </a:solidFill>
              </a:rPr>
              <a:t>Hình</a:t>
            </a:r>
            <a:r>
              <a:rPr lang="en-US" sz="2800" dirty="0" smtClean="0">
                <a:solidFill>
                  <a:srgbClr val="FFFFFF"/>
                </a:solidFill>
              </a:rPr>
              <a:t> </a:t>
            </a:r>
            <a:r>
              <a:rPr lang="en-US" sz="2800" dirty="0" err="1" smtClean="0">
                <a:solidFill>
                  <a:srgbClr val="FFFFFF"/>
                </a:solidFill>
              </a:rPr>
              <a:t>thức</a:t>
            </a:r>
            <a:r>
              <a:rPr lang="en-US" sz="2800" dirty="0" smtClean="0">
                <a:solidFill>
                  <a:srgbClr val="FFFFFF"/>
                </a:solidFill>
              </a:rPr>
              <a:t> </a:t>
            </a:r>
            <a:r>
              <a:rPr lang="en-US" sz="2800" dirty="0" err="1" smtClean="0">
                <a:solidFill>
                  <a:srgbClr val="FFFFFF"/>
                </a:solidFill>
              </a:rPr>
              <a:t>triển</a:t>
            </a:r>
            <a:r>
              <a:rPr lang="en-US" sz="2800" dirty="0" smtClean="0">
                <a:solidFill>
                  <a:srgbClr val="FFFFFF"/>
                </a:solidFill>
              </a:rPr>
              <a:t> </a:t>
            </a:r>
            <a:r>
              <a:rPr lang="en-US" sz="2800" dirty="0" err="1" smtClean="0">
                <a:solidFill>
                  <a:srgbClr val="FFFFFF"/>
                </a:solidFill>
              </a:rPr>
              <a:t>khai</a:t>
            </a:r>
            <a:r>
              <a:rPr lang="en-US" sz="2800" dirty="0" smtClean="0">
                <a:solidFill>
                  <a:srgbClr val="FFFFFF"/>
                </a:solidFill>
              </a:rPr>
              <a:t> </a:t>
            </a:r>
            <a:r>
              <a:rPr lang="en-US" sz="2800" dirty="0" err="1" smtClean="0">
                <a:solidFill>
                  <a:srgbClr val="FFFFFF"/>
                </a:solidFill>
              </a:rPr>
              <a:t>điện</a:t>
            </a:r>
            <a:r>
              <a:rPr lang="en-US" sz="2800" dirty="0" smtClean="0">
                <a:solidFill>
                  <a:srgbClr val="FFFFFF"/>
                </a:solidFill>
              </a:rPr>
              <a:t> </a:t>
            </a:r>
            <a:r>
              <a:rPr lang="en-US" sz="2800" dirty="0" err="1" smtClean="0">
                <a:solidFill>
                  <a:srgbClr val="FFFFFF"/>
                </a:solidFill>
              </a:rPr>
              <a:t>toán</a:t>
            </a:r>
            <a:r>
              <a:rPr lang="en-US" sz="2800" dirty="0" smtClean="0">
                <a:solidFill>
                  <a:srgbClr val="FFFFFF"/>
                </a:solidFill>
              </a:rPr>
              <a:t> </a:t>
            </a:r>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công</a:t>
            </a:r>
            <a:r>
              <a:rPr lang="en-US" sz="2800" dirty="0" smtClean="0">
                <a:solidFill>
                  <a:srgbClr val="FFFFFF"/>
                </a:solidFill>
              </a:rPr>
              <a:t> </a:t>
            </a:r>
            <a:r>
              <a:rPr lang="en-US" sz="2800" dirty="0" err="1" smtClean="0">
                <a:solidFill>
                  <a:srgbClr val="FFFFFF"/>
                </a:solidFill>
              </a:rPr>
              <a:t>cộng</a:t>
            </a:r>
            <a:r>
              <a:rPr lang="en-US" sz="2800" dirty="0" smtClean="0">
                <a:solidFill>
                  <a:srgbClr val="FFFFFF"/>
                </a:solidFill>
              </a:rPr>
              <a:t> (Public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cá</a:t>
            </a:r>
            <a:r>
              <a:rPr lang="en-US" sz="2800" dirty="0" smtClean="0">
                <a:solidFill>
                  <a:srgbClr val="FFFFFF"/>
                </a:solidFill>
              </a:rPr>
              <a:t> </a:t>
            </a:r>
            <a:r>
              <a:rPr lang="en-US" sz="2800" dirty="0" err="1" smtClean="0">
                <a:solidFill>
                  <a:srgbClr val="FFFFFF"/>
                </a:solidFill>
              </a:rPr>
              <a:t>nhân</a:t>
            </a:r>
            <a:r>
              <a:rPr lang="en-US" sz="2800" dirty="0" smtClean="0">
                <a:solidFill>
                  <a:srgbClr val="FFFFFF"/>
                </a:solidFill>
              </a:rPr>
              <a:t> (Private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lai</a:t>
            </a:r>
            <a:r>
              <a:rPr lang="en-US" sz="2800" dirty="0" smtClean="0">
                <a:solidFill>
                  <a:srgbClr val="FFFFFF"/>
                </a:solidFill>
              </a:rPr>
              <a:t> (Hybrid Cloud)</a:t>
            </a:r>
          </a:p>
          <a:p>
            <a:pPr lvl="0"/>
            <a:r>
              <a:rPr lang="en-US" sz="2800" dirty="0" err="1" smtClean="0">
                <a:solidFill>
                  <a:srgbClr val="FFFFFF"/>
                </a:solidFill>
              </a:rPr>
              <a:t>Đám</a:t>
            </a:r>
            <a:r>
              <a:rPr lang="en-US" sz="2800" dirty="0" smtClean="0">
                <a:solidFill>
                  <a:srgbClr val="FFFFFF"/>
                </a:solidFill>
              </a:rPr>
              <a:t> </a:t>
            </a:r>
            <a:r>
              <a:rPr lang="en-US" sz="2800" dirty="0" err="1" smtClean="0">
                <a:solidFill>
                  <a:srgbClr val="FFFFFF"/>
                </a:solidFill>
              </a:rPr>
              <a:t>mây</a:t>
            </a:r>
            <a:r>
              <a:rPr lang="en-US" sz="2800" dirty="0" smtClean="0">
                <a:solidFill>
                  <a:srgbClr val="FFFFFF"/>
                </a:solidFill>
              </a:rPr>
              <a:t> </a:t>
            </a:r>
            <a:r>
              <a:rPr lang="en-US" sz="2800" dirty="0" err="1" smtClean="0">
                <a:solidFill>
                  <a:srgbClr val="FFFFFF"/>
                </a:solidFill>
              </a:rPr>
              <a:t>cộng</a:t>
            </a:r>
            <a:r>
              <a:rPr lang="en-US" sz="2800" dirty="0" smtClean="0">
                <a:solidFill>
                  <a:srgbClr val="FFFFFF"/>
                </a:solidFill>
              </a:rPr>
              <a:t> </a:t>
            </a:r>
            <a:r>
              <a:rPr lang="en-US" sz="2800" dirty="0" err="1" smtClean="0">
                <a:solidFill>
                  <a:srgbClr val="FFFFFF"/>
                </a:solidFill>
              </a:rPr>
              <a:t>đồng</a:t>
            </a:r>
            <a:r>
              <a:rPr lang="en-US" sz="2800" dirty="0" smtClean="0">
                <a:solidFill>
                  <a:srgbClr val="FFFFFF"/>
                </a:solidFill>
              </a:rPr>
              <a:t> (Community Cloud)</a:t>
            </a:r>
            <a:endParaRPr lang="en-US" sz="2800" dirty="0">
              <a:solidFill>
                <a:srgbClr val="FFFFFF"/>
              </a:solidFill>
            </a:endParaRPr>
          </a:p>
        </p:txBody>
      </p:sp>
      <p:sp>
        <p:nvSpPr>
          <p:cNvPr id="5" name="Title 1"/>
          <p:cNvSpPr>
            <a:spLocks noGrp="1"/>
          </p:cNvSpPr>
          <p:nvPr>
            <p:ph type="title"/>
          </p:nvPr>
        </p:nvSpPr>
        <p:spPr>
          <a:xfrm>
            <a:off x="519113" y="456806"/>
            <a:ext cx="11149013" cy="664797"/>
          </a:xfrm>
        </p:spPr>
        <p:txBody>
          <a:bodyPr/>
          <a:lstStyle/>
          <a:p>
            <a:r>
              <a:rPr smtClean="0"/>
              <a:t>3. 1. Tổng quan về điện toán đám mây</a:t>
            </a:r>
            <a:endParaRPr lang="en-US"/>
          </a:p>
        </p:txBody>
      </p:sp>
      <p:pic>
        <p:nvPicPr>
          <p:cNvPr id="6" name="Picture 5"/>
          <p:cNvPicPr/>
          <p:nvPr/>
        </p:nvPicPr>
        <p:blipFill>
          <a:blip r:embed="rId2" cstate="print"/>
          <a:srcRect/>
          <a:stretch>
            <a:fillRect/>
          </a:stretch>
        </p:blipFill>
        <p:spPr bwMode="auto">
          <a:xfrm>
            <a:off x="4475162" y="1219200"/>
            <a:ext cx="7334250" cy="5168176"/>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4494212" y="1219199"/>
            <a:ext cx="7391400" cy="5235575"/>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4494212" y="1219200"/>
            <a:ext cx="7467600" cy="5289550"/>
          </a:xfrm>
          <a:prstGeom prst="rect">
            <a:avLst/>
          </a:prstGeom>
          <a:noFill/>
          <a:ln w="9525">
            <a:noFill/>
            <a:miter lim="800000"/>
            <a:headEnd/>
            <a:tailEnd/>
          </a:ln>
        </p:spPr>
      </p:pic>
      <p:pic>
        <p:nvPicPr>
          <p:cNvPr id="9" name="Picture 8"/>
          <p:cNvPicPr/>
          <p:nvPr/>
        </p:nvPicPr>
        <p:blipFill>
          <a:blip r:embed="rId5" cstate="print"/>
          <a:srcRect/>
          <a:stretch>
            <a:fillRect/>
          </a:stretch>
        </p:blipFill>
        <p:spPr bwMode="auto">
          <a:xfrm>
            <a:off x="4494212" y="1219200"/>
            <a:ext cx="7467600" cy="5228092"/>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671513" y="2350516"/>
            <a:ext cx="4737099" cy="1809726"/>
          </a:xfrm>
        </p:spPr>
        <p:txBody>
          <a:bodyPr/>
          <a:lstStyle/>
          <a:p>
            <a:pPr lvl="0"/>
            <a:r>
              <a:rPr lang="en-US" sz="2800" smtClean="0"/>
              <a:t>Tiết kiệm và giảm chi phí</a:t>
            </a:r>
          </a:p>
          <a:p>
            <a:pPr lvl="0"/>
            <a:r>
              <a:rPr lang="en-US" sz="2800" smtClean="0"/>
              <a:t>Tốc độ xử lý nhanh</a:t>
            </a:r>
          </a:p>
          <a:p>
            <a:pPr lvl="0"/>
            <a:r>
              <a:rPr lang="en-US" sz="2800" smtClean="0"/>
              <a:t>Tính co giãn</a:t>
            </a:r>
          </a:p>
          <a:p>
            <a:pPr lvl="0"/>
            <a:r>
              <a:rPr lang="en-US" sz="2800" smtClean="0"/>
              <a:t>Thống kê tài nguyên</a:t>
            </a:r>
            <a:endParaRPr lang="en-US" sz="2800"/>
          </a:p>
        </p:txBody>
      </p:sp>
      <p:sp>
        <p:nvSpPr>
          <p:cNvPr id="5" name="Title 1"/>
          <p:cNvSpPr txBox="1">
            <a:spLocks/>
          </p:cNvSpPr>
          <p:nvPr/>
        </p:nvSpPr>
        <p:spPr>
          <a:xfrm>
            <a:off x="519113" y="456806"/>
            <a:ext cx="11149013" cy="664797"/>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3. 1. Tổng quan về điện toán đám mây</a:t>
            </a:r>
            <a:endParaRPr kumimoji="0" lang="en-US" sz="4800" b="0" i="0" u="none" strike="noStrike" kern="1200" cap="none" spc="-267"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
        <p:nvSpPr>
          <p:cNvPr id="8" name="Title 1"/>
          <p:cNvSpPr txBox="1">
            <a:spLocks/>
          </p:cNvSpPr>
          <p:nvPr/>
        </p:nvSpPr>
        <p:spPr>
          <a:xfrm>
            <a:off x="760412" y="1676400"/>
            <a:ext cx="2362200" cy="457200"/>
          </a:xfrm>
          <a:prstGeom prst="rect">
            <a:avLst/>
          </a:prstGeom>
        </p:spPr>
        <p:txBody>
          <a:bodyPr vert="horz" wrap="square" lIns="0" tIns="0" rIns="0" bIns="0" rtlCol="0" anchor="t">
            <a:spAutoFit/>
          </a:bodyPr>
          <a:lstStyle/>
          <a:p>
            <a:pPr marL="0" marR="0" lvl="0" indent="0" algn="l" defTabSz="121893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267" normalizeH="0" baseline="0" noProof="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Ưu điểm </a:t>
            </a:r>
            <a:endParaRPr kumimoji="0" lang="en-US" sz="3200" b="0" i="0" u="none" strike="noStrike" kern="1200" cap="none" spc="-267" normalizeH="0" baseline="0" noProof="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grpSp>
        <p:nvGrpSpPr>
          <p:cNvPr id="9" name="Group 8"/>
          <p:cNvGrpSpPr/>
          <p:nvPr/>
        </p:nvGrpSpPr>
        <p:grpSpPr>
          <a:xfrm>
            <a:off x="6704012" y="1981200"/>
            <a:ext cx="2652201" cy="3493532"/>
            <a:chOff x="4646612" y="1828800"/>
            <a:chExt cx="2652201" cy="3493532"/>
          </a:xfrm>
        </p:grpSpPr>
        <p:pic>
          <p:nvPicPr>
            <p:cNvPr id="10" name="Picture 6" descr="C:\Users\ADMIN\Desktop\Computer-icon.png"/>
            <p:cNvPicPr>
              <a:picLocks noChangeAspect="1" noChangeArrowheads="1"/>
            </p:cNvPicPr>
            <p:nvPr/>
          </p:nvPicPr>
          <p:blipFill>
            <a:blip r:embed="rId3"/>
            <a:srcRect/>
            <a:stretch>
              <a:fillRect/>
            </a:stretch>
          </p:blipFill>
          <p:spPr bwMode="auto">
            <a:xfrm>
              <a:off x="5103812" y="1981200"/>
              <a:ext cx="838200" cy="838200"/>
            </a:xfrm>
            <a:prstGeom prst="rect">
              <a:avLst/>
            </a:prstGeom>
            <a:noFill/>
          </p:spPr>
        </p:pic>
        <p:pic>
          <p:nvPicPr>
            <p:cNvPr id="11" name="Picture 9" descr="E:\UIT\CNTT IX\pic\website_hosting_server.png"/>
            <p:cNvPicPr>
              <a:picLocks noChangeAspect="1" noChangeArrowheads="1"/>
            </p:cNvPicPr>
            <p:nvPr/>
          </p:nvPicPr>
          <p:blipFill>
            <a:blip r:embed="rId4"/>
            <a:srcRect/>
            <a:stretch>
              <a:fillRect/>
            </a:stretch>
          </p:blipFill>
          <p:spPr bwMode="auto">
            <a:xfrm>
              <a:off x="5789612" y="1828800"/>
              <a:ext cx="1422400" cy="1066800"/>
            </a:xfrm>
            <a:prstGeom prst="rect">
              <a:avLst/>
            </a:prstGeom>
            <a:noFill/>
          </p:spPr>
        </p:pic>
        <p:pic>
          <p:nvPicPr>
            <p:cNvPr id="12" name="Picture 2" descr="E:\UIT\CNTT IX\pic\tech.png"/>
            <p:cNvPicPr>
              <a:picLocks noChangeAspect="1" noChangeArrowheads="1"/>
            </p:cNvPicPr>
            <p:nvPr/>
          </p:nvPicPr>
          <p:blipFill>
            <a:blip r:embed="rId5"/>
            <a:srcRect/>
            <a:stretch>
              <a:fillRect/>
            </a:stretch>
          </p:blipFill>
          <p:spPr bwMode="auto">
            <a:xfrm>
              <a:off x="5180012" y="3429000"/>
              <a:ext cx="762000" cy="762000"/>
            </a:xfrm>
            <a:prstGeom prst="rect">
              <a:avLst/>
            </a:prstGeom>
            <a:noFill/>
          </p:spPr>
        </p:pic>
        <p:pic>
          <p:nvPicPr>
            <p:cNvPr id="13" name="Picture 10" descr="E:\UIT\CNTT IX\pic\tools.png"/>
            <p:cNvPicPr>
              <a:picLocks noChangeAspect="1" noChangeArrowheads="1"/>
            </p:cNvPicPr>
            <p:nvPr/>
          </p:nvPicPr>
          <p:blipFill>
            <a:blip r:embed="rId6"/>
            <a:srcRect/>
            <a:stretch>
              <a:fillRect/>
            </a:stretch>
          </p:blipFill>
          <p:spPr bwMode="auto">
            <a:xfrm>
              <a:off x="6170612" y="3581399"/>
              <a:ext cx="685800" cy="685801"/>
            </a:xfrm>
            <a:prstGeom prst="rect">
              <a:avLst/>
            </a:prstGeom>
            <a:noFill/>
          </p:spPr>
        </p:pic>
        <p:sp>
          <p:nvSpPr>
            <p:cNvPr id="14" name="TextBox 13"/>
            <p:cNvSpPr txBox="1"/>
            <p:nvPr/>
          </p:nvSpPr>
          <p:spPr>
            <a:xfrm>
              <a:off x="4646612" y="4953000"/>
              <a:ext cx="2652201" cy="369332"/>
            </a:xfrm>
            <a:prstGeom prst="rect">
              <a:avLst/>
            </a:prstGeom>
            <a:noFill/>
          </p:spPr>
          <p:txBody>
            <a:bodyPr wrap="none" lIns="0" tIns="0" rIns="0" bIns="0" rtlCol="0">
              <a:spAutoFit/>
            </a:bodyPr>
            <a:lstStyle/>
            <a:p>
              <a:r>
                <a:rPr lang="en-US" smtClean="0">
                  <a:gradFill>
                    <a:gsLst>
                      <a:gs pos="0">
                        <a:schemeClr val="tx1"/>
                      </a:gs>
                      <a:gs pos="86000">
                        <a:schemeClr val="tx1"/>
                      </a:gs>
                    </a:gsLst>
                    <a:lin ang="5400000" scaled="0"/>
                  </a:gradFill>
                  <a:effectLst>
                    <a:outerShdw blurRad="63500" algn="ctr" rotWithShape="0">
                      <a:schemeClr val="tx1">
                        <a:alpha val="60000"/>
                      </a:schemeClr>
                    </a:outerShdw>
                  </a:effectLst>
                </a:rPr>
                <a:t>Thiết bị và nhân lực</a:t>
              </a:r>
              <a:endParaRPr lang="en-US"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grpSp>
      <p:pic>
        <p:nvPicPr>
          <p:cNvPr id="51203" name="Picture 3" descr="E:\UIT\CNTT IX\pic\website_hosting_server.png"/>
          <p:cNvPicPr>
            <a:picLocks noChangeAspect="1" noChangeArrowheads="1"/>
          </p:cNvPicPr>
          <p:nvPr/>
        </p:nvPicPr>
        <p:blipFill>
          <a:blip r:embed="rId4"/>
          <a:srcRect/>
          <a:stretch>
            <a:fillRect/>
          </a:stretch>
        </p:blipFill>
        <p:spPr bwMode="auto">
          <a:xfrm>
            <a:off x="5789612" y="1143000"/>
            <a:ext cx="4876800" cy="3657600"/>
          </a:xfrm>
          <a:prstGeom prst="rect">
            <a:avLst/>
          </a:prstGeom>
          <a:noFill/>
        </p:spPr>
      </p:pic>
      <p:grpSp>
        <p:nvGrpSpPr>
          <p:cNvPr id="28" name="Group 27"/>
          <p:cNvGrpSpPr/>
          <p:nvPr/>
        </p:nvGrpSpPr>
        <p:grpSpPr>
          <a:xfrm>
            <a:off x="7313612" y="2362200"/>
            <a:ext cx="2449286" cy="2057400"/>
            <a:chOff x="4214812" y="3657600"/>
            <a:chExt cx="2449286" cy="2057400"/>
          </a:xfrm>
        </p:grpSpPr>
        <p:sp>
          <p:nvSpPr>
            <p:cNvPr id="20" name="Cloud 19"/>
            <p:cNvSpPr/>
            <p:nvPr/>
          </p:nvSpPr>
          <p:spPr bwMode="auto">
            <a:xfrm>
              <a:off x="4214812" y="3657600"/>
              <a:ext cx="2449286" cy="20574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51206" name="Picture 6" descr="E:\UIT\CNTT IX\pic\Database Inactive Hot.png"/>
            <p:cNvPicPr>
              <a:picLocks noChangeAspect="1" noChangeArrowheads="1"/>
            </p:cNvPicPr>
            <p:nvPr/>
          </p:nvPicPr>
          <p:blipFill>
            <a:blip r:embed="rId7"/>
            <a:srcRect/>
            <a:stretch>
              <a:fillRect/>
            </a:stretch>
          </p:blipFill>
          <p:spPr bwMode="auto">
            <a:xfrm>
              <a:off x="4722812" y="4191000"/>
              <a:ext cx="990600" cy="990600"/>
            </a:xfrm>
            <a:prstGeom prst="rect">
              <a:avLst/>
            </a:prstGeom>
            <a:noFill/>
          </p:spPr>
        </p:pic>
        <p:pic>
          <p:nvPicPr>
            <p:cNvPr id="22" name="Picture 6" descr="E:\UIT\CNTT IX\pic\Database Inactive Hot.png"/>
            <p:cNvPicPr>
              <a:picLocks noChangeAspect="1" noChangeArrowheads="1"/>
            </p:cNvPicPr>
            <p:nvPr/>
          </p:nvPicPr>
          <p:blipFill>
            <a:blip r:embed="rId7"/>
            <a:srcRect/>
            <a:stretch>
              <a:fillRect/>
            </a:stretch>
          </p:blipFill>
          <p:spPr bwMode="auto">
            <a:xfrm>
              <a:off x="5256212" y="4038600"/>
              <a:ext cx="914400" cy="914400"/>
            </a:xfrm>
            <a:prstGeom prst="rect">
              <a:avLst/>
            </a:prstGeom>
            <a:noFill/>
          </p:spPr>
        </p:pic>
      </p:grpSp>
      <p:pic>
        <p:nvPicPr>
          <p:cNvPr id="51207" name="Picture 7" descr="E:\UIT\CNTT IX\pic\Untitled-7.png"/>
          <p:cNvPicPr>
            <a:picLocks noChangeAspect="1" noChangeArrowheads="1"/>
          </p:cNvPicPr>
          <p:nvPr/>
        </p:nvPicPr>
        <p:blipFill>
          <a:blip r:embed="rId8"/>
          <a:srcRect/>
          <a:stretch>
            <a:fillRect/>
          </a:stretch>
        </p:blipFill>
        <p:spPr bwMode="auto">
          <a:xfrm>
            <a:off x="6932612" y="1447800"/>
            <a:ext cx="2868172" cy="4495800"/>
          </a:xfrm>
          <a:prstGeom prst="rect">
            <a:avLst/>
          </a:prstGeom>
          <a:noFill/>
        </p:spPr>
      </p:pic>
      <p:sp>
        <p:nvSpPr>
          <p:cNvPr id="24" name="Title 23"/>
          <p:cNvSpPr>
            <a:spLocks noGrp="1"/>
          </p:cNvSpPr>
          <p:nvPr>
            <p:ph type="title"/>
          </p:nvPr>
        </p:nvSpPr>
        <p:spPr/>
        <p:txBody>
          <a:bodyPr/>
          <a:lstStyle/>
          <a:p>
            <a:endParaRPr lang="en-US"/>
          </a:p>
        </p:txBody>
      </p:sp>
      <p:grpSp>
        <p:nvGrpSpPr>
          <p:cNvPr id="29" name="Group 28"/>
          <p:cNvGrpSpPr/>
          <p:nvPr/>
        </p:nvGrpSpPr>
        <p:grpSpPr>
          <a:xfrm>
            <a:off x="6170612" y="1828800"/>
            <a:ext cx="3937000" cy="3124200"/>
            <a:chOff x="9244012" y="4038600"/>
            <a:chExt cx="3937000" cy="3124200"/>
          </a:xfrm>
        </p:grpSpPr>
        <p:sp>
          <p:nvSpPr>
            <p:cNvPr id="25" name="Cloud 24"/>
            <p:cNvSpPr/>
            <p:nvPr/>
          </p:nvSpPr>
          <p:spPr bwMode="auto">
            <a:xfrm>
              <a:off x="9244012" y="4038600"/>
              <a:ext cx="3937000" cy="3124200"/>
            </a:xfrm>
            <a:prstGeom prst="cloud">
              <a:avLst/>
            </a:prstGeom>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pic>
          <p:nvPicPr>
            <p:cNvPr id="26" name="Picture 6" descr="E:\UIT\CNTT IX\pic\Database Inactive Hot.png"/>
            <p:cNvPicPr>
              <a:picLocks noChangeAspect="1" noChangeArrowheads="1"/>
            </p:cNvPicPr>
            <p:nvPr/>
          </p:nvPicPr>
          <p:blipFill>
            <a:blip r:embed="rId7"/>
            <a:srcRect/>
            <a:stretch>
              <a:fillRect/>
            </a:stretch>
          </p:blipFill>
          <p:spPr bwMode="auto">
            <a:xfrm>
              <a:off x="10596527" y="4495800"/>
              <a:ext cx="1592298" cy="1592298"/>
            </a:xfrm>
            <a:prstGeom prst="rect">
              <a:avLst/>
            </a:prstGeom>
            <a:noFill/>
          </p:spPr>
        </p:pic>
        <p:pic>
          <p:nvPicPr>
            <p:cNvPr id="27" name="Picture 6" descr="E:\UIT\CNTT IX\pic\Database Inactive Hot.png"/>
            <p:cNvPicPr>
              <a:picLocks noChangeAspect="1" noChangeArrowheads="1"/>
            </p:cNvPicPr>
            <p:nvPr/>
          </p:nvPicPr>
          <p:blipFill>
            <a:blip r:embed="rId7"/>
            <a:srcRect/>
            <a:stretch>
              <a:fillRect/>
            </a:stretch>
          </p:blipFill>
          <p:spPr bwMode="auto">
            <a:xfrm>
              <a:off x="10133012" y="4953000"/>
              <a:ext cx="1469813" cy="1469813"/>
            </a:xfrm>
            <a:prstGeom prst="rect">
              <a:avLst/>
            </a:prstGeom>
            <a:noFill/>
          </p:spPr>
        </p:pic>
      </p:grpSp>
    </p:spTree>
    <p:extLst>
      <p:ext uri="{BB962C8B-B14F-4D97-AF65-F5344CB8AC3E}">
        <p14:creationId xmlns="" xmlns:p14="http://schemas.microsoft.com/office/powerpoint/2010/main" val="2925076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5" presetClass="entr" presetSubtype="10" fill="hold" nodeType="withEffect">
                                  <p:stCondLst>
                                    <p:cond delay="0"/>
                                  </p:stCondLst>
                                  <p:childTnLst>
                                    <p:set>
                                      <p:cBhvr>
                                        <p:cTn id="26" dur="1" fill="hold">
                                          <p:stCondLst>
                                            <p:cond delay="0"/>
                                          </p:stCondLst>
                                        </p:cTn>
                                        <p:tgtEl>
                                          <p:spTgt spid="51203"/>
                                        </p:tgtEl>
                                        <p:attrNameLst>
                                          <p:attrName>style.visibility</p:attrName>
                                        </p:attrNameLst>
                                      </p:cBhvr>
                                      <p:to>
                                        <p:strVal val="visible"/>
                                      </p:to>
                                    </p:set>
                                    <p:animEffect transition="in" filter="checkerboard(across)">
                                      <p:cBhvr>
                                        <p:cTn id="27" dur="500"/>
                                        <p:tgtEl>
                                          <p:spTgt spid="512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51203"/>
                                        </p:tgtEl>
                                      </p:cBhvr>
                                    </p:animEffect>
                                    <p:set>
                                      <p:cBhvr>
                                        <p:cTn id="32" dur="1" fill="hold">
                                          <p:stCondLst>
                                            <p:cond delay="499"/>
                                          </p:stCondLst>
                                        </p:cTn>
                                        <p:tgtEl>
                                          <p:spTgt spid="51203"/>
                                        </p:tgtEl>
                                        <p:attrNameLst>
                                          <p:attrName>style.visibility</p:attrName>
                                        </p:attrNameLst>
                                      </p:cBhvr>
                                      <p:to>
                                        <p:strVal val="hidden"/>
                                      </p:to>
                                    </p:set>
                                  </p:childTnLst>
                                </p:cTn>
                              </p:par>
                              <p:par>
                                <p:cTn id="33" presetID="5" presetClass="entr" presetSubtype="1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checkerboard(across)">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1000" fill="hold"/>
                                        <p:tgtEl>
                                          <p:spTgt spid="29"/>
                                        </p:tgtEl>
                                        <p:attrNameLst>
                                          <p:attrName>ppt_w</p:attrName>
                                        </p:attrNameLst>
                                      </p:cBhvr>
                                      <p:tavLst>
                                        <p:tav tm="0">
                                          <p:val>
                                            <p:strVal val="#ppt_w*0.70"/>
                                          </p:val>
                                        </p:tav>
                                        <p:tav tm="100000">
                                          <p:val>
                                            <p:strVal val="#ppt_w"/>
                                          </p:val>
                                        </p:tav>
                                      </p:tavLst>
                                    </p:anim>
                                    <p:anim calcmode="lin" valueType="num">
                                      <p:cBhvr>
                                        <p:cTn id="41" dur="1000" fill="hold"/>
                                        <p:tgtEl>
                                          <p:spTgt spid="29"/>
                                        </p:tgtEl>
                                        <p:attrNameLst>
                                          <p:attrName>ppt_h</p:attrName>
                                        </p:attrNameLst>
                                      </p:cBhvr>
                                      <p:tavLst>
                                        <p:tav tm="0">
                                          <p:val>
                                            <p:strVal val="#ppt_h"/>
                                          </p:val>
                                        </p:tav>
                                        <p:tav tm="100000">
                                          <p:val>
                                            <p:strVal val="#ppt_h"/>
                                          </p:val>
                                        </p:tav>
                                      </p:tavLst>
                                    </p:anim>
                                    <p:animEffect transition="in" filter="fade">
                                      <p:cBhvr>
                                        <p:cTn id="42" dur="10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29"/>
                                        </p:tgtEl>
                                      </p:cBhvr>
                                    </p:animEffect>
                                    <p:set>
                                      <p:cBhvr>
                                        <p:cTn id="47" dur="1" fill="hold">
                                          <p:stCondLst>
                                            <p:cond delay="499"/>
                                          </p:stCondLst>
                                        </p:cTn>
                                        <p:tgtEl>
                                          <p:spTgt spid="29"/>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28"/>
                                        </p:tgtEl>
                                      </p:cBhvr>
                                    </p:animEffect>
                                    <p:set>
                                      <p:cBhvr>
                                        <p:cTn id="50" dur="1" fill="hold">
                                          <p:stCondLst>
                                            <p:cond delay="499"/>
                                          </p:stCondLst>
                                        </p:cTn>
                                        <p:tgtEl>
                                          <p:spTgt spid="28"/>
                                        </p:tgtEl>
                                        <p:attrNameLst>
                                          <p:attrName>style.visibility</p:attrName>
                                        </p:attrNameLst>
                                      </p:cBhvr>
                                      <p:to>
                                        <p:strVal val="hidden"/>
                                      </p:to>
                                    </p:set>
                                  </p:childTnLst>
                                </p:cTn>
                              </p:par>
                              <p:par>
                                <p:cTn id="51" presetID="5" presetClass="entr" presetSubtype="10" fill="hold" nodeType="withEffect">
                                  <p:stCondLst>
                                    <p:cond delay="0"/>
                                  </p:stCondLst>
                                  <p:childTnLst>
                                    <p:set>
                                      <p:cBhvr>
                                        <p:cTn id="52" dur="1" fill="hold">
                                          <p:stCondLst>
                                            <p:cond delay="0"/>
                                          </p:stCondLst>
                                        </p:cTn>
                                        <p:tgtEl>
                                          <p:spTgt spid="51207"/>
                                        </p:tgtEl>
                                        <p:attrNameLst>
                                          <p:attrName>style.visibility</p:attrName>
                                        </p:attrNameLst>
                                      </p:cBhvr>
                                      <p:to>
                                        <p:strVal val="visible"/>
                                      </p:to>
                                    </p:set>
                                    <p:animEffect transition="in" filter="checkerboard(across)">
                                      <p:cBhvr>
                                        <p:cTn id="53"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927</Words>
  <Application>Microsoft Office PowerPoint</Application>
  <PresentationFormat>Custom</PresentationFormat>
  <Paragraphs>129</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WindowsAzurePlatformTemplate16x9</vt:lpstr>
      <vt:lpstr>Nghiên cứu công nghệ điện toán đám mây &amp; xây dựng ứng dụng sổ liên lạc trực tuyến minh họa</vt:lpstr>
      <vt:lpstr>Nội dung trình bày</vt:lpstr>
      <vt:lpstr>1. Đặt vấn đề</vt:lpstr>
      <vt:lpstr>2. Mục tiêu và phạm vi khóa luận</vt:lpstr>
      <vt:lpstr>Slide 5</vt:lpstr>
      <vt:lpstr>3. 1. Tổng quan về điện toán đám mây</vt:lpstr>
      <vt:lpstr>3. 1. Tổng quan về điện toán đám mây</vt:lpstr>
      <vt:lpstr>3. 1. Tổng quan về điện toán đám mây</vt:lpstr>
      <vt:lpstr>Slide 9</vt:lpstr>
      <vt:lpstr>Hạn chế</vt:lpstr>
      <vt:lpstr>Slide 11</vt:lpstr>
      <vt:lpstr>3. 2. Tổng quan về Windows Azure</vt:lpstr>
      <vt:lpstr>Compute</vt:lpstr>
      <vt:lpstr>Storage</vt:lpstr>
      <vt:lpstr>Fabric</vt:lpstr>
      <vt:lpstr>SQL Azure</vt:lpstr>
      <vt:lpstr>4. Ứng dụng sổ liên lạc trực tuyến</vt:lpstr>
      <vt:lpstr>4. Ứng dụng sổ liên lạc trực tuyến</vt:lpstr>
      <vt:lpstr>4. Ứng dụng sổ liên lạc  trực tuyến (tt)</vt:lpstr>
      <vt:lpstr>4. Ứng dụng sổ liên lạc điện tử</vt:lpstr>
      <vt:lpstr>4. Ứng dụng sổ liên lạc điện tử</vt:lpstr>
      <vt:lpstr>5. Hiện thực hệ thống</vt:lpstr>
      <vt:lpstr>6. Kết luận và hướng phát triển</vt:lpstr>
      <vt:lpstr>Slide 24</vt:lpstr>
      <vt:lpstr>Slide 25</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2012-02-11T03:32:45Z</dcterms:modified>
  <cp:version>1.0.0</cp:version>
</cp:coreProperties>
</file>