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0" r:id="rId1"/>
  </p:sldMasterIdLst>
  <p:notesMasterIdLst>
    <p:notesMasterId r:id="rId27"/>
  </p:notesMasterIdLst>
  <p:handoutMasterIdLst>
    <p:handoutMasterId r:id="rId28"/>
  </p:handoutMasterIdLst>
  <p:sldIdLst>
    <p:sldId id="256" r:id="rId2"/>
    <p:sldId id="299" r:id="rId3"/>
    <p:sldId id="306" r:id="rId4"/>
    <p:sldId id="305" r:id="rId5"/>
    <p:sldId id="304" r:id="rId6"/>
    <p:sldId id="308" r:id="rId7"/>
    <p:sldId id="309" r:id="rId8"/>
    <p:sldId id="310" r:id="rId9"/>
    <p:sldId id="312" r:id="rId10"/>
    <p:sldId id="313" r:id="rId11"/>
    <p:sldId id="307" r:id="rId12"/>
    <p:sldId id="314" r:id="rId13"/>
    <p:sldId id="316" r:id="rId14"/>
    <p:sldId id="317" r:id="rId15"/>
    <p:sldId id="318" r:id="rId16"/>
    <p:sldId id="320" r:id="rId17"/>
    <p:sldId id="303" r:id="rId18"/>
    <p:sldId id="321" r:id="rId19"/>
    <p:sldId id="324" r:id="rId20"/>
    <p:sldId id="322" r:id="rId21"/>
    <p:sldId id="323" r:id="rId22"/>
    <p:sldId id="302" r:id="rId23"/>
    <p:sldId id="301" r:id="rId24"/>
    <p:sldId id="325" r:id="rId25"/>
    <p:sldId id="266" r:id="rId26"/>
  </p:sldIdLst>
  <p:sldSz cx="12188825" cy="6858000"/>
  <p:notesSz cx="6858000" cy="9144000"/>
  <p:defaultTextStyle>
    <a:defPPr>
      <a:defRPr lang="en-US"/>
    </a:defPPr>
    <a:lvl1pPr marL="0" algn="l" defTabSz="1218937" rtl="0" eaLnBrk="1" latinLnBrk="0" hangingPunct="1">
      <a:defRPr sz="2400" kern="1200">
        <a:solidFill>
          <a:schemeClr val="tx1"/>
        </a:solidFill>
        <a:latin typeface="+mn-lt"/>
        <a:ea typeface="+mn-ea"/>
        <a:cs typeface="+mn-cs"/>
      </a:defRPr>
    </a:lvl1pPr>
    <a:lvl2pPr marL="609469" algn="l" defTabSz="1218937" rtl="0" eaLnBrk="1" latinLnBrk="0" hangingPunct="1">
      <a:defRPr sz="2400" kern="1200">
        <a:solidFill>
          <a:schemeClr val="tx1"/>
        </a:solidFill>
        <a:latin typeface="+mn-lt"/>
        <a:ea typeface="+mn-ea"/>
        <a:cs typeface="+mn-cs"/>
      </a:defRPr>
    </a:lvl2pPr>
    <a:lvl3pPr marL="1218937" algn="l" defTabSz="1218937" rtl="0" eaLnBrk="1" latinLnBrk="0" hangingPunct="1">
      <a:defRPr sz="2400" kern="1200">
        <a:solidFill>
          <a:schemeClr val="tx1"/>
        </a:solidFill>
        <a:latin typeface="+mn-lt"/>
        <a:ea typeface="+mn-ea"/>
        <a:cs typeface="+mn-cs"/>
      </a:defRPr>
    </a:lvl3pPr>
    <a:lvl4pPr marL="1828407" algn="l" defTabSz="1218937" rtl="0" eaLnBrk="1" latinLnBrk="0" hangingPunct="1">
      <a:defRPr sz="2400" kern="1200">
        <a:solidFill>
          <a:schemeClr val="tx1"/>
        </a:solidFill>
        <a:latin typeface="+mn-lt"/>
        <a:ea typeface="+mn-ea"/>
        <a:cs typeface="+mn-cs"/>
      </a:defRPr>
    </a:lvl4pPr>
    <a:lvl5pPr marL="2437876" algn="l" defTabSz="1218937" rtl="0" eaLnBrk="1" latinLnBrk="0" hangingPunct="1">
      <a:defRPr sz="2400" kern="1200">
        <a:solidFill>
          <a:schemeClr val="tx1"/>
        </a:solidFill>
        <a:latin typeface="+mn-lt"/>
        <a:ea typeface="+mn-ea"/>
        <a:cs typeface="+mn-cs"/>
      </a:defRPr>
    </a:lvl5pPr>
    <a:lvl6pPr marL="3047345" algn="l" defTabSz="1218937" rtl="0" eaLnBrk="1" latinLnBrk="0" hangingPunct="1">
      <a:defRPr sz="2400" kern="1200">
        <a:solidFill>
          <a:schemeClr val="tx1"/>
        </a:solidFill>
        <a:latin typeface="+mn-lt"/>
        <a:ea typeface="+mn-ea"/>
        <a:cs typeface="+mn-cs"/>
      </a:defRPr>
    </a:lvl6pPr>
    <a:lvl7pPr marL="3656813" algn="l" defTabSz="1218937" rtl="0" eaLnBrk="1" latinLnBrk="0" hangingPunct="1">
      <a:defRPr sz="2400" kern="1200">
        <a:solidFill>
          <a:schemeClr val="tx1"/>
        </a:solidFill>
        <a:latin typeface="+mn-lt"/>
        <a:ea typeface="+mn-ea"/>
        <a:cs typeface="+mn-cs"/>
      </a:defRPr>
    </a:lvl7pPr>
    <a:lvl8pPr marL="4266283" algn="l" defTabSz="1218937" rtl="0" eaLnBrk="1" latinLnBrk="0" hangingPunct="1">
      <a:defRPr sz="2400" kern="1200">
        <a:solidFill>
          <a:schemeClr val="tx1"/>
        </a:solidFill>
        <a:latin typeface="+mn-lt"/>
        <a:ea typeface="+mn-ea"/>
        <a:cs typeface="+mn-cs"/>
      </a:defRPr>
    </a:lvl8pPr>
    <a:lvl9pPr marL="4875752" algn="l" defTabSz="1218937" rtl="0" eaLnBrk="1" latinLnBrk="0" hangingPunct="1">
      <a:defRPr sz="24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92929"/>
    <a:srgbClr val="FFFFFF"/>
    <a:srgbClr val="F8F57B"/>
    <a:srgbClr val="000000"/>
    <a:srgbClr val="333333"/>
    <a:srgbClr val="F6AE1E"/>
    <a:srgbClr val="FF0066"/>
    <a:srgbClr val="F3AF35"/>
    <a:srgbClr val="9C42E6"/>
    <a:srgbClr val="D1943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0380" autoAdjust="0"/>
    <p:restoredTop sz="55085" autoAdjust="0"/>
  </p:normalViewPr>
  <p:slideViewPr>
    <p:cSldViewPr>
      <p:cViewPr varScale="1">
        <p:scale>
          <a:sx n="41" d="100"/>
          <a:sy n="41" d="100"/>
        </p:scale>
        <p:origin x="-1818" y="-96"/>
      </p:cViewPr>
      <p:guideLst>
        <p:guide orient="horz" pos="144"/>
        <p:guide orient="horz" pos="912"/>
        <p:guide orient="horz" pos="1484"/>
        <p:guide orient="horz" pos="1200"/>
        <p:guide orient="horz" pos="2736"/>
        <p:guide orient="horz" pos="4176"/>
        <p:guide pos="3839"/>
        <p:guide pos="320"/>
        <p:guide pos="704"/>
        <p:guide pos="7358"/>
        <p:guide pos="1150"/>
        <p:guide pos="7063"/>
      </p:guideLst>
    </p:cSldViewPr>
  </p:slideViewPr>
  <p:notesTextViewPr>
    <p:cViewPr>
      <p:scale>
        <a:sx n="100" d="100"/>
        <a:sy n="100" d="100"/>
      </p:scale>
      <p:origin x="0" y="0"/>
    </p:cViewPr>
  </p:notesTextViewPr>
  <p:sorterViewPr>
    <p:cViewPr>
      <p:scale>
        <a:sx n="100" d="100"/>
        <a:sy n="100" d="100"/>
      </p:scale>
      <p:origin x="0" y="30"/>
    </p:cViewPr>
  </p:sorterViewPr>
  <p:notesViewPr>
    <p:cSldViewPr showGuides="1">
      <p:cViewPr varScale="1">
        <p:scale>
          <a:sx n="88" d="100"/>
          <a:sy n="88" d="100"/>
        </p:scale>
        <p:origin x="-3810"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latin typeface="Segoe UI" pitchFamily="34" charset="0"/>
              </a:rPr>
              <a:t>TechReady9</a:t>
            </a:r>
            <a:endParaRPr lang="en-US">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26/02/2012</a:t>
            </a:fld>
            <a:endParaRPr lang="en-US">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smtClean="0">
                <a:solidFill>
                  <a:srgbClr val="000000"/>
                </a:solidFill>
                <a:latin typeface="Segoe UI" pitchFamily="34" charset="0"/>
              </a:rPr>
            </a:br>
            <a:r>
              <a:rPr lang="en-US" sz="50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a:latin typeface="Segoe UI" pitchFamily="34" charset="0"/>
            </a:endParaRPr>
          </a:p>
        </p:txBody>
      </p:sp>
    </p:spTree>
    <p:extLst>
      <p:ext uri="{BB962C8B-B14F-4D97-AF65-F5344CB8AC3E}">
        <p14:creationId xmlns="" xmlns:p14="http://schemas.microsoft.com/office/powerpoint/2010/main" val="4144106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smtClean="0"/>
              <a:t>Windows Azure Platform Training Kit</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26/02/2012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a:p>
        </p:txBody>
      </p:sp>
    </p:spTree>
    <p:extLst>
      <p:ext uri="{BB962C8B-B14F-4D97-AF65-F5344CB8AC3E}">
        <p14:creationId xmlns="" xmlns:p14="http://schemas.microsoft.com/office/powerpoint/2010/main" val="2509398179"/>
      </p:ext>
    </p:extLst>
  </p:cSld>
  <p:clrMap bg1="lt1" tx1="dk1" bg2="lt2" tx2="dk2" accent1="accent1" accent2="accent2" accent3="accent3" accent4="accent4" accent5="accent5" accent6="accent6" hlink="hlink" folHlink="folHlink"/>
  <p:notesStyle>
    <a:lvl1pPr marL="0" algn="l" defTabSz="1218937" rtl="0" eaLnBrk="1" latinLnBrk="0" hangingPunct="1">
      <a:lnSpc>
        <a:spcPct val="90000"/>
      </a:lnSpc>
      <a:spcAft>
        <a:spcPts val="444"/>
      </a:spcAft>
      <a:defRPr sz="1200" kern="1200">
        <a:solidFill>
          <a:schemeClr val="tx1"/>
        </a:solidFill>
        <a:latin typeface="Segoe UI" pitchFamily="34" charset="0"/>
        <a:ea typeface="+mn-ea"/>
        <a:cs typeface="+mn-cs"/>
      </a:defRPr>
    </a:lvl1pPr>
    <a:lvl2pPr marL="283925" indent="-141081"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2pPr>
    <a:lvl3pPr marL="437350" indent="-153426"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3pPr>
    <a:lvl4pPr marL="643682" indent="-195750"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4pPr>
    <a:lvl5pPr marL="820032" indent="-153426"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5pPr>
    <a:lvl6pPr marL="3047345" algn="l" defTabSz="1218937" rtl="0" eaLnBrk="1" latinLnBrk="0" hangingPunct="1">
      <a:defRPr sz="1600" kern="1200">
        <a:solidFill>
          <a:schemeClr val="tx1"/>
        </a:solidFill>
        <a:latin typeface="+mn-lt"/>
        <a:ea typeface="+mn-ea"/>
        <a:cs typeface="+mn-cs"/>
      </a:defRPr>
    </a:lvl6pPr>
    <a:lvl7pPr marL="3656813" algn="l" defTabSz="1218937" rtl="0" eaLnBrk="1" latinLnBrk="0" hangingPunct="1">
      <a:defRPr sz="1600" kern="1200">
        <a:solidFill>
          <a:schemeClr val="tx1"/>
        </a:solidFill>
        <a:latin typeface="+mn-lt"/>
        <a:ea typeface="+mn-ea"/>
        <a:cs typeface="+mn-cs"/>
      </a:defRPr>
    </a:lvl7pPr>
    <a:lvl8pPr marL="4266283" algn="l" defTabSz="1218937" rtl="0" eaLnBrk="1" latinLnBrk="0" hangingPunct="1">
      <a:defRPr sz="1600" kern="1200">
        <a:solidFill>
          <a:schemeClr val="tx1"/>
        </a:solidFill>
        <a:latin typeface="+mn-lt"/>
        <a:ea typeface="+mn-ea"/>
        <a:cs typeface="+mn-cs"/>
      </a:defRPr>
    </a:lvl8pPr>
    <a:lvl9pPr marL="4875752" algn="l" defTabSz="121893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code.google.com/appengine/" TargetMode="External"/><Relationship Id="rId7" Type="http://schemas.openxmlformats.org/officeDocument/2006/relationships/hyperlink" Target="http://www.wavemaker.com/"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longjump.com/" TargetMode="External"/><Relationship Id="rId5" Type="http://schemas.openxmlformats.org/officeDocument/2006/relationships/hyperlink" Target="http://www.blogger.com/www.bungeeconnect.com/" TargetMode="External"/><Relationship Id="rId4" Type="http://schemas.openxmlformats.org/officeDocument/2006/relationships/hyperlink" Target="http://www.salesforce.com/platform/"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a:p>
        </p:txBody>
      </p:sp>
    </p:spTree>
    <p:extLst>
      <p:ext uri="{BB962C8B-B14F-4D97-AF65-F5344CB8AC3E}">
        <p14:creationId xmlns="" xmlns:p14="http://schemas.microsoft.com/office/powerpoint/2010/main" val="2845516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Bài</a:t>
            </a:r>
            <a:r>
              <a:rPr lang="en-US" baseline="0" smtClean="0"/>
              <a:t> toán đặt ra : </a:t>
            </a:r>
          </a:p>
          <a:p>
            <a:r>
              <a:rPr lang="en-US" baseline="0" smtClean="0"/>
              <a:t>      Hầu hết các công ty hiện nay đều đặt việc quản lý, phân tích dữ liệu khách hàng, dữ liệu kinh doanh lên hàng đầu. </a:t>
            </a:r>
          </a:p>
          <a:p>
            <a:r>
              <a:rPr lang="en-US" baseline="0" smtClean="0"/>
              <a:t>Giải pháp truyền thống : tận dụng sức mạnh của công nghệ thông tin, các công ty sẽ xây dựng, sử dụng các dịch vụ phù hợp với mình trong việc quản lý dữ liệu. Họ cần phải đầu tư thiết bị, cơ sở hạ tầng,đầu tư đội ngũ nhân lực bảo trì cơ sở hạ tầng phần mềm trong suốt quá trình hoạt động.</a:t>
            </a:r>
          </a:p>
          <a:p>
            <a:pPr>
              <a:buFont typeface="Symbol"/>
              <a:buChar char="Þ"/>
            </a:pPr>
            <a:r>
              <a:rPr lang="en-US" baseline="0" smtClean="0"/>
              <a:t>Một phần vốn đáng lẽ dùng cho kinh doanh thì lại phải đầu tư vào cơ sở hạ tầng để phục vụ cho việc quản lý -&gt; lợi nhuận sẽ thấp xuống</a:t>
            </a:r>
          </a:p>
          <a:p>
            <a:pPr>
              <a:buFont typeface="Symbol"/>
              <a:buChar char="Þ"/>
            </a:pPr>
            <a:r>
              <a:rPr lang="en-US" baseline="0" smtClean="0"/>
              <a:t>Một vấn đề rất dễ xảy ra trong quá trình kinh doanh là sau khi đầu tư, nếu cty có tình hình kinh doanh khó khăn dẫn đến phá sản, vậy đội ngũ bảo trì, cơ sở hạ tầng, tài nguyên hệ thống sẽ rất lãng phí.</a:t>
            </a:r>
          </a:p>
          <a:p>
            <a:pPr>
              <a:buFont typeface="Symbol"/>
              <a:buNone/>
            </a:pPr>
            <a:endParaRPr lang="en-US" baseline="0" smtClean="0"/>
          </a:p>
          <a:p>
            <a:pPr>
              <a:buFont typeface="Symbol"/>
              <a:buNone/>
            </a:pPr>
            <a:r>
              <a:rPr lang="en-US" baseline="0" smtClean="0"/>
              <a:t>Giải pháp:</a:t>
            </a:r>
          </a:p>
          <a:p>
            <a:pPr>
              <a:buFont typeface="Symbol"/>
              <a:buNone/>
            </a:pPr>
            <a:endParaRPr lang="en-US" baseline="0" smtClean="0"/>
          </a:p>
          <a:p>
            <a:pPr>
              <a:buFont typeface="Symbol"/>
              <a:buNone/>
            </a:pPr>
            <a:r>
              <a:rPr lang="en-US" baseline="0" smtClean="0"/>
              <a:t>Điện toán đám mây ra đời, những dịch vụ về hạ tầng, phần mềm sẽ được ảo hóa cung cấp tùy theo nhu cầu của người dùng. Khi có nhu cầu người dùng sẽ thuê dịch vụ của ncc, ngược lại khi ko có nhu cầu người dùng sẽ ngừng việc thuê mà ko fai hao tổn bất cứ chi phí nào. Cviệc bảo trì cũng sẽ do chính ncc đảm nhận. Khi đó chi phí thay vì dùng cho việc xây dựng cshtang sẽ chuyển qua kinh doanh -&gt; mang lại lợi nhuân lớn hơn.</a:t>
            </a:r>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Hiện</a:t>
            </a:r>
            <a:r>
              <a:rPr lang="en-US" baseline="0" smtClean="0"/>
              <a:t> có một số khái niệm khác nhau về điện toán đám mây ( Ian Foster, Wiki ) nhưng nhìn chung nó đều diễn đạt 1 ý chung ( đ/n wiki).</a:t>
            </a:r>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IaaS</a:t>
            </a:r>
            <a:r>
              <a:rPr lang="en-US" baseline="0" smtClean="0"/>
              <a:t> : Amazon Web Services</a:t>
            </a:r>
          </a:p>
          <a:p>
            <a:r>
              <a:rPr lang="en-US" baseline="0" smtClean="0"/>
              <a:t>PaaS: </a:t>
            </a:r>
            <a:r>
              <a:rPr lang="en-US" sz="1200" b="0" i="0" kern="1200" smtClean="0">
                <a:solidFill>
                  <a:schemeClr val="tx1"/>
                </a:solidFill>
                <a:latin typeface="Segoe UI" pitchFamily="34" charset="0"/>
                <a:ea typeface="+mn-ea"/>
                <a:cs typeface="+mn-cs"/>
              </a:rPr>
              <a:t>Examples of PaaS solutions today include:</a:t>
            </a:r>
            <a:r>
              <a:rPr lang="en-US" smtClean="0"/>
              <a:t/>
            </a:r>
            <a:br>
              <a:rPr lang="en-US" smtClean="0"/>
            </a:br>
            <a:r>
              <a:rPr lang="en-US" sz="1200" b="0" i="0" u="none" strike="noStrike" kern="1200" smtClean="0">
                <a:solidFill>
                  <a:schemeClr val="tx1"/>
                </a:solidFill>
                <a:latin typeface="Segoe UI" pitchFamily="34" charset="0"/>
                <a:ea typeface="+mn-ea"/>
                <a:cs typeface="+mn-cs"/>
                <a:hlinkClick r:id="rId3"/>
              </a:rPr>
              <a:t>AppEngine </a:t>
            </a:r>
            <a:r>
              <a:rPr lang="en-US" sz="1200" b="0" i="0" kern="1200" smtClean="0">
                <a:solidFill>
                  <a:schemeClr val="tx1"/>
                </a:solidFill>
                <a:latin typeface="Segoe UI" pitchFamily="34" charset="0"/>
                <a:ea typeface="+mn-ea"/>
                <a:cs typeface="+mn-cs"/>
              </a:rPr>
              <a:t>from Google: based on Python and Django</a:t>
            </a:r>
          </a:p>
          <a:p>
            <a:r>
              <a:rPr lang="en-US" sz="1200" b="0" i="0" u="none" strike="noStrike" kern="1200" smtClean="0">
                <a:solidFill>
                  <a:schemeClr val="tx1"/>
                </a:solidFill>
                <a:latin typeface="Segoe UI" pitchFamily="34" charset="0"/>
                <a:ea typeface="+mn-ea"/>
                <a:cs typeface="+mn-cs"/>
                <a:hlinkClick r:id="rId4"/>
              </a:rPr>
              <a:t>Force.com</a:t>
            </a:r>
            <a:r>
              <a:rPr lang="en-US" sz="1200" b="0" i="0" kern="1200" smtClean="0">
                <a:solidFill>
                  <a:schemeClr val="tx1"/>
                </a:solidFill>
                <a:latin typeface="Segoe UI" pitchFamily="34" charset="0"/>
                <a:ea typeface="+mn-ea"/>
                <a:cs typeface="+mn-cs"/>
              </a:rPr>
              <a:t> from SalesForce: based on the SalesForce SaaS infrastructure and Apex language</a:t>
            </a:r>
          </a:p>
          <a:p>
            <a:r>
              <a:rPr lang="en-US" sz="1200" b="0" i="0" u="none" strike="noStrike" kern="1200" smtClean="0">
                <a:solidFill>
                  <a:schemeClr val="tx1"/>
                </a:solidFill>
                <a:latin typeface="Segoe UI" pitchFamily="34" charset="0"/>
                <a:ea typeface="+mn-ea"/>
                <a:cs typeface="+mn-cs"/>
                <a:hlinkClick r:id="rId5"/>
              </a:rPr>
              <a:t>Bungee Connect</a:t>
            </a:r>
            <a:r>
              <a:rPr lang="en-US" sz="1200" b="0" i="0" kern="1200" smtClean="0">
                <a:solidFill>
                  <a:schemeClr val="tx1"/>
                </a:solidFill>
                <a:latin typeface="Segoe UI" pitchFamily="34" charset="0"/>
                <a:ea typeface="+mn-ea"/>
                <a:cs typeface="+mn-cs"/>
              </a:rPr>
              <a:t>: visual development studio based on Java</a:t>
            </a:r>
          </a:p>
          <a:p>
            <a:r>
              <a:rPr lang="en-US" sz="1200" b="0" i="0" u="none" strike="noStrike" kern="1200" smtClean="0">
                <a:solidFill>
                  <a:schemeClr val="tx1"/>
                </a:solidFill>
                <a:latin typeface="Segoe UI" pitchFamily="34" charset="0"/>
                <a:ea typeface="+mn-ea"/>
                <a:cs typeface="+mn-cs"/>
                <a:hlinkClick r:id="rId6"/>
              </a:rPr>
              <a:t>LongJump</a:t>
            </a:r>
            <a:r>
              <a:rPr lang="en-US" sz="1200" b="0" i="0" kern="1200" smtClean="0">
                <a:solidFill>
                  <a:schemeClr val="tx1"/>
                </a:solidFill>
                <a:latin typeface="Segoe UI" pitchFamily="34" charset="0"/>
                <a:ea typeface="+mn-ea"/>
                <a:cs typeface="+mn-cs"/>
              </a:rPr>
              <a:t>: based on Java/Eclipse</a:t>
            </a:r>
          </a:p>
          <a:p>
            <a:r>
              <a:rPr lang="en-US" sz="1200" b="0" i="0" u="none" strike="noStrike" kern="1200" smtClean="0">
                <a:solidFill>
                  <a:schemeClr val="tx1"/>
                </a:solidFill>
                <a:latin typeface="Segoe UI" pitchFamily="34" charset="0"/>
                <a:ea typeface="+mn-ea"/>
                <a:cs typeface="+mn-cs"/>
                <a:hlinkClick r:id="rId7"/>
              </a:rPr>
              <a:t>WaveMaker</a:t>
            </a:r>
            <a:r>
              <a:rPr lang="en-US" sz="1200" b="0" i="0" kern="1200" smtClean="0">
                <a:solidFill>
                  <a:schemeClr val="tx1"/>
                </a:solidFill>
                <a:latin typeface="Segoe UI" pitchFamily="34" charset="0"/>
                <a:ea typeface="+mn-ea"/>
                <a:cs typeface="+mn-cs"/>
              </a:rPr>
              <a:t>: visual development studio based on Java and hosted on Amazon EC2</a:t>
            </a:r>
          </a:p>
          <a:p>
            <a:r>
              <a:rPr lang="en-US" sz="1200" b="0" i="0" kern="1200" smtClean="0">
                <a:solidFill>
                  <a:schemeClr val="tx1"/>
                </a:solidFill>
                <a:latin typeface="Segoe UI" pitchFamily="34" charset="0"/>
                <a:ea typeface="+mn-ea"/>
                <a:cs typeface="+mn-cs"/>
              </a:rPr>
              <a:t>SaaS:</a:t>
            </a:r>
          </a:p>
          <a:p>
            <a:pPr lvl="0"/>
            <a:r>
              <a:rPr lang="en-US" sz="1200" kern="1200" smtClean="0">
                <a:solidFill>
                  <a:schemeClr val="tx1"/>
                </a:solidFill>
                <a:latin typeface="Segoe UI" pitchFamily="34" charset="0"/>
                <a:ea typeface="+mn-ea"/>
                <a:cs typeface="+mn-cs"/>
              </a:rPr>
              <a:t>Quản lí quan hệ khách hàng (Customer Relationship Management, viết tắt là CRM). Đây là một phương pháp giúp các doanh nghiệp tiếp cận và giao tiếp với khách hàng một cách có hệ thống và hiệu quả, quản lý các thông tin của khách hàng như thông tin về tài khoản, nhu cầu, liên lạcv.vv... nhằm phục vụ khách hàng tốt hơn.</a:t>
            </a:r>
          </a:p>
          <a:p>
            <a:pPr lvl="0"/>
            <a:r>
              <a:rPr lang="en-US" sz="1200" kern="1200" smtClean="0">
                <a:solidFill>
                  <a:schemeClr val="tx1"/>
                </a:solidFill>
                <a:latin typeface="Segoe UI" pitchFamily="34" charset="0"/>
                <a:ea typeface="+mn-ea"/>
                <a:cs typeface="+mn-cs"/>
              </a:rPr>
              <a:t>Dịch vụ hội thảo trực tuyến ( Video Conferencing ) </a:t>
            </a:r>
          </a:p>
          <a:p>
            <a:pPr lvl="0"/>
            <a:r>
              <a:rPr lang="en-US" sz="1200" kern="1200" smtClean="0">
                <a:solidFill>
                  <a:schemeClr val="tx1"/>
                </a:solidFill>
                <a:latin typeface="Segoe UI" pitchFamily="34" charset="0"/>
                <a:ea typeface="+mn-ea"/>
                <a:cs typeface="+mn-cs"/>
              </a:rPr>
              <a:t>Kế toán </a:t>
            </a:r>
          </a:p>
          <a:p>
            <a:endParaRPr lang="en-US" sz="1200" b="0" i="0" kern="1200" smtClean="0">
              <a:solidFill>
                <a:schemeClr val="tx1"/>
              </a:solidFill>
              <a:latin typeface="Segoe UI" pitchFamily="34" charset="0"/>
              <a:ea typeface="+mn-ea"/>
              <a:cs typeface="+mn-cs"/>
            </a:endParaRPr>
          </a:p>
          <a:p>
            <a:endParaRPr lang="en-US" baseline="0" smtClean="0"/>
          </a:p>
          <a:p>
            <a:endParaRPr lang="en-US" baseline="0" smtClean="0"/>
          </a:p>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Đám</a:t>
            </a:r>
            <a:r>
              <a:rPr lang="en-US" baseline="0" smtClean="0"/>
              <a:t> mây công cộng :</a:t>
            </a:r>
            <a:r>
              <a:rPr lang="en-US" sz="1200" kern="1200" baseline="0" smtClean="0">
                <a:solidFill>
                  <a:schemeClr val="tx1"/>
                </a:solidFill>
                <a:latin typeface="Segoe UI" pitchFamily="34" charset="0"/>
                <a:ea typeface="+mn-ea"/>
                <a:cs typeface="+mn-cs"/>
              </a:rPr>
              <a:t> l</a:t>
            </a:r>
            <a:r>
              <a:rPr lang="vi-VN" sz="1200" kern="1200" smtClean="0">
                <a:solidFill>
                  <a:schemeClr val="tx1"/>
                </a:solidFill>
                <a:latin typeface="Segoe UI" pitchFamily="34" charset="0"/>
                <a:ea typeface="+mn-ea"/>
                <a:cs typeface="+mn-cs"/>
              </a:rPr>
              <a:t>à các dịch vụ điện toán đám mây được một bên thứ ba cung cấp. Chúng tồn tại ngoài tường lửa công ty và được lưu trữ đầy đủ và được nhà cung cấp đám mây quản lý</a:t>
            </a:r>
            <a:r>
              <a:rPr lang="en-US" sz="1200" kern="1200" smtClean="0">
                <a:solidFill>
                  <a:schemeClr val="tx1"/>
                </a:solidFill>
                <a:latin typeface="Segoe UI" pitchFamily="34" charset="0"/>
                <a:ea typeface="+mn-ea"/>
                <a:cs typeface="+mn-cs"/>
              </a:rPr>
              <a:t>.</a:t>
            </a:r>
          </a:p>
          <a:p>
            <a:r>
              <a:rPr lang="en-US" sz="1200" kern="1200" smtClean="0">
                <a:solidFill>
                  <a:schemeClr val="tx1"/>
                </a:solidFill>
                <a:latin typeface="Segoe UI" pitchFamily="34" charset="0"/>
                <a:ea typeface="+mn-ea"/>
                <a:cs typeface="+mn-cs"/>
              </a:rPr>
              <a:t>Đám</a:t>
            </a:r>
            <a:r>
              <a:rPr lang="en-US" sz="1200" kern="1200" baseline="0" smtClean="0">
                <a:solidFill>
                  <a:schemeClr val="tx1"/>
                </a:solidFill>
                <a:latin typeface="Segoe UI" pitchFamily="34" charset="0"/>
                <a:ea typeface="+mn-ea"/>
                <a:cs typeface="+mn-cs"/>
              </a:rPr>
              <a:t> mây cá nhân : l</a:t>
            </a:r>
            <a:r>
              <a:rPr lang="vi-VN" sz="1200" kern="1200" smtClean="0">
                <a:solidFill>
                  <a:schemeClr val="tx1"/>
                </a:solidFill>
                <a:latin typeface="Segoe UI" pitchFamily="34" charset="0"/>
                <a:ea typeface="+mn-ea"/>
                <a:cs typeface="+mn-cs"/>
              </a:rPr>
              <a:t>à các dịch vụ đám mây được cung cấp trong doanh nghiệp. Những đám mây này tồn tại bên trong tường lửa công ty và chúng được doanh nghiệp quản lý.</a:t>
            </a:r>
            <a:endParaRPr lang="en-US" sz="1200" kern="1200" smtClean="0">
              <a:solidFill>
                <a:schemeClr val="tx1"/>
              </a:solidFill>
              <a:latin typeface="Segoe UI" pitchFamily="34" charset="0"/>
              <a:ea typeface="+mn-ea"/>
              <a:cs typeface="+mn-cs"/>
            </a:endParaRPr>
          </a:p>
          <a:p>
            <a:r>
              <a:rPr lang="en-US" sz="1200" kern="1200" smtClean="0">
                <a:solidFill>
                  <a:schemeClr val="tx1"/>
                </a:solidFill>
                <a:latin typeface="Segoe UI" pitchFamily="34" charset="0"/>
                <a:ea typeface="+mn-ea"/>
                <a:cs typeface="+mn-cs"/>
              </a:rPr>
              <a:t>Đám</a:t>
            </a:r>
            <a:r>
              <a:rPr lang="en-US" sz="1200" kern="1200" baseline="0" smtClean="0">
                <a:solidFill>
                  <a:schemeClr val="tx1"/>
                </a:solidFill>
                <a:latin typeface="Segoe UI" pitchFamily="34" charset="0"/>
                <a:ea typeface="+mn-ea"/>
                <a:cs typeface="+mn-cs"/>
              </a:rPr>
              <a:t> mây lai: l</a:t>
            </a:r>
            <a:r>
              <a:rPr lang="vi-VN" sz="1200" kern="1200" smtClean="0">
                <a:solidFill>
                  <a:schemeClr val="tx1"/>
                </a:solidFill>
                <a:latin typeface="Segoe UI" pitchFamily="34" charset="0"/>
                <a:ea typeface="+mn-ea"/>
                <a:cs typeface="+mn-cs"/>
              </a:rPr>
              <a:t>à một sự kết hợp của các đám mây công cộng và </a:t>
            </a:r>
            <a:r>
              <a:rPr lang="en-US" sz="1200" kern="1200" smtClean="0">
                <a:solidFill>
                  <a:schemeClr val="tx1"/>
                </a:solidFill>
                <a:latin typeface="Segoe UI" pitchFamily="34" charset="0"/>
                <a:ea typeface="+mn-ea"/>
                <a:cs typeface="+mn-cs"/>
              </a:rPr>
              <a:t>cá nhân</a:t>
            </a:r>
            <a:r>
              <a:rPr lang="vi-VN" sz="1200" kern="1200" smtClean="0">
                <a:solidFill>
                  <a:schemeClr val="tx1"/>
                </a:solidFill>
                <a:latin typeface="Segoe UI" pitchFamily="34" charset="0"/>
                <a:ea typeface="+mn-ea"/>
                <a:cs typeface="+mn-cs"/>
              </a:rPr>
              <a:t>. Những đám mây này thường do doanh nghiệp tạo ra và các trách nhiệm quản lý sẽ được phân chia giữa doanh nghiệp và nhà cung cấp đám mây công cộng</a:t>
            </a:r>
            <a:endParaRPr lang="en-US" sz="1200" kern="1200" smtClean="0">
              <a:solidFill>
                <a:schemeClr val="tx1"/>
              </a:solidFill>
              <a:latin typeface="Segoe UI" pitchFamily="34" charset="0"/>
              <a:ea typeface="+mn-ea"/>
              <a:cs typeface="+mn-cs"/>
            </a:endParaRPr>
          </a:p>
          <a:p>
            <a:r>
              <a:rPr lang="en-US" sz="1200" kern="1200" smtClean="0">
                <a:solidFill>
                  <a:schemeClr val="tx1"/>
                </a:solidFill>
                <a:latin typeface="Segoe UI" pitchFamily="34" charset="0"/>
                <a:ea typeface="+mn-ea"/>
                <a:cs typeface="+mn-cs"/>
              </a:rPr>
              <a:t>Đám</a:t>
            </a:r>
            <a:r>
              <a:rPr lang="en-US" sz="1200" kern="1200" baseline="0" smtClean="0">
                <a:solidFill>
                  <a:schemeClr val="tx1"/>
                </a:solidFill>
                <a:latin typeface="Segoe UI" pitchFamily="34" charset="0"/>
                <a:ea typeface="+mn-ea"/>
                <a:cs typeface="+mn-cs"/>
              </a:rPr>
              <a:t> mây cộng đồng: l</a:t>
            </a:r>
            <a:r>
              <a:rPr lang="vi-VN" sz="1200" kern="1200" smtClean="0">
                <a:solidFill>
                  <a:schemeClr val="tx1"/>
                </a:solidFill>
                <a:latin typeface="Segoe UI" pitchFamily="34" charset="0"/>
                <a:ea typeface="+mn-ea"/>
                <a:cs typeface="+mn-cs"/>
              </a:rPr>
              <a:t>à các đám mây được chia sẻ bởi một số tổ chức và hỗ trợ một cộng đồng cụ thể có mối quan tâm chung (ví dụ</a:t>
            </a:r>
            <a:r>
              <a:rPr lang="en-US" sz="1200" kern="1200" smtClean="0">
                <a:solidFill>
                  <a:schemeClr val="tx1"/>
                </a:solidFill>
                <a:latin typeface="Segoe UI" pitchFamily="34" charset="0"/>
                <a:ea typeface="+mn-ea"/>
                <a:cs typeface="+mn-cs"/>
              </a:rPr>
              <a:t> như </a:t>
            </a:r>
            <a:r>
              <a:rPr lang="vi-VN" sz="1200" kern="1200" smtClean="0">
                <a:solidFill>
                  <a:schemeClr val="tx1"/>
                </a:solidFill>
                <a:latin typeface="Segoe UI" pitchFamily="34" charset="0"/>
                <a:ea typeface="+mn-ea"/>
                <a:cs typeface="+mn-cs"/>
              </a:rPr>
              <a:t>chung sứ mệnh, yêu cầu an ninh, chính sách</a:t>
            </a:r>
            <a:r>
              <a:rPr lang="en-US" sz="1200" kern="1200" smtClean="0">
                <a:solidFill>
                  <a:schemeClr val="tx1"/>
                </a:solidFill>
                <a:latin typeface="Segoe UI" pitchFamily="34" charset="0"/>
                <a:ea typeface="+mn-ea"/>
                <a:cs typeface="+mn-cs"/>
              </a:rPr>
              <a:t>, v.v.</a:t>
            </a:r>
            <a:r>
              <a:rPr lang="vi-VN" sz="1200" kern="1200" smtClean="0">
                <a:solidFill>
                  <a:schemeClr val="tx1"/>
                </a:solidFill>
                <a:latin typeface="Segoe UI" pitchFamily="34" charset="0"/>
                <a:ea typeface="+mn-ea"/>
                <a:cs typeface="+mn-cs"/>
              </a:rPr>
              <a:t>.. ). Nó có thể được quản lý bởi các tổ chức hoặc một bên thứ ba</a:t>
            </a:r>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a:p>
        </p:txBody>
      </p:sp>
    </p:spTree>
    <p:extLst>
      <p:ext uri="{BB962C8B-B14F-4D97-AF65-F5344CB8AC3E}">
        <p14:creationId xmlns="" xmlns:p14="http://schemas.microsoft.com/office/powerpoint/2010/main" val="4231630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a:p>
        </p:txBody>
      </p:sp>
    </p:spTree>
    <p:extLst>
      <p:ext uri="{BB962C8B-B14F-4D97-AF65-F5344CB8AC3E}">
        <p14:creationId xmlns="" xmlns:p14="http://schemas.microsoft.com/office/powerpoint/2010/main" val="38341328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extLst>
              <a:ext uri="{28A0092B-C50C-407E-A947-70E740481C1C}">
                <a14:useLocalDpi xmlns=""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38240" y="1447804"/>
            <a:ext cx="10360501" cy="1523497"/>
          </a:xfrm>
        </p:spPr>
        <p:txBody>
          <a:bodyPr>
            <a:noAutofit/>
          </a:bodyPr>
          <a:lstStyle>
            <a:lvl1pPr>
              <a:lnSpc>
                <a:spcPct val="90000"/>
              </a:lnSpc>
              <a:defRPr sz="5400" spc="-267" baseline="0">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938244" y="3810000"/>
            <a:ext cx="11149012" cy="463255"/>
          </a:xfrm>
        </p:spPr>
        <p:txBody>
          <a:bodyPr>
            <a:noAutofit/>
          </a:bodyPr>
          <a:lstStyle>
            <a:lvl1pPr marL="0" indent="0" algn="l">
              <a:lnSpc>
                <a:spcPct val="90000"/>
              </a:lnSpc>
              <a:spcBef>
                <a:spcPts val="0"/>
              </a:spcBef>
              <a:buNone/>
              <a:defRPr sz="3200" spc="-67" baseline="0">
                <a:gradFill>
                  <a:gsLst>
                    <a:gs pos="0">
                      <a:schemeClr val="tx1"/>
                    </a:gs>
                    <a:gs pos="86000">
                      <a:schemeClr val="tx1"/>
                    </a:gs>
                  </a:gsLst>
                  <a:lin ang="5400000" scaled="0"/>
                </a:gradFill>
                <a:effectLst/>
              </a:defRPr>
            </a:lvl1pPr>
            <a:lvl2pPr marL="609469" indent="0" algn="ctr">
              <a:buNone/>
              <a:defRPr>
                <a:solidFill>
                  <a:schemeClr val="tx1">
                    <a:tint val="75000"/>
                  </a:schemeClr>
                </a:solidFill>
              </a:defRPr>
            </a:lvl2pPr>
            <a:lvl3pPr marL="1218937" indent="0" algn="ctr">
              <a:buNone/>
              <a:defRPr>
                <a:solidFill>
                  <a:schemeClr val="tx1">
                    <a:tint val="75000"/>
                  </a:schemeClr>
                </a:solidFill>
              </a:defRPr>
            </a:lvl3pPr>
            <a:lvl4pPr marL="1828407" indent="0" algn="ctr">
              <a:buNone/>
              <a:defRPr>
                <a:solidFill>
                  <a:schemeClr val="tx1">
                    <a:tint val="75000"/>
                  </a:schemeClr>
                </a:solidFill>
              </a:defRPr>
            </a:lvl4pPr>
            <a:lvl5pPr marL="2437876" indent="0" algn="ctr">
              <a:buNone/>
              <a:defRPr>
                <a:solidFill>
                  <a:schemeClr val="tx1">
                    <a:tint val="75000"/>
                  </a:schemeClr>
                </a:solidFill>
              </a:defRPr>
            </a:lvl5pPr>
            <a:lvl6pPr marL="3047345" indent="0" algn="ctr">
              <a:buNone/>
              <a:defRPr>
                <a:solidFill>
                  <a:schemeClr val="tx1">
                    <a:tint val="75000"/>
                  </a:schemeClr>
                </a:solidFill>
              </a:defRPr>
            </a:lvl6pPr>
            <a:lvl7pPr marL="3656813" indent="0" algn="ctr">
              <a:buNone/>
              <a:defRPr>
                <a:solidFill>
                  <a:schemeClr val="tx1">
                    <a:tint val="75000"/>
                  </a:schemeClr>
                </a:solidFill>
              </a:defRPr>
            </a:lvl7pPr>
            <a:lvl8pPr marL="4266283" indent="0" algn="ctr">
              <a:buNone/>
              <a:defRPr>
                <a:solidFill>
                  <a:schemeClr val="tx1">
                    <a:tint val="75000"/>
                  </a:schemeClr>
                </a:solidFill>
              </a:defRPr>
            </a:lvl8pPr>
            <a:lvl9pPr marL="4875752"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 xmlns:p14="http://schemas.microsoft.com/office/powerpoint/2010/main" val="324785130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3" y="1499616"/>
            <a:ext cx="11149013" cy="266739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102009982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5" name="Rectangle 4"/>
          <p:cNvSpPr/>
          <p:nvPr userDrawn="1"/>
        </p:nvSpPr>
        <p:spPr bwMode="auto">
          <a:xfrm>
            <a:off x="0" y="1295400"/>
            <a:ext cx="12188825" cy="5562600"/>
          </a:xfrm>
          <a:prstGeom prst="rect">
            <a:avLst/>
          </a:prstGeom>
          <a:solidFill>
            <a:srgbClr val="FFFFFF"/>
          </a:soli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1218585"/>
            <a:endParaRPr lang="en-US" sz="3200" spc="-67" smtClean="0">
              <a:gradFill>
                <a:gsLst>
                  <a:gs pos="0">
                    <a:srgbClr val="000000"/>
                  </a:gs>
                  <a:gs pos="100000">
                    <a:srgbClr val="000000"/>
                  </a:gs>
                </a:gsLst>
                <a:lin ang="5400000" scaled="0"/>
              </a:gradFill>
            </a:endParaRP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3" y="1499616"/>
            <a:ext cx="11149013" cy="2667397"/>
          </a:xfrm>
        </p:spPr>
        <p:txBody>
          <a:bodyPr/>
          <a:lstStyle>
            <a:lvl1pPr marL="0" indent="0">
              <a:lnSpc>
                <a:spcPct val="90000"/>
              </a:lnSpc>
              <a:buFont typeface="Arial" pitchFamily="34" charset="0"/>
              <a:buNone/>
              <a:defRPr>
                <a:solidFill>
                  <a:schemeClr val="bg1"/>
                </a:solidFill>
                <a:latin typeface="Consolas" pitchFamily="49" charset="0"/>
                <a:cs typeface="Consolas" pitchFamily="49" charset="0"/>
              </a:defRPr>
            </a:lvl1pPr>
            <a:lvl2pPr marL="533307" indent="0">
              <a:lnSpc>
                <a:spcPct val="90000"/>
              </a:lnSpc>
              <a:buFont typeface="Arial" pitchFamily="34" charset="0"/>
              <a:buNone/>
              <a:defRPr>
                <a:solidFill>
                  <a:schemeClr val="bg1"/>
                </a:solidFill>
                <a:latin typeface="Consolas" pitchFamily="49" charset="0"/>
                <a:cs typeface="Consolas" pitchFamily="49" charset="0"/>
              </a:defRPr>
            </a:lvl2pPr>
            <a:lvl3pPr marL="994659" indent="0">
              <a:lnSpc>
                <a:spcPct val="90000"/>
              </a:lnSpc>
              <a:buFont typeface="Arial" pitchFamily="34" charset="0"/>
              <a:buNone/>
              <a:defRPr>
                <a:solidFill>
                  <a:schemeClr val="bg1"/>
                </a:solidFill>
                <a:latin typeface="Consolas" pitchFamily="49" charset="0"/>
                <a:cs typeface="Consolas" pitchFamily="49" charset="0"/>
              </a:defRPr>
            </a:lvl3pPr>
            <a:lvl4pPr marL="1443314" indent="0">
              <a:lnSpc>
                <a:spcPct val="90000"/>
              </a:lnSpc>
              <a:buFont typeface="Arial" pitchFamily="34" charset="0"/>
              <a:buNone/>
              <a:defRPr>
                <a:solidFill>
                  <a:schemeClr val="bg1"/>
                </a:solidFill>
                <a:latin typeface="Consolas" pitchFamily="49" charset="0"/>
                <a:cs typeface="Consolas" pitchFamily="49" charset="0"/>
              </a:defRPr>
            </a:lvl4pPr>
            <a:lvl5pPr marL="1832713" indent="0">
              <a:lnSpc>
                <a:spcPct val="90000"/>
              </a:lnSpc>
              <a:buFont typeface="Arial" pitchFamily="34" charset="0"/>
              <a:buNone/>
              <a:defRPr>
                <a:solidFill>
                  <a:schemeClr val="bg1"/>
                </a:soli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306171033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Tree>
    <p:extLst>
      <p:ext uri="{BB962C8B-B14F-4D97-AF65-F5344CB8AC3E}">
        <p14:creationId xmlns="" xmlns:p14="http://schemas.microsoft.com/office/powerpoint/2010/main" val="181528428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38007"/>
            <a:ext cx="11149013" cy="997196"/>
          </a:xfrm>
        </p:spPr>
        <p:txBody>
          <a:bodyPr/>
          <a:lstStyle>
            <a:lvl1pPr algn="ctr">
              <a:defRPr sz="7200" b="0">
                <a:effectLst/>
              </a:defRPr>
            </a:lvl1pPr>
          </a:lstStyle>
          <a:p>
            <a:r>
              <a:rPr lang="en-US" smtClean="0"/>
              <a:t>Click to edit Master title style</a:t>
            </a:r>
            <a:endParaRPr lang="en-US" dirty="0"/>
          </a:p>
        </p:txBody>
      </p:sp>
    </p:spTree>
    <p:extLst>
      <p:ext uri="{BB962C8B-B14F-4D97-AF65-F5344CB8AC3E}">
        <p14:creationId xmlns="" xmlns:p14="http://schemas.microsoft.com/office/powerpoint/2010/main" val="290903157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7" name="Title 1"/>
          <p:cNvSpPr>
            <a:spLocks noGrp="1"/>
          </p:cNvSpPr>
          <p:nvPr>
            <p:ph type="ctrTitle"/>
          </p:nvPr>
        </p:nvSpPr>
        <p:spPr>
          <a:xfrm>
            <a:off x="938544" y="2794000"/>
            <a:ext cx="10742414" cy="1295400"/>
          </a:xfrm>
        </p:spPr>
        <p:txBody>
          <a:bodyPr anchor="ctr">
            <a:noAutofit/>
          </a:bodyPr>
          <a:lstStyle>
            <a:lvl1pPr algn="l">
              <a:lnSpc>
                <a:spcPct val="90000"/>
              </a:lnSpc>
              <a:defRPr sz="7200" b="0" spc="-267" baseline="0">
                <a:effectLst/>
              </a:defRPr>
            </a:lvl1pPr>
          </a:lstStyle>
          <a:p>
            <a:r>
              <a:rPr lang="en-US" smtClean="0"/>
              <a:t>Click to edit Master title style</a:t>
            </a:r>
            <a:endParaRPr lang="en-US" dirty="0"/>
          </a:p>
        </p:txBody>
      </p:sp>
      <p:sp>
        <p:nvSpPr>
          <p:cNvPr id="8" name="Subtitle 2"/>
          <p:cNvSpPr>
            <a:spLocks noGrp="1"/>
          </p:cNvSpPr>
          <p:nvPr>
            <p:ph type="subTitle" idx="1" hasCustomPrompt="1"/>
          </p:nvPr>
        </p:nvSpPr>
        <p:spPr>
          <a:xfrm>
            <a:off x="938539" y="4845344"/>
            <a:ext cx="6692609" cy="920456"/>
          </a:xfrm>
        </p:spPr>
        <p:txBody>
          <a:bodyPr anchor="ctr">
            <a:noAutofit/>
          </a:bodyPr>
          <a:lstStyle>
            <a:lvl1pPr marL="0" indent="0" algn="l">
              <a:lnSpc>
                <a:spcPct val="90000"/>
              </a:lnSpc>
              <a:spcBef>
                <a:spcPts val="0"/>
              </a:spcBef>
              <a:buNone/>
              <a:defRPr sz="4300" spc="-67" baseline="0">
                <a:gradFill>
                  <a:gsLst>
                    <a:gs pos="0">
                      <a:schemeClr val="tx1"/>
                    </a:gs>
                    <a:gs pos="86000">
                      <a:schemeClr val="tx1"/>
                    </a:gs>
                  </a:gsLst>
                  <a:lin ang="5400000" scaled="0"/>
                </a:gradFill>
                <a:effectLst/>
              </a:defRPr>
            </a:lvl1pPr>
            <a:lvl2pPr marL="609469" indent="0" algn="ctr">
              <a:buNone/>
              <a:defRPr>
                <a:solidFill>
                  <a:schemeClr val="tx1">
                    <a:tint val="75000"/>
                  </a:schemeClr>
                </a:solidFill>
              </a:defRPr>
            </a:lvl2pPr>
            <a:lvl3pPr marL="1218937" indent="0" algn="ctr">
              <a:buNone/>
              <a:defRPr>
                <a:solidFill>
                  <a:schemeClr val="tx1">
                    <a:tint val="75000"/>
                  </a:schemeClr>
                </a:solidFill>
              </a:defRPr>
            </a:lvl3pPr>
            <a:lvl4pPr marL="1828407" indent="0" algn="ctr">
              <a:buNone/>
              <a:defRPr>
                <a:solidFill>
                  <a:schemeClr val="tx1">
                    <a:tint val="75000"/>
                  </a:schemeClr>
                </a:solidFill>
              </a:defRPr>
            </a:lvl4pPr>
            <a:lvl5pPr marL="2437876" indent="0" algn="ctr">
              <a:buNone/>
              <a:defRPr>
                <a:solidFill>
                  <a:schemeClr val="tx1">
                    <a:tint val="75000"/>
                  </a:schemeClr>
                </a:solidFill>
              </a:defRPr>
            </a:lvl5pPr>
            <a:lvl6pPr marL="3047345" indent="0" algn="ctr">
              <a:buNone/>
              <a:defRPr>
                <a:solidFill>
                  <a:schemeClr val="tx1">
                    <a:tint val="75000"/>
                  </a:schemeClr>
                </a:solidFill>
              </a:defRPr>
            </a:lvl6pPr>
            <a:lvl7pPr marL="3656813" indent="0" algn="ctr">
              <a:buNone/>
              <a:defRPr>
                <a:solidFill>
                  <a:schemeClr val="tx1">
                    <a:tint val="75000"/>
                  </a:schemeClr>
                </a:solidFill>
              </a:defRPr>
            </a:lvl7pPr>
            <a:lvl8pPr marL="4266283" indent="0" algn="ctr">
              <a:buNone/>
              <a:defRPr>
                <a:solidFill>
                  <a:schemeClr val="tx1">
                    <a:tint val="75000"/>
                  </a:schemeClr>
                </a:solidFill>
              </a:defRPr>
            </a:lvl8pPr>
            <a:lvl9pPr marL="4875752" indent="0" algn="ctr">
              <a:buNone/>
              <a:defRPr>
                <a:solidFill>
                  <a:schemeClr val="tx1">
                    <a:tint val="75000"/>
                  </a:schemeClr>
                </a:solidFill>
              </a:defRPr>
            </a:lvl9pPr>
          </a:lstStyle>
          <a:p>
            <a:r>
              <a:rPr lang="en-US" dirty="0" smtClean="0"/>
              <a:t>Click to edit Master title style</a:t>
            </a:r>
            <a:endParaRPr lang="en-US" dirty="0"/>
          </a:p>
        </p:txBody>
      </p:sp>
      <p:sp>
        <p:nvSpPr>
          <p:cNvPr id="9" name="Text Placeholder 6"/>
          <p:cNvSpPr>
            <a:spLocks noGrp="1"/>
          </p:cNvSpPr>
          <p:nvPr>
            <p:ph type="body" sz="quarter" idx="10" hasCustomPrompt="1"/>
          </p:nvPr>
        </p:nvSpPr>
        <p:spPr>
          <a:xfrm>
            <a:off x="1430142" y="228601"/>
            <a:ext cx="10250815" cy="1384995"/>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4700" b="1" i="1" u="none" strike="noStrike" kern="1200" cap="none" spc="-856"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1218937"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 xmlns:p14="http://schemas.microsoft.com/office/powerpoint/2010/main" val="51717993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46105647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8027" y="1499616"/>
            <a:ext cx="5484971" cy="2308324"/>
          </a:xfrm>
        </p:spPr>
        <p:txBody>
          <a:bodyPr/>
          <a:lstStyle>
            <a:lvl1pPr marL="453222" indent="-453222">
              <a:lnSpc>
                <a:spcPct val="90000"/>
              </a:lnSpc>
              <a:defRPr sz="3200">
                <a:effectLst/>
              </a:defRPr>
            </a:lvl1pPr>
            <a:lvl2pPr marL="897627" indent="-433823">
              <a:lnSpc>
                <a:spcPct val="90000"/>
              </a:lnSpc>
              <a:defRPr sz="2400">
                <a:effectLst/>
              </a:defRPr>
            </a:lvl2pPr>
            <a:lvl3pPr marL="1271491" indent="-384445">
              <a:lnSpc>
                <a:spcPct val="90000"/>
              </a:lnSpc>
              <a:defRPr sz="2000">
                <a:effectLst/>
              </a:defRPr>
            </a:lvl3pPr>
            <a:lvl4pPr marL="1636538" indent="-365047">
              <a:lnSpc>
                <a:spcPct val="90000"/>
              </a:lnSpc>
              <a:defRPr sz="1800">
                <a:effectLst/>
              </a:defRPr>
            </a:lvl4pPr>
            <a:lvl5pPr marL="2020982" indent="-373864">
              <a:lnSpc>
                <a:spcPct val="90000"/>
              </a:lnSpc>
              <a:defRPr sz="1800">
                <a:effectLst/>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986" y="1499616"/>
            <a:ext cx="5484971" cy="2308324"/>
          </a:xfrm>
        </p:spPr>
        <p:txBody>
          <a:bodyPr/>
          <a:lstStyle>
            <a:lvl1pPr marL="463804" indent="-463804">
              <a:lnSpc>
                <a:spcPct val="90000"/>
              </a:lnSpc>
              <a:defRPr sz="3200">
                <a:effectLst/>
              </a:defRPr>
            </a:lvl1pPr>
            <a:lvl2pPr marL="897627" indent="-453222">
              <a:lnSpc>
                <a:spcPct val="90000"/>
              </a:lnSpc>
              <a:defRPr sz="2400">
                <a:effectLst/>
              </a:defRPr>
            </a:lvl2pPr>
            <a:lvl3pPr marL="1282072" indent="-403844">
              <a:lnSpc>
                <a:spcPct val="90000"/>
              </a:lnSpc>
              <a:defRPr sz="2000">
                <a:effectLst/>
              </a:defRPr>
            </a:lvl3pPr>
            <a:lvl4pPr marL="1636538" indent="-354466">
              <a:lnSpc>
                <a:spcPct val="90000"/>
              </a:lnSpc>
              <a:defRPr sz="1800">
                <a:effectLst/>
              </a:defRPr>
            </a:lvl4pPr>
            <a:lvl5pPr marL="2020982" indent="-365047">
              <a:lnSpc>
                <a:spcPct val="90000"/>
              </a:lnSpc>
              <a:defRPr sz="1800">
                <a:effectLst/>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idden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9113" y="1499616"/>
            <a:ext cx="11149013" cy="266739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384270046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extLst>
              <a:ext uri="{28A0092B-C50C-407E-A947-70E740481C1C}">
                <a14:useLocalDpi xmlns=""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456806"/>
            <a:ext cx="11149013"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7" y="1496163"/>
            <a:ext cx="11149012" cy="1932837"/>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1605506760"/>
      </p:ext>
    </p:extLst>
  </p:cSld>
  <p:clrMap bg1="dk1" tx1="lt1" bg2="dk2" tx2="lt2" accent1="accent1" accent2="accent2" accent3="accent3" accent4="accent4" accent5="accent5" accent6="accent6" hlink="hlink" folHlink="folHlink"/>
  <p:sldLayoutIdLst>
    <p:sldLayoutId id="2147483741" r:id="rId1"/>
    <p:sldLayoutId id="2147483744" r:id="rId2"/>
    <p:sldLayoutId id="2147483753" r:id="rId3"/>
    <p:sldLayoutId id="2147483745" r:id="rId4"/>
    <p:sldLayoutId id="2147483752" r:id="rId5"/>
    <p:sldLayoutId id="2147483751" r:id="rId6"/>
    <p:sldLayoutId id="2147483746" r:id="rId7"/>
    <p:sldLayoutId id="2147483749" r:id="rId8"/>
    <p:sldLayoutId id="2147483750" r:id="rId9"/>
  </p:sldLayoutIdLst>
  <p:transition>
    <p:fade/>
  </p:transition>
  <p:timing>
    <p:tnLst>
      <p:par>
        <p:cTn id="1" dur="indefinite" restart="never" nodeType="tmRoot"/>
      </p:par>
    </p:tnLst>
  </p:timing>
  <p:txStyles>
    <p:titleStyle>
      <a:lvl1pPr algn="l" defTabSz="1218937" rtl="0" eaLnBrk="1" latinLnBrk="0" hangingPunct="1">
        <a:lnSpc>
          <a:spcPct val="90000"/>
        </a:lnSpc>
        <a:spcBef>
          <a:spcPct val="0"/>
        </a:spcBef>
        <a:buNone/>
        <a:defRPr lang="en-US" sz="4800" b="0" kern="1200" cap="none" spc="-267"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533307" indent="-533307" algn="l" defTabSz="1218937" rtl="0" eaLnBrk="1" latinLnBrk="0" hangingPunct="1">
        <a:lnSpc>
          <a:spcPct val="90000"/>
        </a:lnSpc>
        <a:spcBef>
          <a:spcPct val="20000"/>
        </a:spcBef>
        <a:buSzPct val="90000"/>
        <a:buFontTx/>
        <a:buBlip>
          <a:blip r:embed="rId12"/>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13"/>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13"/>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13"/>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13"/>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37" rtl="0" eaLnBrk="1" latinLnBrk="0" hangingPunct="1">
        <a:defRPr sz="2400" kern="1200">
          <a:solidFill>
            <a:schemeClr val="tx1"/>
          </a:solidFill>
          <a:latin typeface="+mn-lt"/>
          <a:ea typeface="+mn-ea"/>
          <a:cs typeface="+mn-cs"/>
        </a:defRPr>
      </a:lvl1pPr>
      <a:lvl2pPr marL="609469" algn="l" defTabSz="1218937" rtl="0" eaLnBrk="1" latinLnBrk="0" hangingPunct="1">
        <a:defRPr sz="2400" kern="1200">
          <a:solidFill>
            <a:schemeClr val="tx1"/>
          </a:solidFill>
          <a:latin typeface="+mn-lt"/>
          <a:ea typeface="+mn-ea"/>
          <a:cs typeface="+mn-cs"/>
        </a:defRPr>
      </a:lvl2pPr>
      <a:lvl3pPr marL="1218937" algn="l" defTabSz="1218937" rtl="0" eaLnBrk="1" latinLnBrk="0" hangingPunct="1">
        <a:defRPr sz="2400" kern="1200">
          <a:solidFill>
            <a:schemeClr val="tx1"/>
          </a:solidFill>
          <a:latin typeface="+mn-lt"/>
          <a:ea typeface="+mn-ea"/>
          <a:cs typeface="+mn-cs"/>
        </a:defRPr>
      </a:lvl3pPr>
      <a:lvl4pPr marL="1828407" algn="l" defTabSz="1218937" rtl="0" eaLnBrk="1" latinLnBrk="0" hangingPunct="1">
        <a:defRPr sz="2400" kern="1200">
          <a:solidFill>
            <a:schemeClr val="tx1"/>
          </a:solidFill>
          <a:latin typeface="+mn-lt"/>
          <a:ea typeface="+mn-ea"/>
          <a:cs typeface="+mn-cs"/>
        </a:defRPr>
      </a:lvl4pPr>
      <a:lvl5pPr marL="2437876" algn="l" defTabSz="1218937" rtl="0" eaLnBrk="1" latinLnBrk="0" hangingPunct="1">
        <a:defRPr sz="2400" kern="1200">
          <a:solidFill>
            <a:schemeClr val="tx1"/>
          </a:solidFill>
          <a:latin typeface="+mn-lt"/>
          <a:ea typeface="+mn-ea"/>
          <a:cs typeface="+mn-cs"/>
        </a:defRPr>
      </a:lvl5pPr>
      <a:lvl6pPr marL="3047345" algn="l" defTabSz="1218937" rtl="0" eaLnBrk="1" latinLnBrk="0" hangingPunct="1">
        <a:defRPr sz="2400" kern="1200">
          <a:solidFill>
            <a:schemeClr val="tx1"/>
          </a:solidFill>
          <a:latin typeface="+mn-lt"/>
          <a:ea typeface="+mn-ea"/>
          <a:cs typeface="+mn-cs"/>
        </a:defRPr>
      </a:lvl6pPr>
      <a:lvl7pPr marL="3656813" algn="l" defTabSz="1218937" rtl="0" eaLnBrk="1" latinLnBrk="0" hangingPunct="1">
        <a:defRPr sz="2400" kern="1200">
          <a:solidFill>
            <a:schemeClr val="tx1"/>
          </a:solidFill>
          <a:latin typeface="+mn-lt"/>
          <a:ea typeface="+mn-ea"/>
          <a:cs typeface="+mn-cs"/>
        </a:defRPr>
      </a:lvl7pPr>
      <a:lvl8pPr marL="4266283" algn="l" defTabSz="1218937" rtl="0" eaLnBrk="1" latinLnBrk="0" hangingPunct="1">
        <a:defRPr sz="2400" kern="1200">
          <a:solidFill>
            <a:schemeClr val="tx1"/>
          </a:solidFill>
          <a:latin typeface="+mn-lt"/>
          <a:ea typeface="+mn-ea"/>
          <a:cs typeface="+mn-cs"/>
        </a:defRPr>
      </a:lvl8pPr>
      <a:lvl9pPr marL="4875752" algn="l" defTabSz="121893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2.png"/><Relationship Id="rId7" Type="http://schemas.openxmlformats.org/officeDocument/2006/relationships/image" Target="../media/image7.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8.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38240" y="838703"/>
            <a:ext cx="10360501" cy="1523497"/>
          </a:xfrm>
        </p:spPr>
        <p:txBody>
          <a:bodyPr/>
          <a:lstStyle/>
          <a:p>
            <a:pPr algn="ctr"/>
            <a:r>
              <a:rPr smtClean="0"/>
              <a:t>Nghiên cứu công nghệ điện toán đám mây &amp; xây dựng ứng dụng sổ liên lạc trực tuyến minh họa</a:t>
            </a:r>
            <a:endParaRPr lang="en-US" dirty="0"/>
          </a:p>
        </p:txBody>
      </p:sp>
      <p:sp>
        <p:nvSpPr>
          <p:cNvPr id="5" name="Subtitle 4"/>
          <p:cNvSpPr>
            <a:spLocks noGrp="1"/>
          </p:cNvSpPr>
          <p:nvPr>
            <p:ph type="subTitle" idx="1"/>
          </p:nvPr>
        </p:nvSpPr>
        <p:spPr>
          <a:xfrm>
            <a:off x="5561012" y="4495800"/>
            <a:ext cx="6146768" cy="1066800"/>
          </a:xfrm>
        </p:spPr>
        <p:txBody>
          <a:bodyPr/>
          <a:lstStyle/>
          <a:p>
            <a:pPr algn="r"/>
            <a:r>
              <a:rPr lang="en-US" smtClean="0"/>
              <a:t> GVHD: </a:t>
            </a:r>
            <a:r>
              <a:rPr lang="en-US" b="1" smtClean="0"/>
              <a:t>Thầy Phan Trung Hiếu</a:t>
            </a:r>
          </a:p>
          <a:p>
            <a:pPr algn="r"/>
            <a:r>
              <a:rPr lang="en-US" b="1" smtClean="0"/>
              <a:t>TS. Ngô Thanh Hùng</a:t>
            </a:r>
          </a:p>
          <a:p>
            <a:pPr algn="r"/>
            <a:r>
              <a:rPr lang="en-US" smtClean="0"/>
              <a:t>Thực hiện:   </a:t>
            </a:r>
            <a:r>
              <a:rPr lang="en-US" b="1" smtClean="0"/>
              <a:t>Nguyễn Anh </a:t>
            </a:r>
            <a:r>
              <a:rPr lang="en-US" b="1" err="1" smtClean="0"/>
              <a:t>Duy</a:t>
            </a:r>
            <a:r>
              <a:rPr lang="en-US" b="1" smtClean="0"/>
              <a:t> Nguyễn Đức Hạnh</a:t>
            </a:r>
          </a:p>
        </p:txBody>
      </p:sp>
      <p:pic>
        <p:nvPicPr>
          <p:cNvPr id="6" name="Picture 6" descr="C:\Users\wwegner\Desktop\WinAzure_rgb.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31787" y="5543550"/>
            <a:ext cx="4772025" cy="73014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13785414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4212" y="1529477"/>
            <a:ext cx="2362200" cy="457200"/>
          </a:xfrm>
        </p:spPr>
        <p:txBody>
          <a:bodyPr/>
          <a:lstStyle/>
          <a:p>
            <a:r>
              <a:rPr sz="3200" smtClean="0"/>
              <a:t>Hạn chế</a:t>
            </a:r>
            <a:endParaRPr lang="en-US" sz="3200"/>
          </a:p>
        </p:txBody>
      </p:sp>
      <p:sp>
        <p:nvSpPr>
          <p:cNvPr id="5" name="Title 1"/>
          <p:cNvSpPr txBox="1">
            <a:spLocks/>
          </p:cNvSpPr>
          <p:nvPr/>
        </p:nvSpPr>
        <p:spPr>
          <a:xfrm>
            <a:off x="519113" y="456806"/>
            <a:ext cx="11149013" cy="664797"/>
          </a:xfrm>
          <a:prstGeom prst="rect">
            <a:avLst/>
          </a:prstGeom>
        </p:spPr>
        <p:txBody>
          <a:bodyPr vert="horz" wrap="square" lIns="0" tIns="0" rIns="0" bIns="0" rtlCol="0" anchor="t">
            <a:spAutoFit/>
          </a:bodyPr>
          <a:lstStyle/>
          <a:p>
            <a:pPr marL="0" marR="0" lvl="0" indent="0" algn="l" defTabSz="1218937"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267" normalizeH="0" baseline="0" noProof="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3. 1. Tổng quan về điện toán đám mây</a:t>
            </a:r>
            <a:endParaRPr kumimoji="0" lang="en-US" sz="4800" b="0" i="0" u="none" strike="noStrike" kern="1200" cap="none" spc="-267"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endParaRPr>
          </a:p>
        </p:txBody>
      </p:sp>
      <p:sp>
        <p:nvSpPr>
          <p:cNvPr id="6" name="Content Placeholder 2"/>
          <p:cNvSpPr txBox="1">
            <a:spLocks/>
          </p:cNvSpPr>
          <p:nvPr/>
        </p:nvSpPr>
        <p:spPr>
          <a:xfrm>
            <a:off x="682625" y="2139077"/>
            <a:ext cx="6172200" cy="3360920"/>
          </a:xfrm>
          <a:prstGeom prst="rect">
            <a:avLst/>
          </a:prstGeom>
        </p:spPr>
        <p:txBody>
          <a:bodyPr vert="horz" wrap="square" lIns="0" tIns="0" rIns="0" bIns="0" rtlCol="0">
            <a:spAutoFit/>
          </a:bodyPr>
          <a:lstStyle/>
          <a:p>
            <a:pPr marL="533307" marR="0" lvl="0" indent="-533307" algn="just" defTabSz="1218937" rtl="0" eaLnBrk="1" fontAlgn="auto" latinLnBrk="0" hangingPunct="1">
              <a:lnSpc>
                <a:spcPct val="90000"/>
              </a:lnSpc>
              <a:spcBef>
                <a:spcPct val="20000"/>
              </a:spcBef>
              <a:spcAft>
                <a:spcPts val="0"/>
              </a:spcAft>
              <a:buClrTx/>
              <a:buSzPct val="90000"/>
              <a:buFontTx/>
              <a:buBlip>
                <a:blip r:embed="rId2"/>
              </a:buBlip>
              <a:tabLst/>
              <a:defRPr/>
            </a:pPr>
            <a:r>
              <a:rPr kumimoji="0" lang="vi-VN" sz="2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Phụ thuộc </a:t>
            </a:r>
            <a:r>
              <a:rPr kumimoji="0" lang="vi-VN" sz="28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vào </a:t>
            </a:r>
            <a:r>
              <a:rPr kumimoji="0" lang="en-US" sz="28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API </a:t>
            </a:r>
            <a:r>
              <a:rPr kumimoji="0" lang="vi-VN" sz="28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nh</a:t>
            </a:r>
            <a:r>
              <a:rPr kumimoji="0" lang="en-US" sz="2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à</a:t>
            </a:r>
            <a:r>
              <a:rPr kumimoji="0" lang="vi-VN" sz="2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 cung cấp</a:t>
            </a:r>
            <a:endParaRPr kumimoji="0" lang="en-US" sz="2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endParaRPr>
          </a:p>
          <a:p>
            <a:pPr marL="533307" marR="0" lvl="0" indent="-533307" algn="just" defTabSz="1218937" rtl="0" eaLnBrk="1" fontAlgn="auto" latinLnBrk="0" hangingPunct="1">
              <a:lnSpc>
                <a:spcPct val="90000"/>
              </a:lnSpc>
              <a:spcBef>
                <a:spcPct val="20000"/>
              </a:spcBef>
              <a:spcAft>
                <a:spcPts val="0"/>
              </a:spcAft>
              <a:buClrTx/>
              <a:buSzPct val="90000"/>
              <a:buFontTx/>
              <a:buBlip>
                <a:blip r:embed="rId2"/>
              </a:buBlip>
              <a:tabLst/>
              <a:defRPr/>
            </a:pPr>
            <a:r>
              <a:rPr kumimoji="0" lang="en-US" sz="2800" b="0" i="0" u="none" strike="noStrike" kern="1200" cap="none" spc="0" normalizeH="0" baseline="0" noProof="0" dirty="0" err="1" smtClean="0">
                <a:ln>
                  <a:noFill/>
                </a:ln>
                <a:gradFill>
                  <a:gsLst>
                    <a:gs pos="0">
                      <a:schemeClr val="tx1"/>
                    </a:gs>
                    <a:gs pos="86000">
                      <a:schemeClr val="tx1"/>
                    </a:gs>
                  </a:gsLst>
                  <a:lin ang="5400000" scaled="0"/>
                </a:gradFill>
                <a:effectLst/>
                <a:uLnTx/>
                <a:uFillTx/>
                <a:latin typeface="+mn-lt"/>
                <a:ea typeface="+mn-ea"/>
                <a:cs typeface="+mn-cs"/>
              </a:rPr>
              <a:t>Quan</a:t>
            </a:r>
            <a:r>
              <a:rPr kumimoji="0" lang="en-US" sz="2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baseline="0" noProof="0" dirty="0" err="1" smtClean="0">
                <a:ln>
                  <a:noFill/>
                </a:ln>
                <a:gradFill>
                  <a:gsLst>
                    <a:gs pos="0">
                      <a:schemeClr val="tx1"/>
                    </a:gs>
                    <a:gs pos="86000">
                      <a:schemeClr val="tx1"/>
                    </a:gs>
                  </a:gsLst>
                  <a:lin ang="5400000" scaled="0"/>
                </a:gradFill>
                <a:effectLst/>
                <a:uLnTx/>
                <a:uFillTx/>
                <a:latin typeface="+mn-lt"/>
                <a:ea typeface="+mn-ea"/>
                <a:cs typeface="+mn-cs"/>
              </a:rPr>
              <a:t>điểm</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của</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người</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dùng</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về</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bảo</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mật</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dữ</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liệu</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khi</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chuyển</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giao</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cho</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nhà</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cung</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cấp</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a:t>
            </a:r>
            <a:endParaRPr kumimoji="0" lang="en-US" sz="2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endParaRPr>
          </a:p>
          <a:p>
            <a:pPr marL="533307" marR="0" lvl="0" indent="-533307" algn="just" defTabSz="1218937" rtl="0" eaLnBrk="1" fontAlgn="auto" latinLnBrk="0" hangingPunct="1">
              <a:lnSpc>
                <a:spcPct val="90000"/>
              </a:lnSpc>
              <a:spcBef>
                <a:spcPct val="20000"/>
              </a:spcBef>
              <a:spcAft>
                <a:spcPts val="0"/>
              </a:spcAft>
              <a:buClrTx/>
              <a:buSzPct val="90000"/>
              <a:buFontTx/>
              <a:buBlip>
                <a:blip r:embed="rId2"/>
              </a:buBlip>
              <a:tabLst/>
              <a:defRPr/>
            </a:pPr>
            <a:r>
              <a:rPr kumimoji="0" lang="en-US" sz="2800" b="0" i="0" u="none" strike="noStrike" kern="1200" cap="none" spc="0" normalizeH="0" baseline="0" noProof="0" dirty="0" err="1" smtClean="0">
                <a:ln>
                  <a:noFill/>
                </a:ln>
                <a:gradFill>
                  <a:gsLst>
                    <a:gs pos="0">
                      <a:schemeClr val="tx1"/>
                    </a:gs>
                    <a:gs pos="86000">
                      <a:schemeClr val="tx1"/>
                    </a:gs>
                  </a:gsLst>
                  <a:lin ang="5400000" scaled="0"/>
                </a:gradFill>
                <a:effectLst/>
                <a:uLnTx/>
                <a:uFillTx/>
                <a:latin typeface="+mn-lt"/>
                <a:ea typeface="+mn-ea"/>
                <a:cs typeface="+mn-cs"/>
              </a:rPr>
              <a:t>Giá</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thành</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để</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nghiên</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cứu</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và</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phát</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triển</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ngay</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từ</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đầu</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là</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khá</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cao</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đối</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với</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nhà</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cung</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cấp</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a:t>
            </a:r>
            <a:endParaRPr kumimoji="0" lang="en-US" sz="2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endParaRPr>
          </a:p>
          <a:p>
            <a:pPr marL="533307" marR="0" lvl="0" indent="-533307" algn="just" defTabSz="1218937" rtl="0" eaLnBrk="1" fontAlgn="auto" latinLnBrk="0" hangingPunct="1">
              <a:lnSpc>
                <a:spcPct val="90000"/>
              </a:lnSpc>
              <a:spcBef>
                <a:spcPct val="20000"/>
              </a:spcBef>
              <a:spcAft>
                <a:spcPts val="0"/>
              </a:spcAft>
              <a:buClrTx/>
              <a:buSzPct val="90000"/>
              <a:buFontTx/>
              <a:buBlip>
                <a:blip r:embed="rId2"/>
              </a:buBlip>
              <a:tabLst/>
              <a:defRPr/>
            </a:pPr>
            <a:r>
              <a:rPr kumimoji="0" lang="en-US" sz="2800" b="0" i="0" u="none" strike="noStrike" kern="1200" cap="none" spc="0" normalizeH="0" baseline="0" noProof="0" dirty="0" err="1" smtClean="0">
                <a:ln>
                  <a:noFill/>
                </a:ln>
                <a:gradFill>
                  <a:gsLst>
                    <a:gs pos="0">
                      <a:schemeClr val="tx1"/>
                    </a:gs>
                    <a:gs pos="86000">
                      <a:schemeClr val="tx1"/>
                    </a:gs>
                  </a:gsLst>
                  <a:lin ang="5400000" scaled="0"/>
                </a:gradFill>
                <a:effectLst/>
                <a:uLnTx/>
                <a:uFillTx/>
                <a:latin typeface="+mn-lt"/>
                <a:ea typeface="+mn-ea"/>
                <a:cs typeface="+mn-cs"/>
              </a:rPr>
              <a:t>Phân</a:t>
            </a:r>
            <a:r>
              <a:rPr lang="en-US" sz="2800" dirty="0" smtClean="0">
                <a:gradFill>
                  <a:gsLst>
                    <a:gs pos="0">
                      <a:schemeClr val="tx1"/>
                    </a:gs>
                    <a:gs pos="86000">
                      <a:schemeClr val="tx1"/>
                    </a:gs>
                  </a:gsLst>
                  <a:lin ang="5400000" scaled="0"/>
                </a:gradFill>
              </a:rPr>
              <a:t> </a:t>
            </a:r>
            <a:r>
              <a:rPr lang="en-US" sz="2800" dirty="0" err="1" smtClean="0">
                <a:gradFill>
                  <a:gsLst>
                    <a:gs pos="0">
                      <a:schemeClr val="tx1"/>
                    </a:gs>
                    <a:gs pos="86000">
                      <a:schemeClr val="tx1"/>
                    </a:gs>
                  </a:gsLst>
                  <a:lin ang="5400000" scaled="0"/>
                </a:gradFill>
              </a:rPr>
              <a:t>mảnh</a:t>
            </a:r>
            <a:r>
              <a:rPr lang="en-US" sz="2800" dirty="0" smtClean="0">
                <a:gradFill>
                  <a:gsLst>
                    <a:gs pos="0">
                      <a:schemeClr val="tx1"/>
                    </a:gs>
                    <a:gs pos="86000">
                      <a:schemeClr val="tx1"/>
                    </a:gs>
                  </a:gsLst>
                  <a:lin ang="5400000" scaled="0"/>
                </a:gradFill>
              </a:rPr>
              <a:t> </a:t>
            </a:r>
            <a:r>
              <a:rPr lang="en-US" sz="2800" err="1" smtClean="0">
                <a:gradFill>
                  <a:gsLst>
                    <a:gs pos="0">
                      <a:schemeClr val="tx1"/>
                    </a:gs>
                    <a:gs pos="86000">
                      <a:schemeClr val="tx1"/>
                    </a:gs>
                  </a:gsLst>
                  <a:lin ang="5400000" scaled="0"/>
                </a:gradFill>
              </a:rPr>
              <a:t>dữ</a:t>
            </a:r>
            <a:r>
              <a:rPr lang="en-US" sz="2800" smtClean="0">
                <a:gradFill>
                  <a:gsLst>
                    <a:gs pos="0">
                      <a:schemeClr val="tx1"/>
                    </a:gs>
                    <a:gs pos="86000">
                      <a:schemeClr val="tx1"/>
                    </a:gs>
                  </a:gsLst>
                  <a:lin ang="5400000" scaled="0"/>
                </a:gradFill>
              </a:rPr>
              <a:t> liệu nhà cung cấp</a:t>
            </a:r>
          </a:p>
        </p:txBody>
      </p:sp>
      <p:pic>
        <p:nvPicPr>
          <p:cNvPr id="52227" name="Picture 3" descr="E:\UIT\CNTT IX\pic\Untitled-10.png"/>
          <p:cNvPicPr>
            <a:picLocks noChangeAspect="1" noChangeArrowheads="1"/>
          </p:cNvPicPr>
          <p:nvPr/>
        </p:nvPicPr>
        <p:blipFill>
          <a:blip r:embed="rId3"/>
          <a:srcRect/>
          <a:stretch>
            <a:fillRect/>
          </a:stretch>
        </p:blipFill>
        <p:spPr bwMode="auto">
          <a:xfrm>
            <a:off x="6932612" y="2133600"/>
            <a:ext cx="4761941" cy="2895600"/>
          </a:xfrm>
          <a:prstGeom prst="rect">
            <a:avLst/>
          </a:prstGeom>
          <a:noFill/>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descr="E:\UIT\CNTT IX\pic\7217.Windows-Azure-logo-v_6556EF52.png"/>
          <p:cNvPicPr>
            <a:picLocks noChangeAspect="1" noChangeArrowheads="1"/>
          </p:cNvPicPr>
          <p:nvPr/>
        </p:nvPicPr>
        <p:blipFill>
          <a:blip r:embed="rId2"/>
          <a:srcRect/>
          <a:stretch>
            <a:fillRect/>
          </a:stretch>
        </p:blipFill>
        <p:spPr bwMode="auto">
          <a:xfrm>
            <a:off x="1903412" y="1371600"/>
            <a:ext cx="8612187" cy="4007013"/>
          </a:xfrm>
          <a:prstGeom prst="rect">
            <a:avLst/>
          </a:prstGeom>
          <a:noFill/>
        </p:spPr>
      </p:pic>
      <p:sp>
        <p:nvSpPr>
          <p:cNvPr id="9" name="Title 8"/>
          <p:cNvSpPr>
            <a:spLocks noGrp="1"/>
          </p:cNvSpPr>
          <p:nvPr>
            <p:ph type="title"/>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3" y="456806"/>
            <a:ext cx="11149013" cy="664797"/>
          </a:xfrm>
        </p:spPr>
        <p:txBody>
          <a:bodyPr/>
          <a:lstStyle/>
          <a:p>
            <a:r>
              <a:rPr smtClean="0"/>
              <a:t>3. 2. Tổng quan về Windows Azure</a:t>
            </a:r>
            <a:endParaRPr lang="en-US"/>
          </a:p>
        </p:txBody>
      </p:sp>
      <p:sp>
        <p:nvSpPr>
          <p:cNvPr id="6" name="Content Placeholder 2"/>
          <p:cNvSpPr>
            <a:spLocks noGrp="1"/>
          </p:cNvSpPr>
          <p:nvPr>
            <p:ph idx="1"/>
          </p:nvPr>
        </p:nvSpPr>
        <p:spPr>
          <a:xfrm>
            <a:off x="684212" y="1524001"/>
            <a:ext cx="11049000" cy="775597"/>
          </a:xfrm>
        </p:spPr>
        <p:txBody>
          <a:bodyPr/>
          <a:lstStyle/>
          <a:p>
            <a:pPr lvl="0"/>
            <a:r>
              <a:rPr lang="en-US" sz="2800" smtClean="0"/>
              <a:t>Windows </a:t>
            </a:r>
            <a:r>
              <a:rPr lang="vi-VN" sz="2800" smtClean="0"/>
              <a:t>Azure là một hệ điều hành dùng để chạy các ứng dụng Windows và lưu dữ liệu của nó trên đám mây</a:t>
            </a:r>
            <a:r>
              <a:rPr lang="en-US" sz="2800" smtClean="0"/>
              <a:t>.</a:t>
            </a:r>
          </a:p>
        </p:txBody>
      </p:sp>
      <p:pic>
        <p:nvPicPr>
          <p:cNvPr id="9" name="Picture 8"/>
          <p:cNvPicPr/>
          <p:nvPr/>
        </p:nvPicPr>
        <p:blipFill>
          <a:blip r:embed="rId2" cstate="print"/>
          <a:srcRect/>
          <a:stretch>
            <a:fillRect/>
          </a:stretch>
        </p:blipFill>
        <p:spPr bwMode="auto">
          <a:xfrm>
            <a:off x="3503612" y="2514600"/>
            <a:ext cx="4745925" cy="4038600"/>
          </a:xfrm>
          <a:prstGeom prst="rect">
            <a:avLst/>
          </a:prstGeom>
          <a:noFill/>
          <a:ln w="9525">
            <a:noFill/>
            <a:miter lim="800000"/>
            <a:headEnd/>
            <a:tailEnd/>
          </a:ln>
        </p:spPr>
      </p:pic>
      <p:pic>
        <p:nvPicPr>
          <p:cNvPr id="10" name="Picture 9"/>
          <p:cNvPicPr/>
          <p:nvPr/>
        </p:nvPicPr>
        <p:blipFill>
          <a:blip r:embed="rId3" cstate="print"/>
          <a:srcRect/>
          <a:stretch>
            <a:fillRect/>
          </a:stretch>
        </p:blipFill>
        <p:spPr bwMode="auto">
          <a:xfrm>
            <a:off x="2589212" y="3200400"/>
            <a:ext cx="6853177" cy="2209800"/>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5"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heckerboard(across)">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Compute</a:t>
            </a:r>
            <a:endParaRPr lang="en-US"/>
          </a:p>
        </p:txBody>
      </p:sp>
      <p:sp>
        <p:nvSpPr>
          <p:cNvPr id="3" name="Content Placeholder 2"/>
          <p:cNvSpPr>
            <a:spLocks noGrp="1"/>
          </p:cNvSpPr>
          <p:nvPr>
            <p:ph idx="1"/>
          </p:nvPr>
        </p:nvSpPr>
        <p:spPr>
          <a:xfrm>
            <a:off x="519113" y="1499617"/>
            <a:ext cx="11149013" cy="984885"/>
          </a:xfrm>
        </p:spPr>
        <p:txBody>
          <a:bodyPr/>
          <a:lstStyle/>
          <a:p>
            <a:r>
              <a:rPr lang="en-US" smtClean="0"/>
              <a:t>Gồm Web Role và Worker Role</a:t>
            </a:r>
          </a:p>
          <a:p>
            <a:r>
              <a:rPr lang="en-US" smtClean="0"/>
              <a:t>Web Role và Worker Role liên lạc với nhau băng queue</a:t>
            </a:r>
            <a:endParaRPr lang="en-US"/>
          </a:p>
        </p:txBody>
      </p:sp>
      <p:pic>
        <p:nvPicPr>
          <p:cNvPr id="5" name="Picture 4"/>
          <p:cNvPicPr/>
          <p:nvPr/>
        </p:nvPicPr>
        <p:blipFill>
          <a:blip r:embed="rId2" cstate="print"/>
          <a:srcRect/>
          <a:stretch>
            <a:fillRect/>
          </a:stretch>
        </p:blipFill>
        <p:spPr bwMode="auto">
          <a:xfrm>
            <a:off x="3427412" y="3048000"/>
            <a:ext cx="5286375" cy="28289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Storage</a:t>
            </a:r>
            <a:endParaRPr lang="en-US"/>
          </a:p>
        </p:txBody>
      </p:sp>
      <p:pic>
        <p:nvPicPr>
          <p:cNvPr id="4" name="Picture 3"/>
          <p:cNvPicPr/>
          <p:nvPr/>
        </p:nvPicPr>
        <p:blipFill>
          <a:blip r:embed="rId2" cstate="print"/>
          <a:srcRect/>
          <a:stretch>
            <a:fillRect/>
          </a:stretch>
        </p:blipFill>
        <p:spPr bwMode="auto">
          <a:xfrm>
            <a:off x="4113212" y="1524000"/>
            <a:ext cx="7460168" cy="4114800"/>
          </a:xfrm>
          <a:prstGeom prst="rect">
            <a:avLst/>
          </a:prstGeom>
          <a:noFill/>
          <a:ln w="9525">
            <a:noFill/>
            <a:miter lim="800000"/>
            <a:headEnd/>
            <a:tailEnd/>
          </a:ln>
        </p:spPr>
      </p:pic>
      <p:sp>
        <p:nvSpPr>
          <p:cNvPr id="5" name="Content Placeholder 2"/>
          <p:cNvSpPr>
            <a:spLocks noGrp="1"/>
          </p:cNvSpPr>
          <p:nvPr>
            <p:ph idx="1"/>
          </p:nvPr>
        </p:nvSpPr>
        <p:spPr>
          <a:xfrm>
            <a:off x="684212" y="1524001"/>
            <a:ext cx="1981200" cy="1809726"/>
          </a:xfrm>
        </p:spPr>
        <p:txBody>
          <a:bodyPr/>
          <a:lstStyle/>
          <a:p>
            <a:pPr lvl="0"/>
            <a:r>
              <a:rPr lang="en-US" sz="2800" smtClean="0"/>
              <a:t>Blob</a:t>
            </a:r>
          </a:p>
          <a:p>
            <a:pPr lvl="0"/>
            <a:r>
              <a:rPr lang="en-US" sz="2800" smtClean="0"/>
              <a:t>Table</a:t>
            </a:r>
          </a:p>
          <a:p>
            <a:pPr lvl="0"/>
            <a:r>
              <a:rPr lang="en-US" sz="2800" smtClean="0"/>
              <a:t>Queue</a:t>
            </a:r>
          </a:p>
          <a:p>
            <a:pPr lvl="0">
              <a:buNone/>
            </a:pPr>
            <a:endParaRPr lang="en-US" sz="2800" smtClean="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Fabric</a:t>
            </a:r>
            <a:endParaRPr lang="en-US"/>
          </a:p>
        </p:txBody>
      </p:sp>
      <p:pic>
        <p:nvPicPr>
          <p:cNvPr id="4" name="Picture 3"/>
          <p:cNvPicPr/>
          <p:nvPr/>
        </p:nvPicPr>
        <p:blipFill>
          <a:blip r:embed="rId2" cstate="print"/>
          <a:srcRect/>
          <a:stretch>
            <a:fillRect/>
          </a:stretch>
        </p:blipFill>
        <p:spPr bwMode="auto">
          <a:xfrm>
            <a:off x="3198812" y="2590800"/>
            <a:ext cx="5867400" cy="3750534"/>
          </a:xfrm>
          <a:prstGeom prst="rect">
            <a:avLst/>
          </a:prstGeom>
          <a:noFill/>
          <a:ln w="9525">
            <a:noFill/>
            <a:miter lim="800000"/>
            <a:headEnd/>
            <a:tailEnd/>
          </a:ln>
        </p:spPr>
      </p:pic>
      <p:sp>
        <p:nvSpPr>
          <p:cNvPr id="5" name="TextBox 4"/>
          <p:cNvSpPr txBox="1"/>
          <p:nvPr/>
        </p:nvSpPr>
        <p:spPr>
          <a:xfrm>
            <a:off x="531812" y="1219200"/>
            <a:ext cx="11277600" cy="984885"/>
          </a:xfrm>
          <a:prstGeom prst="rect">
            <a:avLst/>
          </a:prstGeom>
          <a:noFill/>
        </p:spPr>
        <p:txBody>
          <a:bodyPr wrap="square" lIns="0" tIns="0" rIns="0" bIns="0" rtlCol="0">
            <a:spAutoFit/>
          </a:bodyPr>
          <a:lstStyle/>
          <a:p>
            <a:r>
              <a:rPr lang="en-US" sz="3200" smtClean="0"/>
              <a:t>Windows Azure Fabric chứa một một nhóm các máy, tất cả chúng được quản lý bởi một phần mềm gọi là </a:t>
            </a:r>
            <a:r>
              <a:rPr lang="en-US" sz="3200" i="1" smtClean="0"/>
              <a:t>fabric controller</a:t>
            </a:r>
            <a:endParaRPr lang="en-US" sz="3200"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SQL Azure</a:t>
            </a:r>
            <a:endParaRPr lang="en-US"/>
          </a:p>
        </p:txBody>
      </p:sp>
      <p:sp>
        <p:nvSpPr>
          <p:cNvPr id="5" name="TextBox 4"/>
          <p:cNvSpPr txBox="1"/>
          <p:nvPr/>
        </p:nvSpPr>
        <p:spPr>
          <a:xfrm>
            <a:off x="608012" y="1295400"/>
            <a:ext cx="11125200" cy="861774"/>
          </a:xfrm>
          <a:prstGeom prst="rect">
            <a:avLst/>
          </a:prstGeom>
          <a:noFill/>
        </p:spPr>
        <p:txBody>
          <a:bodyPr wrap="square" lIns="0" tIns="0" rIns="0" bIns="0" rtlCol="0">
            <a:spAutoFit/>
          </a:bodyPr>
          <a:lstStyle/>
          <a:p>
            <a:r>
              <a:rPr lang="vi-VN" sz="2800" smtClean="0"/>
              <a:t>SQL Azure sử dụng ngôn ngữ TSQL để tạo cơ sở dữ liệu và thao tác dữ liệu. </a:t>
            </a:r>
            <a:endParaRPr lang="en-US" sz="2800"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16386" name="Picture 2" descr="C:\Users\ADMIN\Downloads\SQL-Azure_rgb (1).png"/>
          <p:cNvPicPr>
            <a:picLocks noChangeAspect="1" noChangeArrowheads="1"/>
          </p:cNvPicPr>
          <p:nvPr/>
        </p:nvPicPr>
        <p:blipFill>
          <a:blip r:embed="rId2"/>
          <a:srcRect/>
          <a:stretch>
            <a:fillRect/>
          </a:stretch>
        </p:blipFill>
        <p:spPr bwMode="auto">
          <a:xfrm>
            <a:off x="912812" y="2743200"/>
            <a:ext cx="4171950" cy="1285875"/>
          </a:xfrm>
          <a:prstGeom prst="rect">
            <a:avLst/>
          </a:prstGeom>
          <a:noFill/>
        </p:spPr>
      </p:pic>
      <p:pic>
        <p:nvPicPr>
          <p:cNvPr id="55298" name="Picture 2" descr="E:\UIT\CNTT IX\pic\Untitled-15.png"/>
          <p:cNvPicPr>
            <a:picLocks noChangeAspect="1" noChangeArrowheads="1"/>
          </p:cNvPicPr>
          <p:nvPr/>
        </p:nvPicPr>
        <p:blipFill>
          <a:blip r:embed="rId3"/>
          <a:srcRect/>
          <a:stretch>
            <a:fillRect/>
          </a:stretch>
        </p:blipFill>
        <p:spPr bwMode="auto">
          <a:xfrm>
            <a:off x="6856412" y="2895600"/>
            <a:ext cx="4038600" cy="1026125"/>
          </a:xfrm>
          <a:prstGeom prst="rect">
            <a:avLst/>
          </a:prstGeom>
          <a:noFill/>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loud 32"/>
          <p:cNvSpPr/>
          <p:nvPr/>
        </p:nvSpPr>
        <p:spPr bwMode="auto">
          <a:xfrm>
            <a:off x="4951412" y="2286000"/>
            <a:ext cx="2514600" cy="2057400"/>
          </a:xfrm>
          <a:prstGeom prst="cloud">
            <a:avLst/>
          </a:prstGeom>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sp>
        <p:nvSpPr>
          <p:cNvPr id="4" name="Title 1"/>
          <p:cNvSpPr>
            <a:spLocks noGrp="1"/>
          </p:cNvSpPr>
          <p:nvPr>
            <p:ph type="title"/>
          </p:nvPr>
        </p:nvSpPr>
        <p:spPr>
          <a:xfrm>
            <a:off x="519113" y="456806"/>
            <a:ext cx="11149013" cy="664797"/>
          </a:xfrm>
        </p:spPr>
        <p:txBody>
          <a:bodyPr/>
          <a:lstStyle/>
          <a:p>
            <a:r>
              <a:rPr smtClean="0"/>
              <a:t>4. Ứng dụng sổ liên lạc trực tuyến</a:t>
            </a:r>
            <a:endParaRPr lang="en-US"/>
          </a:p>
        </p:txBody>
      </p:sp>
      <p:cxnSp>
        <p:nvCxnSpPr>
          <p:cNvPr id="10" name="Straight Arrow Connector 9"/>
          <p:cNvCxnSpPr/>
          <p:nvPr/>
        </p:nvCxnSpPr>
        <p:spPr>
          <a:xfrm>
            <a:off x="4113212" y="3048000"/>
            <a:ext cx="9144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694612" y="3046412"/>
            <a:ext cx="9144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836612" y="1676400"/>
            <a:ext cx="2895600" cy="3341132"/>
            <a:chOff x="836612" y="1676400"/>
            <a:chExt cx="2895600" cy="3341132"/>
          </a:xfrm>
        </p:grpSpPr>
        <p:pic>
          <p:nvPicPr>
            <p:cNvPr id="1026" name="Picture 2" descr="E:\UIT\CNTT IX\pic\School.png"/>
            <p:cNvPicPr>
              <a:picLocks noChangeAspect="1" noChangeArrowheads="1"/>
            </p:cNvPicPr>
            <p:nvPr/>
          </p:nvPicPr>
          <p:blipFill>
            <a:blip r:embed="rId2"/>
            <a:srcRect/>
            <a:stretch>
              <a:fillRect/>
            </a:stretch>
          </p:blipFill>
          <p:spPr bwMode="auto">
            <a:xfrm>
              <a:off x="836612" y="1676400"/>
              <a:ext cx="2895600" cy="2895600"/>
            </a:xfrm>
            <a:prstGeom prst="rect">
              <a:avLst/>
            </a:prstGeom>
            <a:noFill/>
          </p:spPr>
        </p:pic>
        <p:sp>
          <p:nvSpPr>
            <p:cNvPr id="12" name="TextBox 11"/>
            <p:cNvSpPr txBox="1"/>
            <p:nvPr/>
          </p:nvSpPr>
          <p:spPr>
            <a:xfrm>
              <a:off x="1370012" y="4648200"/>
              <a:ext cx="1547411"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Trường học</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grpSp>
        <p:nvGrpSpPr>
          <p:cNvPr id="29" name="Group 28"/>
          <p:cNvGrpSpPr/>
          <p:nvPr/>
        </p:nvGrpSpPr>
        <p:grpSpPr>
          <a:xfrm>
            <a:off x="5332412" y="1992868"/>
            <a:ext cx="1905000" cy="2960132"/>
            <a:chOff x="5256212" y="2057400"/>
            <a:chExt cx="1905000" cy="2960132"/>
          </a:xfrm>
        </p:grpSpPr>
        <p:pic>
          <p:nvPicPr>
            <p:cNvPr id="1028" name="Picture 4" descr="E:\UIT\CNTT IX\pic\LAVC_Portal_Menu_Student.png"/>
            <p:cNvPicPr>
              <a:picLocks noChangeAspect="1" noChangeArrowheads="1"/>
            </p:cNvPicPr>
            <p:nvPr/>
          </p:nvPicPr>
          <p:blipFill>
            <a:blip r:embed="rId3"/>
            <a:srcRect/>
            <a:stretch>
              <a:fillRect/>
            </a:stretch>
          </p:blipFill>
          <p:spPr bwMode="auto">
            <a:xfrm>
              <a:off x="5256212" y="2057400"/>
              <a:ext cx="1905000" cy="1905000"/>
            </a:xfrm>
            <a:prstGeom prst="rect">
              <a:avLst/>
            </a:prstGeom>
            <a:noFill/>
          </p:spPr>
        </p:pic>
        <p:sp>
          <p:nvSpPr>
            <p:cNvPr id="13" name="TextBox 12"/>
            <p:cNvSpPr txBox="1"/>
            <p:nvPr/>
          </p:nvSpPr>
          <p:spPr>
            <a:xfrm>
              <a:off x="5561012" y="4648200"/>
              <a:ext cx="1181414"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Học sinh</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grpSp>
        <p:nvGrpSpPr>
          <p:cNvPr id="28" name="Group 27"/>
          <p:cNvGrpSpPr/>
          <p:nvPr/>
        </p:nvGrpSpPr>
        <p:grpSpPr>
          <a:xfrm>
            <a:off x="8913812" y="1905000"/>
            <a:ext cx="2209800" cy="3112532"/>
            <a:chOff x="8913812" y="1905000"/>
            <a:chExt cx="2209800" cy="3112532"/>
          </a:xfrm>
        </p:grpSpPr>
        <p:pic>
          <p:nvPicPr>
            <p:cNvPr id="1027" name="Picture 3" descr="E:\UIT\CNTT IX\pic\Family.png"/>
            <p:cNvPicPr>
              <a:picLocks noChangeAspect="1" noChangeArrowheads="1"/>
            </p:cNvPicPr>
            <p:nvPr/>
          </p:nvPicPr>
          <p:blipFill>
            <a:blip r:embed="rId4"/>
            <a:srcRect/>
            <a:stretch>
              <a:fillRect/>
            </a:stretch>
          </p:blipFill>
          <p:spPr bwMode="auto">
            <a:xfrm>
              <a:off x="8913812" y="1905000"/>
              <a:ext cx="2209800" cy="2209800"/>
            </a:xfrm>
            <a:prstGeom prst="rect">
              <a:avLst/>
            </a:prstGeom>
            <a:noFill/>
          </p:spPr>
        </p:pic>
        <p:sp>
          <p:nvSpPr>
            <p:cNvPr id="14" name="TextBox 13"/>
            <p:cNvSpPr txBox="1"/>
            <p:nvPr/>
          </p:nvSpPr>
          <p:spPr>
            <a:xfrm>
              <a:off x="9218612" y="4648200"/>
              <a:ext cx="1455527"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Phụ huynh</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cxnSp>
        <p:nvCxnSpPr>
          <p:cNvPr id="17" name="Straight Arrow Connector 16"/>
          <p:cNvCxnSpPr/>
          <p:nvPr/>
        </p:nvCxnSpPr>
        <p:spPr>
          <a:xfrm rot="10800000" flipV="1">
            <a:off x="7618412" y="3429000"/>
            <a:ext cx="9144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flipV="1">
            <a:off x="4113212" y="3429000"/>
            <a:ext cx="9144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5408612" y="2514600"/>
            <a:ext cx="1676400" cy="2426732"/>
            <a:chOff x="7161212" y="3733800"/>
            <a:chExt cx="1676400" cy="2426732"/>
          </a:xfrm>
        </p:grpSpPr>
        <p:pic>
          <p:nvPicPr>
            <p:cNvPr id="1029" name="Picture 5" descr="E:\UIT\CNTT IX\pic\Network Connection Internet.png"/>
            <p:cNvPicPr>
              <a:picLocks noChangeAspect="1" noChangeArrowheads="1"/>
            </p:cNvPicPr>
            <p:nvPr/>
          </p:nvPicPr>
          <p:blipFill>
            <a:blip r:embed="rId5"/>
            <a:srcRect/>
            <a:stretch>
              <a:fillRect/>
            </a:stretch>
          </p:blipFill>
          <p:spPr bwMode="auto">
            <a:xfrm>
              <a:off x="7161212" y="3733800"/>
              <a:ext cx="1676400" cy="1676400"/>
            </a:xfrm>
            <a:prstGeom prst="rect">
              <a:avLst/>
            </a:prstGeom>
            <a:noFill/>
          </p:spPr>
        </p:pic>
        <p:sp>
          <p:nvSpPr>
            <p:cNvPr id="31" name="TextBox 30"/>
            <p:cNvSpPr txBox="1"/>
            <p:nvPr/>
          </p:nvSpPr>
          <p:spPr>
            <a:xfrm>
              <a:off x="7389812" y="5791200"/>
              <a:ext cx="1064587"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Internet</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cxnSp>
        <p:nvCxnSpPr>
          <p:cNvPr id="37" name="Straight Arrow Connector 36"/>
          <p:cNvCxnSpPr/>
          <p:nvPr/>
        </p:nvCxnSpPr>
        <p:spPr>
          <a:xfrm rot="10800000" flipV="1">
            <a:off x="3351212" y="5257800"/>
            <a:ext cx="2667000" cy="533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170612" y="5257800"/>
            <a:ext cx="2743200" cy="457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a:off x="5788818" y="5562600"/>
            <a:ext cx="6096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8990012" y="5867400"/>
            <a:ext cx="1800861" cy="685800"/>
            <a:chOff x="8990012" y="5867400"/>
            <a:chExt cx="1800861" cy="685800"/>
          </a:xfrm>
        </p:grpSpPr>
        <p:pic>
          <p:nvPicPr>
            <p:cNvPr id="1031" name="Picture 7" descr="E:\UIT\CNTT IX\pic\tools.png"/>
            <p:cNvPicPr>
              <a:picLocks noChangeAspect="1" noChangeArrowheads="1"/>
            </p:cNvPicPr>
            <p:nvPr/>
          </p:nvPicPr>
          <p:blipFill>
            <a:blip r:embed="rId6"/>
            <a:srcRect/>
            <a:stretch>
              <a:fillRect/>
            </a:stretch>
          </p:blipFill>
          <p:spPr bwMode="auto">
            <a:xfrm>
              <a:off x="8990012" y="5867400"/>
              <a:ext cx="609599" cy="609600"/>
            </a:xfrm>
            <a:prstGeom prst="rect">
              <a:avLst/>
            </a:prstGeom>
            <a:noFill/>
          </p:spPr>
        </p:pic>
        <p:sp>
          <p:nvSpPr>
            <p:cNvPr id="60" name="TextBox 59"/>
            <p:cNvSpPr txBox="1"/>
            <p:nvPr/>
          </p:nvSpPr>
          <p:spPr>
            <a:xfrm>
              <a:off x="9904412" y="6183868"/>
              <a:ext cx="886461"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Bảo trì</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grpSp>
        <p:nvGrpSpPr>
          <p:cNvPr id="66" name="Group 65"/>
          <p:cNvGrpSpPr/>
          <p:nvPr/>
        </p:nvGrpSpPr>
        <p:grpSpPr>
          <a:xfrm>
            <a:off x="1979612" y="5562600"/>
            <a:ext cx="3021091" cy="914400"/>
            <a:chOff x="912812" y="5562600"/>
            <a:chExt cx="3021091" cy="914400"/>
          </a:xfrm>
        </p:grpSpPr>
        <p:pic>
          <p:nvPicPr>
            <p:cNvPr id="44" name="Picture 2" descr="E:\UIT\CNTT IX\pic\tech.png"/>
            <p:cNvPicPr>
              <a:picLocks noChangeAspect="1" noChangeArrowheads="1"/>
            </p:cNvPicPr>
            <p:nvPr/>
          </p:nvPicPr>
          <p:blipFill>
            <a:blip r:embed="rId7"/>
            <a:srcRect/>
            <a:stretch>
              <a:fillRect/>
            </a:stretch>
          </p:blipFill>
          <p:spPr bwMode="auto">
            <a:xfrm>
              <a:off x="1370012" y="5562600"/>
              <a:ext cx="381000" cy="381000"/>
            </a:xfrm>
            <a:prstGeom prst="rect">
              <a:avLst/>
            </a:prstGeom>
            <a:noFill/>
          </p:spPr>
        </p:pic>
        <p:grpSp>
          <p:nvGrpSpPr>
            <p:cNvPr id="63" name="Group 62"/>
            <p:cNvGrpSpPr/>
            <p:nvPr/>
          </p:nvGrpSpPr>
          <p:grpSpPr>
            <a:xfrm>
              <a:off x="912812" y="5638800"/>
              <a:ext cx="3021091" cy="838200"/>
              <a:chOff x="1903412" y="5715000"/>
              <a:chExt cx="3021091" cy="838200"/>
            </a:xfrm>
          </p:grpSpPr>
          <p:grpSp>
            <p:nvGrpSpPr>
              <p:cNvPr id="54" name="Group 53"/>
              <p:cNvGrpSpPr/>
              <p:nvPr/>
            </p:nvGrpSpPr>
            <p:grpSpPr>
              <a:xfrm>
                <a:off x="1903412" y="5715000"/>
                <a:ext cx="1219200" cy="838200"/>
                <a:chOff x="1903412" y="5715000"/>
                <a:chExt cx="1219200" cy="838200"/>
              </a:xfrm>
            </p:grpSpPr>
            <p:pic>
              <p:nvPicPr>
                <p:cNvPr id="45" name="Picture 2" descr="E:\UIT\CNTT IX\pic\tech.png"/>
                <p:cNvPicPr>
                  <a:picLocks noChangeAspect="1" noChangeArrowheads="1"/>
                </p:cNvPicPr>
                <p:nvPr/>
              </p:nvPicPr>
              <p:blipFill>
                <a:blip r:embed="rId7"/>
                <a:srcRect/>
                <a:stretch>
                  <a:fillRect/>
                </a:stretch>
              </p:blipFill>
              <p:spPr bwMode="auto">
                <a:xfrm>
                  <a:off x="2132012" y="5715000"/>
                  <a:ext cx="381000" cy="381000"/>
                </a:xfrm>
                <a:prstGeom prst="rect">
                  <a:avLst/>
                </a:prstGeom>
                <a:noFill/>
              </p:spPr>
            </p:pic>
            <p:pic>
              <p:nvPicPr>
                <p:cNvPr id="46" name="Picture 2" descr="E:\UIT\CNTT IX\pic\tech.png"/>
                <p:cNvPicPr>
                  <a:picLocks noChangeAspect="1" noChangeArrowheads="1"/>
                </p:cNvPicPr>
                <p:nvPr/>
              </p:nvPicPr>
              <p:blipFill>
                <a:blip r:embed="rId7"/>
                <a:srcRect/>
                <a:stretch>
                  <a:fillRect/>
                </a:stretch>
              </p:blipFill>
              <p:spPr bwMode="auto">
                <a:xfrm>
                  <a:off x="2360612" y="5943600"/>
                  <a:ext cx="381000" cy="381000"/>
                </a:xfrm>
                <a:prstGeom prst="rect">
                  <a:avLst/>
                </a:prstGeom>
                <a:noFill/>
              </p:spPr>
            </p:pic>
            <p:pic>
              <p:nvPicPr>
                <p:cNvPr id="47" name="Picture 2" descr="E:\UIT\CNTT IX\pic\tech.png"/>
                <p:cNvPicPr>
                  <a:picLocks noChangeAspect="1" noChangeArrowheads="1"/>
                </p:cNvPicPr>
                <p:nvPr/>
              </p:nvPicPr>
              <p:blipFill>
                <a:blip r:embed="rId7"/>
                <a:srcRect/>
                <a:stretch>
                  <a:fillRect/>
                </a:stretch>
              </p:blipFill>
              <p:spPr bwMode="auto">
                <a:xfrm>
                  <a:off x="2589212" y="5791200"/>
                  <a:ext cx="381000" cy="381000"/>
                </a:xfrm>
                <a:prstGeom prst="rect">
                  <a:avLst/>
                </a:prstGeom>
                <a:noFill/>
              </p:spPr>
            </p:pic>
            <p:pic>
              <p:nvPicPr>
                <p:cNvPr id="48" name="Picture 2" descr="E:\UIT\CNTT IX\pic\tech.png"/>
                <p:cNvPicPr>
                  <a:picLocks noChangeAspect="1" noChangeArrowheads="1"/>
                </p:cNvPicPr>
                <p:nvPr/>
              </p:nvPicPr>
              <p:blipFill>
                <a:blip r:embed="rId7"/>
                <a:srcRect/>
                <a:stretch>
                  <a:fillRect/>
                </a:stretch>
              </p:blipFill>
              <p:spPr bwMode="auto">
                <a:xfrm>
                  <a:off x="1979612" y="5943600"/>
                  <a:ext cx="381000" cy="381000"/>
                </a:xfrm>
                <a:prstGeom prst="rect">
                  <a:avLst/>
                </a:prstGeom>
                <a:noFill/>
              </p:spPr>
            </p:pic>
            <p:pic>
              <p:nvPicPr>
                <p:cNvPr id="49" name="Picture 2" descr="E:\UIT\CNTT IX\pic\tech.png"/>
                <p:cNvPicPr>
                  <a:picLocks noChangeAspect="1" noChangeArrowheads="1"/>
                </p:cNvPicPr>
                <p:nvPr/>
              </p:nvPicPr>
              <p:blipFill>
                <a:blip r:embed="rId7"/>
                <a:srcRect/>
                <a:stretch>
                  <a:fillRect/>
                </a:stretch>
              </p:blipFill>
              <p:spPr bwMode="auto">
                <a:xfrm>
                  <a:off x="2665412" y="6096000"/>
                  <a:ext cx="381000" cy="381000"/>
                </a:xfrm>
                <a:prstGeom prst="rect">
                  <a:avLst/>
                </a:prstGeom>
                <a:noFill/>
              </p:spPr>
            </p:pic>
            <p:pic>
              <p:nvPicPr>
                <p:cNvPr id="50" name="Picture 2" descr="E:\UIT\CNTT IX\pic\tech.png"/>
                <p:cNvPicPr>
                  <a:picLocks noChangeAspect="1" noChangeArrowheads="1"/>
                </p:cNvPicPr>
                <p:nvPr/>
              </p:nvPicPr>
              <p:blipFill>
                <a:blip r:embed="rId7"/>
                <a:srcRect/>
                <a:stretch>
                  <a:fillRect/>
                </a:stretch>
              </p:blipFill>
              <p:spPr bwMode="auto">
                <a:xfrm>
                  <a:off x="2360612" y="6172200"/>
                  <a:ext cx="381000" cy="381000"/>
                </a:xfrm>
                <a:prstGeom prst="rect">
                  <a:avLst/>
                </a:prstGeom>
                <a:noFill/>
              </p:spPr>
            </p:pic>
            <p:pic>
              <p:nvPicPr>
                <p:cNvPr id="51" name="Picture 2" descr="E:\UIT\CNTT IX\pic\tech.png"/>
                <p:cNvPicPr>
                  <a:picLocks noChangeAspect="1" noChangeArrowheads="1"/>
                </p:cNvPicPr>
                <p:nvPr/>
              </p:nvPicPr>
              <p:blipFill>
                <a:blip r:embed="rId7"/>
                <a:srcRect/>
                <a:stretch>
                  <a:fillRect/>
                </a:stretch>
              </p:blipFill>
              <p:spPr bwMode="auto">
                <a:xfrm>
                  <a:off x="2132012" y="6096000"/>
                  <a:ext cx="381000" cy="381000"/>
                </a:xfrm>
                <a:prstGeom prst="rect">
                  <a:avLst/>
                </a:prstGeom>
                <a:noFill/>
              </p:spPr>
            </p:pic>
            <p:pic>
              <p:nvPicPr>
                <p:cNvPr id="52" name="Picture 2" descr="E:\UIT\CNTT IX\pic\tech.png"/>
                <p:cNvPicPr>
                  <a:picLocks noChangeAspect="1" noChangeArrowheads="1"/>
                </p:cNvPicPr>
                <p:nvPr/>
              </p:nvPicPr>
              <p:blipFill>
                <a:blip r:embed="rId7"/>
                <a:srcRect/>
                <a:stretch>
                  <a:fillRect/>
                </a:stretch>
              </p:blipFill>
              <p:spPr bwMode="auto">
                <a:xfrm>
                  <a:off x="1903412" y="6172200"/>
                  <a:ext cx="381000" cy="381000"/>
                </a:xfrm>
                <a:prstGeom prst="rect">
                  <a:avLst/>
                </a:prstGeom>
                <a:noFill/>
              </p:spPr>
            </p:pic>
            <p:pic>
              <p:nvPicPr>
                <p:cNvPr id="53" name="Picture 2" descr="E:\UIT\CNTT IX\pic\tech.png"/>
                <p:cNvPicPr>
                  <a:picLocks noChangeAspect="1" noChangeArrowheads="1"/>
                </p:cNvPicPr>
                <p:nvPr/>
              </p:nvPicPr>
              <p:blipFill>
                <a:blip r:embed="rId7"/>
                <a:srcRect/>
                <a:stretch>
                  <a:fillRect/>
                </a:stretch>
              </p:blipFill>
              <p:spPr bwMode="auto">
                <a:xfrm>
                  <a:off x="2741612" y="6172200"/>
                  <a:ext cx="381000" cy="381000"/>
                </a:xfrm>
                <a:prstGeom prst="rect">
                  <a:avLst/>
                </a:prstGeom>
                <a:noFill/>
              </p:spPr>
            </p:pic>
          </p:grpSp>
          <p:sp>
            <p:nvSpPr>
              <p:cNvPr id="62" name="TextBox 61"/>
              <p:cNvSpPr txBox="1"/>
              <p:nvPr/>
            </p:nvSpPr>
            <p:spPr>
              <a:xfrm>
                <a:off x="3275012" y="6172200"/>
                <a:ext cx="1649491"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Người dùng</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grpSp>
      <p:grpSp>
        <p:nvGrpSpPr>
          <p:cNvPr id="64" name="Group 63"/>
          <p:cNvGrpSpPr/>
          <p:nvPr/>
        </p:nvGrpSpPr>
        <p:grpSpPr>
          <a:xfrm>
            <a:off x="5713412" y="5943600"/>
            <a:ext cx="2616789" cy="762000"/>
            <a:chOff x="5713412" y="5943600"/>
            <a:chExt cx="2616789" cy="762000"/>
          </a:xfrm>
        </p:grpSpPr>
        <p:pic>
          <p:nvPicPr>
            <p:cNvPr id="1030" name="Picture 6" descr="E:\UIT\CNTT IX\pic\financni_pujcky.png"/>
            <p:cNvPicPr>
              <a:picLocks noChangeAspect="1" noChangeArrowheads="1"/>
            </p:cNvPicPr>
            <p:nvPr/>
          </p:nvPicPr>
          <p:blipFill>
            <a:blip r:embed="rId8"/>
            <a:srcRect/>
            <a:stretch>
              <a:fillRect/>
            </a:stretch>
          </p:blipFill>
          <p:spPr bwMode="auto">
            <a:xfrm>
              <a:off x="5713412" y="5943600"/>
              <a:ext cx="762000" cy="762000"/>
            </a:xfrm>
            <a:prstGeom prst="rect">
              <a:avLst/>
            </a:prstGeom>
            <a:noFill/>
          </p:spPr>
        </p:pic>
        <p:sp>
          <p:nvSpPr>
            <p:cNvPr id="61" name="TextBox 60"/>
            <p:cNvSpPr txBox="1"/>
            <p:nvPr/>
          </p:nvSpPr>
          <p:spPr>
            <a:xfrm>
              <a:off x="6627812" y="6172200"/>
              <a:ext cx="1702389"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Giảm chi phí</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checkerboard(across)">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checkerboard(across)">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checkerboard(across)">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heckerboard(across)">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heckerboard(across)">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checkerboard(across)">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checkerboard(across)">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xit" presetSubtype="12" fill="hold" nodeType="clickEffect">
                                  <p:stCondLst>
                                    <p:cond delay="0"/>
                                  </p:stCondLst>
                                  <p:childTnLst>
                                    <p:animEffect transition="out" filter="strips(downLeft)">
                                      <p:cBhvr>
                                        <p:cTn id="41" dur="500"/>
                                        <p:tgtEl>
                                          <p:spTgt spid="29"/>
                                        </p:tgtEl>
                                      </p:cBhvr>
                                    </p:animEffect>
                                    <p:set>
                                      <p:cBhvr>
                                        <p:cTn id="42" dur="1" fill="hold">
                                          <p:stCondLst>
                                            <p:cond delay="499"/>
                                          </p:stCondLst>
                                        </p:cTn>
                                        <p:tgtEl>
                                          <p:spTgt spid="29"/>
                                        </p:tgtEl>
                                        <p:attrNameLst>
                                          <p:attrName>style.visibility</p:attrName>
                                        </p:attrNameLst>
                                      </p:cBhvr>
                                      <p:to>
                                        <p:strVal val="hidden"/>
                                      </p:to>
                                    </p:set>
                                  </p:childTnLst>
                                </p:cTn>
                              </p:par>
                              <p:par>
                                <p:cTn id="43" presetID="5" presetClass="entr" presetSubtype="1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checkerboard(across)">
                                      <p:cBhvr>
                                        <p:cTn id="45" dur="5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randombar(horizontal)">
                                      <p:cBhvr>
                                        <p:cTn id="50" dur="500"/>
                                        <p:tgtEl>
                                          <p:spTgt spid="33"/>
                                        </p:tgtEl>
                                      </p:cBhvr>
                                    </p:animEffec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checkerboard(across)">
                                      <p:cBhvr>
                                        <p:cTn id="55" dur="500"/>
                                        <p:tgtEl>
                                          <p:spTgt spid="37"/>
                                        </p:tgtEl>
                                      </p:cBhvr>
                                    </p:animEffect>
                                  </p:childTnLst>
                                </p:cTn>
                              </p:par>
                              <p:par>
                                <p:cTn id="56" presetID="5" presetClass="entr" presetSubtype="10" fill="hold" nodeType="withEffect">
                                  <p:stCondLst>
                                    <p:cond delay="0"/>
                                  </p:stCondLst>
                                  <p:childTnLst>
                                    <p:set>
                                      <p:cBhvr>
                                        <p:cTn id="57" dur="1" fill="hold">
                                          <p:stCondLst>
                                            <p:cond delay="0"/>
                                          </p:stCondLst>
                                        </p:cTn>
                                        <p:tgtEl>
                                          <p:spTgt spid="66"/>
                                        </p:tgtEl>
                                        <p:attrNameLst>
                                          <p:attrName>style.visibility</p:attrName>
                                        </p:attrNameLst>
                                      </p:cBhvr>
                                      <p:to>
                                        <p:strVal val="visible"/>
                                      </p:to>
                                    </p:set>
                                    <p:animEffect transition="in" filter="checkerboard(across)">
                                      <p:cBhvr>
                                        <p:cTn id="58" dur="500"/>
                                        <p:tgtEl>
                                          <p:spTgt spid="66"/>
                                        </p:tgtEl>
                                      </p:cBhvr>
                                    </p:animEffect>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nodeType="click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checkerboard(across)">
                                      <p:cBhvr>
                                        <p:cTn id="63" dur="500"/>
                                        <p:tgtEl>
                                          <p:spTgt spid="41"/>
                                        </p:tgtEl>
                                      </p:cBhvr>
                                    </p:animEffect>
                                  </p:childTnLst>
                                </p:cTn>
                              </p:par>
                              <p:par>
                                <p:cTn id="64" presetID="5" presetClass="entr" presetSubtype="10" fill="hold" nodeType="withEffect">
                                  <p:stCondLst>
                                    <p:cond delay="0"/>
                                  </p:stCondLst>
                                  <p:childTnLst>
                                    <p:set>
                                      <p:cBhvr>
                                        <p:cTn id="65" dur="1" fill="hold">
                                          <p:stCondLst>
                                            <p:cond delay="0"/>
                                          </p:stCondLst>
                                        </p:cTn>
                                        <p:tgtEl>
                                          <p:spTgt spid="64"/>
                                        </p:tgtEl>
                                        <p:attrNameLst>
                                          <p:attrName>style.visibility</p:attrName>
                                        </p:attrNameLst>
                                      </p:cBhvr>
                                      <p:to>
                                        <p:strVal val="visible"/>
                                      </p:to>
                                    </p:set>
                                    <p:animEffect transition="in" filter="checkerboard(across)">
                                      <p:cBhvr>
                                        <p:cTn id="66" dur="500"/>
                                        <p:tgtEl>
                                          <p:spTgt spid="64"/>
                                        </p:tgtEl>
                                      </p:cBhvr>
                                    </p:animEffect>
                                  </p:childTnLst>
                                </p:cTn>
                              </p:par>
                            </p:childTnLst>
                          </p:cTn>
                        </p:par>
                      </p:childTnLst>
                    </p:cTn>
                  </p:par>
                  <p:par>
                    <p:cTn id="67" fill="hold">
                      <p:stCondLst>
                        <p:cond delay="indefinite"/>
                      </p:stCondLst>
                      <p:childTnLst>
                        <p:par>
                          <p:cTn id="68" fill="hold">
                            <p:stCondLst>
                              <p:cond delay="0"/>
                            </p:stCondLst>
                            <p:childTnLst>
                              <p:par>
                                <p:cTn id="69" presetID="5" presetClass="entr" presetSubtype="10" fill="hold" nodeType="click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checkerboard(across)">
                                      <p:cBhvr>
                                        <p:cTn id="71" dur="500"/>
                                        <p:tgtEl>
                                          <p:spTgt spid="38"/>
                                        </p:tgtEl>
                                      </p:cBhvr>
                                    </p:animEffect>
                                  </p:childTnLst>
                                </p:cTn>
                              </p:par>
                              <p:par>
                                <p:cTn id="72" presetID="5" presetClass="entr" presetSubtype="10" fill="hold" nodeType="withEffect">
                                  <p:stCondLst>
                                    <p:cond delay="0"/>
                                  </p:stCondLst>
                                  <p:childTnLst>
                                    <p:set>
                                      <p:cBhvr>
                                        <p:cTn id="73" dur="1" fill="hold">
                                          <p:stCondLst>
                                            <p:cond delay="0"/>
                                          </p:stCondLst>
                                        </p:cTn>
                                        <p:tgtEl>
                                          <p:spTgt spid="65"/>
                                        </p:tgtEl>
                                        <p:attrNameLst>
                                          <p:attrName>style.visibility</p:attrName>
                                        </p:attrNameLst>
                                      </p:cBhvr>
                                      <p:to>
                                        <p:strVal val="visible"/>
                                      </p:to>
                                    </p:set>
                                    <p:animEffect transition="in" filter="checkerboard(across)">
                                      <p:cBhvr>
                                        <p:cTn id="74"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3" y="456806"/>
            <a:ext cx="11149013" cy="664797"/>
          </a:xfrm>
        </p:spPr>
        <p:txBody>
          <a:bodyPr/>
          <a:lstStyle/>
          <a:p>
            <a:r>
              <a:rPr smtClean="0"/>
              <a:t>4. Ứng dụng sổ liên lạc trực tuyến</a:t>
            </a:r>
            <a:endParaRPr lang="en-US"/>
          </a:p>
        </p:txBody>
      </p:sp>
      <p:grpSp>
        <p:nvGrpSpPr>
          <p:cNvPr id="55" name="Group 54"/>
          <p:cNvGrpSpPr/>
          <p:nvPr/>
        </p:nvGrpSpPr>
        <p:grpSpPr>
          <a:xfrm>
            <a:off x="760412" y="1295400"/>
            <a:ext cx="3886200" cy="533400"/>
            <a:chOff x="760412" y="1524000"/>
            <a:chExt cx="3886200" cy="533400"/>
          </a:xfrm>
        </p:grpSpPr>
        <p:sp>
          <p:nvSpPr>
            <p:cNvPr id="6" name="TextBox 5"/>
            <p:cNvSpPr txBox="1"/>
            <p:nvPr/>
          </p:nvSpPr>
          <p:spPr>
            <a:xfrm>
              <a:off x="1598612" y="1676400"/>
              <a:ext cx="3048000" cy="369332"/>
            </a:xfrm>
            <a:prstGeom prst="rect">
              <a:avLst/>
            </a:prstGeom>
            <a:noFill/>
          </p:spPr>
          <p:txBody>
            <a:bodyPr wrap="squar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Sổ liên lạc trực tuyến</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2053" name="Picture 5" descr="E:\UIT\CNTT IX\pic\1211794746.png"/>
            <p:cNvPicPr>
              <a:picLocks noChangeAspect="1" noChangeArrowheads="1"/>
            </p:cNvPicPr>
            <p:nvPr/>
          </p:nvPicPr>
          <p:blipFill>
            <a:blip r:embed="rId2"/>
            <a:srcRect/>
            <a:stretch>
              <a:fillRect/>
            </a:stretch>
          </p:blipFill>
          <p:spPr bwMode="auto">
            <a:xfrm>
              <a:off x="760412" y="1524000"/>
              <a:ext cx="533400" cy="533400"/>
            </a:xfrm>
            <a:prstGeom prst="rect">
              <a:avLst/>
            </a:prstGeom>
            <a:noFill/>
          </p:spPr>
        </p:pic>
      </p:grpSp>
      <p:grpSp>
        <p:nvGrpSpPr>
          <p:cNvPr id="56" name="Group 55"/>
          <p:cNvGrpSpPr/>
          <p:nvPr/>
        </p:nvGrpSpPr>
        <p:grpSpPr>
          <a:xfrm>
            <a:off x="836612" y="1828800"/>
            <a:ext cx="6477000" cy="914400"/>
            <a:chOff x="836612" y="2057400"/>
            <a:chExt cx="6477000" cy="914400"/>
          </a:xfrm>
        </p:grpSpPr>
        <p:sp>
          <p:nvSpPr>
            <p:cNvPr id="13" name="TextBox 12"/>
            <p:cNvSpPr txBox="1"/>
            <p:nvPr/>
          </p:nvSpPr>
          <p:spPr>
            <a:xfrm>
              <a:off x="2360612" y="2514600"/>
              <a:ext cx="4953000" cy="369332"/>
            </a:xfrm>
            <a:prstGeom prst="rect">
              <a:avLst/>
            </a:prstGeom>
            <a:noFill/>
          </p:spPr>
          <p:txBody>
            <a:bodyPr wrap="squar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Quản lý danh mục</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2054" name="Picture 6" descr="E:\UIT\CNTT IX\pic\200712721572423477802.png"/>
            <p:cNvPicPr>
              <a:picLocks noChangeAspect="1" noChangeArrowheads="1"/>
            </p:cNvPicPr>
            <p:nvPr/>
          </p:nvPicPr>
          <p:blipFill>
            <a:blip r:embed="rId3"/>
            <a:srcRect/>
            <a:stretch>
              <a:fillRect/>
            </a:stretch>
          </p:blipFill>
          <p:spPr bwMode="auto">
            <a:xfrm>
              <a:off x="1674812" y="2438400"/>
              <a:ext cx="533400" cy="533400"/>
            </a:xfrm>
            <a:prstGeom prst="rect">
              <a:avLst/>
            </a:prstGeom>
            <a:noFill/>
          </p:spPr>
        </p:pic>
        <p:cxnSp>
          <p:nvCxnSpPr>
            <p:cNvPr id="27" name="Straight Connector 26"/>
            <p:cNvCxnSpPr/>
            <p:nvPr/>
          </p:nvCxnSpPr>
          <p:spPr>
            <a:xfrm rot="5400000">
              <a:off x="761206" y="2285206"/>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055" name="Picture 7" descr="E:\UIT\CNTT IX\pic\124352-matte-white-square-icon-alphanumeric-plus-sign-simple.png"/>
            <p:cNvPicPr>
              <a:picLocks noChangeAspect="1" noChangeArrowheads="1"/>
            </p:cNvPicPr>
            <p:nvPr/>
          </p:nvPicPr>
          <p:blipFill>
            <a:blip r:embed="rId4"/>
            <a:srcRect/>
            <a:stretch>
              <a:fillRect/>
            </a:stretch>
          </p:blipFill>
          <p:spPr bwMode="auto">
            <a:xfrm>
              <a:off x="836612" y="2590800"/>
              <a:ext cx="304800" cy="304800"/>
            </a:xfrm>
            <a:prstGeom prst="rect">
              <a:avLst/>
            </a:prstGeom>
            <a:noFill/>
          </p:spPr>
        </p:pic>
        <p:cxnSp>
          <p:nvCxnSpPr>
            <p:cNvPr id="47" name="Straight Connector 46"/>
            <p:cNvCxnSpPr/>
            <p:nvPr/>
          </p:nvCxnSpPr>
          <p:spPr>
            <a:xfrm rot="10800000">
              <a:off x="1141412" y="2741612"/>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836612" y="2667000"/>
            <a:ext cx="6477000" cy="609600"/>
            <a:chOff x="836612" y="2895600"/>
            <a:chExt cx="6477000" cy="609600"/>
          </a:xfrm>
        </p:grpSpPr>
        <p:sp>
          <p:nvSpPr>
            <p:cNvPr id="9" name="TextBox 8"/>
            <p:cNvSpPr txBox="1"/>
            <p:nvPr/>
          </p:nvSpPr>
          <p:spPr>
            <a:xfrm>
              <a:off x="2360612" y="3048000"/>
              <a:ext cx="4953000" cy="369332"/>
            </a:xfrm>
            <a:prstGeom prst="rect">
              <a:avLst/>
            </a:prstGeom>
            <a:noFill/>
          </p:spPr>
          <p:txBody>
            <a:bodyPr wrap="squar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Quản lý thông tin học sinh</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18" name="Picture 6" descr="E:\UIT\CNTT IX\pic\200712721572423477802.png"/>
            <p:cNvPicPr>
              <a:picLocks noChangeAspect="1" noChangeArrowheads="1"/>
            </p:cNvPicPr>
            <p:nvPr/>
          </p:nvPicPr>
          <p:blipFill>
            <a:blip r:embed="rId3"/>
            <a:srcRect/>
            <a:stretch>
              <a:fillRect/>
            </a:stretch>
          </p:blipFill>
          <p:spPr bwMode="auto">
            <a:xfrm>
              <a:off x="1674812" y="2971800"/>
              <a:ext cx="533400" cy="533400"/>
            </a:xfrm>
            <a:prstGeom prst="rect">
              <a:avLst/>
            </a:prstGeom>
            <a:noFill/>
          </p:spPr>
        </p:pic>
        <p:pic>
          <p:nvPicPr>
            <p:cNvPr id="30" name="Picture 7" descr="E:\UIT\CNTT IX\pic\124352-matte-white-square-icon-alphanumeric-plus-sign-simple.png"/>
            <p:cNvPicPr>
              <a:picLocks noChangeAspect="1" noChangeArrowheads="1"/>
            </p:cNvPicPr>
            <p:nvPr/>
          </p:nvPicPr>
          <p:blipFill>
            <a:blip r:embed="rId4"/>
            <a:srcRect/>
            <a:stretch>
              <a:fillRect/>
            </a:stretch>
          </p:blipFill>
          <p:spPr bwMode="auto">
            <a:xfrm>
              <a:off x="836612" y="3124200"/>
              <a:ext cx="304800" cy="304800"/>
            </a:xfrm>
            <a:prstGeom prst="rect">
              <a:avLst/>
            </a:prstGeom>
            <a:noFill/>
          </p:spPr>
        </p:pic>
        <p:cxnSp>
          <p:nvCxnSpPr>
            <p:cNvPr id="37" name="Straight Connector 36"/>
            <p:cNvCxnSpPr/>
            <p:nvPr/>
          </p:nvCxnSpPr>
          <p:spPr>
            <a:xfrm rot="5400000">
              <a:off x="874712" y="3009106"/>
              <a:ext cx="228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0800000">
              <a:off x="1141412" y="3275012"/>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836612" y="3200400"/>
            <a:ext cx="6477000" cy="609600"/>
            <a:chOff x="836612" y="3429000"/>
            <a:chExt cx="6477000" cy="609600"/>
          </a:xfrm>
        </p:grpSpPr>
        <p:sp>
          <p:nvSpPr>
            <p:cNvPr id="10" name="TextBox 9"/>
            <p:cNvSpPr txBox="1"/>
            <p:nvPr/>
          </p:nvSpPr>
          <p:spPr>
            <a:xfrm>
              <a:off x="2360612" y="3581400"/>
              <a:ext cx="4953000" cy="369332"/>
            </a:xfrm>
            <a:prstGeom prst="rect">
              <a:avLst/>
            </a:prstGeom>
            <a:noFill/>
          </p:spPr>
          <p:txBody>
            <a:bodyPr wrap="squar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Quản lý lớp học</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19" name="Picture 6" descr="E:\UIT\CNTT IX\pic\200712721572423477802.png"/>
            <p:cNvPicPr>
              <a:picLocks noChangeAspect="1" noChangeArrowheads="1"/>
            </p:cNvPicPr>
            <p:nvPr/>
          </p:nvPicPr>
          <p:blipFill>
            <a:blip r:embed="rId3"/>
            <a:srcRect/>
            <a:stretch>
              <a:fillRect/>
            </a:stretch>
          </p:blipFill>
          <p:spPr bwMode="auto">
            <a:xfrm>
              <a:off x="1674812" y="3505200"/>
              <a:ext cx="533400" cy="533400"/>
            </a:xfrm>
            <a:prstGeom prst="rect">
              <a:avLst/>
            </a:prstGeom>
            <a:noFill/>
          </p:spPr>
        </p:pic>
        <p:pic>
          <p:nvPicPr>
            <p:cNvPr id="31" name="Picture 7" descr="E:\UIT\CNTT IX\pic\124352-matte-white-square-icon-alphanumeric-plus-sign-simple.png"/>
            <p:cNvPicPr>
              <a:picLocks noChangeAspect="1" noChangeArrowheads="1"/>
            </p:cNvPicPr>
            <p:nvPr/>
          </p:nvPicPr>
          <p:blipFill>
            <a:blip r:embed="rId4"/>
            <a:srcRect/>
            <a:stretch>
              <a:fillRect/>
            </a:stretch>
          </p:blipFill>
          <p:spPr bwMode="auto">
            <a:xfrm>
              <a:off x="836612" y="3657600"/>
              <a:ext cx="304800" cy="304800"/>
            </a:xfrm>
            <a:prstGeom prst="rect">
              <a:avLst/>
            </a:prstGeom>
            <a:noFill/>
          </p:spPr>
        </p:pic>
        <p:cxnSp>
          <p:nvCxnSpPr>
            <p:cNvPr id="40" name="Straight Connector 39"/>
            <p:cNvCxnSpPr/>
            <p:nvPr/>
          </p:nvCxnSpPr>
          <p:spPr>
            <a:xfrm rot="5400000">
              <a:off x="873918" y="3542506"/>
              <a:ext cx="228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0800000">
              <a:off x="1141412" y="3810000"/>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836612" y="3733800"/>
            <a:ext cx="7086600" cy="609600"/>
            <a:chOff x="836612" y="3962400"/>
            <a:chExt cx="7086600" cy="609600"/>
          </a:xfrm>
        </p:grpSpPr>
        <p:sp>
          <p:nvSpPr>
            <p:cNvPr id="11" name="TextBox 10"/>
            <p:cNvSpPr txBox="1"/>
            <p:nvPr/>
          </p:nvSpPr>
          <p:spPr>
            <a:xfrm>
              <a:off x="2360612" y="4126468"/>
              <a:ext cx="5562600" cy="369332"/>
            </a:xfrm>
            <a:prstGeom prst="rect">
              <a:avLst/>
            </a:prstGeom>
            <a:noFill/>
          </p:spPr>
          <p:txBody>
            <a:bodyPr wrap="squar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Quản lý lời nhắn khẩn đến phụ huynh</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20" name="Picture 6" descr="E:\UIT\CNTT IX\pic\200712721572423477802.png"/>
            <p:cNvPicPr>
              <a:picLocks noChangeAspect="1" noChangeArrowheads="1"/>
            </p:cNvPicPr>
            <p:nvPr/>
          </p:nvPicPr>
          <p:blipFill>
            <a:blip r:embed="rId3"/>
            <a:srcRect/>
            <a:stretch>
              <a:fillRect/>
            </a:stretch>
          </p:blipFill>
          <p:spPr bwMode="auto">
            <a:xfrm>
              <a:off x="1674812" y="4038600"/>
              <a:ext cx="533400" cy="533400"/>
            </a:xfrm>
            <a:prstGeom prst="rect">
              <a:avLst/>
            </a:prstGeom>
            <a:noFill/>
          </p:spPr>
        </p:pic>
        <p:pic>
          <p:nvPicPr>
            <p:cNvPr id="32" name="Picture 7" descr="E:\UIT\CNTT IX\pic\124352-matte-white-square-icon-alphanumeric-plus-sign-simple.png"/>
            <p:cNvPicPr>
              <a:picLocks noChangeAspect="1" noChangeArrowheads="1"/>
            </p:cNvPicPr>
            <p:nvPr/>
          </p:nvPicPr>
          <p:blipFill>
            <a:blip r:embed="rId4"/>
            <a:srcRect/>
            <a:stretch>
              <a:fillRect/>
            </a:stretch>
          </p:blipFill>
          <p:spPr bwMode="auto">
            <a:xfrm>
              <a:off x="836612" y="4191000"/>
              <a:ext cx="304800" cy="304800"/>
            </a:xfrm>
            <a:prstGeom prst="rect">
              <a:avLst/>
            </a:prstGeom>
            <a:noFill/>
          </p:spPr>
        </p:pic>
        <p:cxnSp>
          <p:nvCxnSpPr>
            <p:cNvPr id="41" name="Straight Connector 40"/>
            <p:cNvCxnSpPr/>
            <p:nvPr/>
          </p:nvCxnSpPr>
          <p:spPr>
            <a:xfrm rot="5400000">
              <a:off x="875506" y="4075906"/>
              <a:ext cx="228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0800000">
              <a:off x="1141412" y="4341812"/>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836612" y="4267200"/>
            <a:ext cx="6477000" cy="609600"/>
            <a:chOff x="836612" y="4495800"/>
            <a:chExt cx="6477000" cy="609600"/>
          </a:xfrm>
        </p:grpSpPr>
        <p:sp>
          <p:nvSpPr>
            <p:cNvPr id="12" name="TextBox 11"/>
            <p:cNvSpPr txBox="1"/>
            <p:nvPr/>
          </p:nvSpPr>
          <p:spPr>
            <a:xfrm>
              <a:off x="2360612" y="4659868"/>
              <a:ext cx="4953000" cy="369332"/>
            </a:xfrm>
            <a:prstGeom prst="rect">
              <a:avLst/>
            </a:prstGeom>
            <a:noFill/>
          </p:spPr>
          <p:txBody>
            <a:bodyPr wrap="squar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Quản lý góp ý của phụ huynh</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21" name="Picture 6" descr="E:\UIT\CNTT IX\pic\200712721572423477802.png"/>
            <p:cNvPicPr>
              <a:picLocks noChangeAspect="1" noChangeArrowheads="1"/>
            </p:cNvPicPr>
            <p:nvPr/>
          </p:nvPicPr>
          <p:blipFill>
            <a:blip r:embed="rId3"/>
            <a:srcRect/>
            <a:stretch>
              <a:fillRect/>
            </a:stretch>
          </p:blipFill>
          <p:spPr bwMode="auto">
            <a:xfrm>
              <a:off x="1674812" y="4572000"/>
              <a:ext cx="533400" cy="533400"/>
            </a:xfrm>
            <a:prstGeom prst="rect">
              <a:avLst/>
            </a:prstGeom>
            <a:noFill/>
          </p:spPr>
        </p:pic>
        <p:pic>
          <p:nvPicPr>
            <p:cNvPr id="33" name="Picture 7" descr="E:\UIT\CNTT IX\pic\124352-matte-white-square-icon-alphanumeric-plus-sign-simple.png"/>
            <p:cNvPicPr>
              <a:picLocks noChangeAspect="1" noChangeArrowheads="1"/>
            </p:cNvPicPr>
            <p:nvPr/>
          </p:nvPicPr>
          <p:blipFill>
            <a:blip r:embed="rId4"/>
            <a:srcRect/>
            <a:stretch>
              <a:fillRect/>
            </a:stretch>
          </p:blipFill>
          <p:spPr bwMode="auto">
            <a:xfrm>
              <a:off x="836612" y="4724400"/>
              <a:ext cx="304800" cy="304800"/>
            </a:xfrm>
            <a:prstGeom prst="rect">
              <a:avLst/>
            </a:prstGeom>
            <a:noFill/>
          </p:spPr>
        </p:pic>
        <p:cxnSp>
          <p:nvCxnSpPr>
            <p:cNvPr id="42" name="Straight Connector 41"/>
            <p:cNvCxnSpPr/>
            <p:nvPr/>
          </p:nvCxnSpPr>
          <p:spPr>
            <a:xfrm rot="5400000">
              <a:off x="875506" y="4609306"/>
              <a:ext cx="228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1141412" y="4875212"/>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836612" y="4800600"/>
            <a:ext cx="6477000" cy="609600"/>
            <a:chOff x="836612" y="5029200"/>
            <a:chExt cx="6477000" cy="609600"/>
          </a:xfrm>
        </p:grpSpPr>
        <p:sp>
          <p:nvSpPr>
            <p:cNvPr id="14" name="TextBox 13"/>
            <p:cNvSpPr txBox="1"/>
            <p:nvPr/>
          </p:nvSpPr>
          <p:spPr>
            <a:xfrm>
              <a:off x="2360612" y="5193268"/>
              <a:ext cx="4953000" cy="369332"/>
            </a:xfrm>
            <a:prstGeom prst="rect">
              <a:avLst/>
            </a:prstGeom>
            <a:noFill/>
          </p:spPr>
          <p:txBody>
            <a:bodyPr wrap="squar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Quảng lý người dùng</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22" name="Picture 6" descr="E:\UIT\CNTT IX\pic\200712721572423477802.png"/>
            <p:cNvPicPr>
              <a:picLocks noChangeAspect="1" noChangeArrowheads="1"/>
            </p:cNvPicPr>
            <p:nvPr/>
          </p:nvPicPr>
          <p:blipFill>
            <a:blip r:embed="rId3"/>
            <a:srcRect/>
            <a:stretch>
              <a:fillRect/>
            </a:stretch>
          </p:blipFill>
          <p:spPr bwMode="auto">
            <a:xfrm>
              <a:off x="1674812" y="5105400"/>
              <a:ext cx="533400" cy="533400"/>
            </a:xfrm>
            <a:prstGeom prst="rect">
              <a:avLst/>
            </a:prstGeom>
            <a:noFill/>
          </p:spPr>
        </p:pic>
        <p:pic>
          <p:nvPicPr>
            <p:cNvPr id="34" name="Picture 7" descr="E:\UIT\CNTT IX\pic\124352-matte-white-square-icon-alphanumeric-plus-sign-simple.png"/>
            <p:cNvPicPr>
              <a:picLocks noChangeAspect="1" noChangeArrowheads="1"/>
            </p:cNvPicPr>
            <p:nvPr/>
          </p:nvPicPr>
          <p:blipFill>
            <a:blip r:embed="rId4"/>
            <a:srcRect/>
            <a:stretch>
              <a:fillRect/>
            </a:stretch>
          </p:blipFill>
          <p:spPr bwMode="auto">
            <a:xfrm>
              <a:off x="836612" y="5257800"/>
              <a:ext cx="304800" cy="304800"/>
            </a:xfrm>
            <a:prstGeom prst="rect">
              <a:avLst/>
            </a:prstGeom>
            <a:noFill/>
          </p:spPr>
        </p:pic>
        <p:cxnSp>
          <p:nvCxnSpPr>
            <p:cNvPr id="43" name="Straight Connector 42"/>
            <p:cNvCxnSpPr/>
            <p:nvPr/>
          </p:nvCxnSpPr>
          <p:spPr>
            <a:xfrm rot="5400000">
              <a:off x="875506" y="5142706"/>
              <a:ext cx="228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0800000">
              <a:off x="1141412" y="5408612"/>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a:off x="836612" y="5334000"/>
            <a:ext cx="6477000" cy="609600"/>
            <a:chOff x="836612" y="5562600"/>
            <a:chExt cx="6477000" cy="609600"/>
          </a:xfrm>
        </p:grpSpPr>
        <p:sp>
          <p:nvSpPr>
            <p:cNvPr id="15" name="TextBox 14"/>
            <p:cNvSpPr txBox="1"/>
            <p:nvPr/>
          </p:nvSpPr>
          <p:spPr>
            <a:xfrm>
              <a:off x="2360612" y="5726668"/>
              <a:ext cx="4953000" cy="369332"/>
            </a:xfrm>
            <a:prstGeom prst="rect">
              <a:avLst/>
            </a:prstGeom>
            <a:noFill/>
          </p:spPr>
          <p:txBody>
            <a:bodyPr wrap="squar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Báo cáo thống kê</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23" name="Picture 6" descr="E:\UIT\CNTT IX\pic\200712721572423477802.png"/>
            <p:cNvPicPr>
              <a:picLocks noChangeAspect="1" noChangeArrowheads="1"/>
            </p:cNvPicPr>
            <p:nvPr/>
          </p:nvPicPr>
          <p:blipFill>
            <a:blip r:embed="rId3"/>
            <a:srcRect/>
            <a:stretch>
              <a:fillRect/>
            </a:stretch>
          </p:blipFill>
          <p:spPr bwMode="auto">
            <a:xfrm>
              <a:off x="1674812" y="5638800"/>
              <a:ext cx="533400" cy="533400"/>
            </a:xfrm>
            <a:prstGeom prst="rect">
              <a:avLst/>
            </a:prstGeom>
            <a:noFill/>
          </p:spPr>
        </p:pic>
        <p:pic>
          <p:nvPicPr>
            <p:cNvPr id="35" name="Picture 7" descr="E:\UIT\CNTT IX\pic\124352-matte-white-square-icon-alphanumeric-plus-sign-simple.png"/>
            <p:cNvPicPr>
              <a:picLocks noChangeAspect="1" noChangeArrowheads="1"/>
            </p:cNvPicPr>
            <p:nvPr/>
          </p:nvPicPr>
          <p:blipFill>
            <a:blip r:embed="rId4"/>
            <a:srcRect/>
            <a:stretch>
              <a:fillRect/>
            </a:stretch>
          </p:blipFill>
          <p:spPr bwMode="auto">
            <a:xfrm>
              <a:off x="836612" y="5791200"/>
              <a:ext cx="304800" cy="304800"/>
            </a:xfrm>
            <a:prstGeom prst="rect">
              <a:avLst/>
            </a:prstGeom>
            <a:noFill/>
          </p:spPr>
        </p:pic>
        <p:cxnSp>
          <p:nvCxnSpPr>
            <p:cNvPr id="44" name="Straight Connector 43"/>
            <p:cNvCxnSpPr/>
            <p:nvPr/>
          </p:nvCxnSpPr>
          <p:spPr>
            <a:xfrm rot="5400000">
              <a:off x="875506" y="5676106"/>
              <a:ext cx="228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0800000">
              <a:off x="1141412" y="5942012"/>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a:off x="7999412" y="1905000"/>
            <a:ext cx="2895600" cy="3341132"/>
            <a:chOff x="836612" y="1676400"/>
            <a:chExt cx="2895600" cy="3341132"/>
          </a:xfrm>
        </p:grpSpPr>
        <p:pic>
          <p:nvPicPr>
            <p:cNvPr id="66" name="Picture 2" descr="E:\UIT\CNTT IX\pic\School.png"/>
            <p:cNvPicPr>
              <a:picLocks noChangeAspect="1" noChangeArrowheads="1"/>
            </p:cNvPicPr>
            <p:nvPr/>
          </p:nvPicPr>
          <p:blipFill>
            <a:blip r:embed="rId5"/>
            <a:srcRect/>
            <a:stretch>
              <a:fillRect/>
            </a:stretch>
          </p:blipFill>
          <p:spPr bwMode="auto">
            <a:xfrm>
              <a:off x="836612" y="1676400"/>
              <a:ext cx="2895600" cy="2895600"/>
            </a:xfrm>
            <a:prstGeom prst="rect">
              <a:avLst/>
            </a:prstGeom>
            <a:noFill/>
          </p:spPr>
        </p:pic>
        <p:sp>
          <p:nvSpPr>
            <p:cNvPr id="67" name="TextBox 66"/>
            <p:cNvSpPr txBox="1"/>
            <p:nvPr/>
          </p:nvSpPr>
          <p:spPr>
            <a:xfrm>
              <a:off x="1370012" y="4648200"/>
              <a:ext cx="1823128"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Trường học C</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grpSp>
        <p:nvGrpSpPr>
          <p:cNvPr id="68" name="Group 67"/>
          <p:cNvGrpSpPr/>
          <p:nvPr/>
        </p:nvGrpSpPr>
        <p:grpSpPr>
          <a:xfrm>
            <a:off x="4951412" y="1905000"/>
            <a:ext cx="2895600" cy="3341132"/>
            <a:chOff x="836612" y="1676400"/>
            <a:chExt cx="2895600" cy="3341132"/>
          </a:xfrm>
        </p:grpSpPr>
        <p:pic>
          <p:nvPicPr>
            <p:cNvPr id="69" name="Picture 2" descr="E:\UIT\CNTT IX\pic\School.png"/>
            <p:cNvPicPr>
              <a:picLocks noChangeAspect="1" noChangeArrowheads="1"/>
            </p:cNvPicPr>
            <p:nvPr/>
          </p:nvPicPr>
          <p:blipFill>
            <a:blip r:embed="rId5"/>
            <a:srcRect/>
            <a:stretch>
              <a:fillRect/>
            </a:stretch>
          </p:blipFill>
          <p:spPr bwMode="auto">
            <a:xfrm>
              <a:off x="836612" y="1676400"/>
              <a:ext cx="2895600" cy="2895600"/>
            </a:xfrm>
            <a:prstGeom prst="rect">
              <a:avLst/>
            </a:prstGeom>
            <a:noFill/>
          </p:spPr>
        </p:pic>
        <p:sp>
          <p:nvSpPr>
            <p:cNvPr id="70" name="TextBox 69"/>
            <p:cNvSpPr txBox="1"/>
            <p:nvPr/>
          </p:nvSpPr>
          <p:spPr>
            <a:xfrm>
              <a:off x="1370012" y="4648200"/>
              <a:ext cx="1808700"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Trường học B</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grpSp>
        <p:nvGrpSpPr>
          <p:cNvPr id="71" name="Group 70"/>
          <p:cNvGrpSpPr/>
          <p:nvPr/>
        </p:nvGrpSpPr>
        <p:grpSpPr>
          <a:xfrm>
            <a:off x="1827212" y="1916668"/>
            <a:ext cx="2895600" cy="3341132"/>
            <a:chOff x="836612" y="1676400"/>
            <a:chExt cx="2895600" cy="3341132"/>
          </a:xfrm>
        </p:grpSpPr>
        <p:pic>
          <p:nvPicPr>
            <p:cNvPr id="72" name="Picture 2" descr="E:\UIT\CNTT IX\pic\School.png"/>
            <p:cNvPicPr>
              <a:picLocks noChangeAspect="1" noChangeArrowheads="1"/>
            </p:cNvPicPr>
            <p:nvPr/>
          </p:nvPicPr>
          <p:blipFill>
            <a:blip r:embed="rId5"/>
            <a:srcRect/>
            <a:stretch>
              <a:fillRect/>
            </a:stretch>
          </p:blipFill>
          <p:spPr bwMode="auto">
            <a:xfrm>
              <a:off x="836612" y="1676400"/>
              <a:ext cx="2895600" cy="2895600"/>
            </a:xfrm>
            <a:prstGeom prst="rect">
              <a:avLst/>
            </a:prstGeom>
            <a:noFill/>
          </p:spPr>
        </p:pic>
        <p:sp>
          <p:nvSpPr>
            <p:cNvPr id="73" name="TextBox 72"/>
            <p:cNvSpPr txBox="1"/>
            <p:nvPr/>
          </p:nvSpPr>
          <p:spPr>
            <a:xfrm>
              <a:off x="1370012" y="4648200"/>
              <a:ext cx="1831142"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Trường học A</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grpSp>
        <p:nvGrpSpPr>
          <p:cNvPr id="76" name="Group 75"/>
          <p:cNvGrpSpPr/>
          <p:nvPr/>
        </p:nvGrpSpPr>
        <p:grpSpPr>
          <a:xfrm>
            <a:off x="760412" y="1295400"/>
            <a:ext cx="5638800" cy="533400"/>
            <a:chOff x="4799012" y="6324600"/>
            <a:chExt cx="5638800" cy="533400"/>
          </a:xfrm>
        </p:grpSpPr>
        <p:sp>
          <p:nvSpPr>
            <p:cNvPr id="74" name="TextBox 73"/>
            <p:cNvSpPr txBox="1"/>
            <p:nvPr/>
          </p:nvSpPr>
          <p:spPr>
            <a:xfrm>
              <a:off x="5484812" y="6412468"/>
              <a:ext cx="4953000" cy="369332"/>
            </a:xfrm>
            <a:prstGeom prst="rect">
              <a:avLst/>
            </a:prstGeom>
            <a:noFill/>
          </p:spPr>
          <p:txBody>
            <a:bodyPr wrap="squar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Cấu hình và thêm mới trường</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75" name="Picture 6" descr="E:\UIT\CNTT IX\pic\200712721572423477802.png"/>
            <p:cNvPicPr>
              <a:picLocks noChangeAspect="1" noChangeArrowheads="1"/>
            </p:cNvPicPr>
            <p:nvPr/>
          </p:nvPicPr>
          <p:blipFill>
            <a:blip r:embed="rId3"/>
            <a:srcRect/>
            <a:stretch>
              <a:fillRect/>
            </a:stretch>
          </p:blipFill>
          <p:spPr bwMode="auto">
            <a:xfrm>
              <a:off x="4799012" y="6324600"/>
              <a:ext cx="533400" cy="533400"/>
            </a:xfrm>
            <a:prstGeom prst="rect">
              <a:avLst/>
            </a:prstGeom>
            <a:noFill/>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checkerboard(across)">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checkerboard(across)">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checkerboard(across)">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checkerboard(across)">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checkerboard(across)">
                                      <p:cBhvr>
                                        <p:cTn id="27" dur="500"/>
                                        <p:tgtEl>
                                          <p:spTgt spid="59"/>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checkerboard(across)">
                                      <p:cBhvr>
                                        <p:cTn id="32" dur="500"/>
                                        <p:tgtEl>
                                          <p:spTgt spid="60"/>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checkerboard(across)">
                                      <p:cBhvr>
                                        <p:cTn id="37" dur="500"/>
                                        <p:tgtEl>
                                          <p:spTgt spid="61"/>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checkerboard(across)">
                                      <p:cBhvr>
                                        <p:cTn id="42" dur="500"/>
                                        <p:tgtEl>
                                          <p:spTgt spid="62"/>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checkerboard(across)">
                                      <p:cBhvr>
                                        <p:cTn id="47" dur="500"/>
                                        <p:tgtEl>
                                          <p:spTgt spid="65"/>
                                        </p:tgtEl>
                                      </p:cBhvr>
                                    </p:animEffect>
                                  </p:childTnLst>
                                </p:cTn>
                              </p:par>
                            </p:childTnLst>
                          </p:cTn>
                        </p:par>
                      </p:childTnLst>
                    </p:cTn>
                  </p:par>
                  <p:par>
                    <p:cTn id="48" fill="hold">
                      <p:stCondLst>
                        <p:cond delay="indefinite"/>
                      </p:stCondLst>
                      <p:childTnLst>
                        <p:par>
                          <p:cTn id="49" fill="hold">
                            <p:stCondLst>
                              <p:cond delay="0"/>
                            </p:stCondLst>
                            <p:childTnLst>
                              <p:par>
                                <p:cTn id="50" presetID="49" presetClass="path" presetSubtype="0" accel="50000" decel="50000" fill="hold" nodeType="clickEffect">
                                  <p:stCondLst>
                                    <p:cond delay="0"/>
                                  </p:stCondLst>
                                  <p:childTnLst>
                                    <p:animMotion origin="layout" path="M 1.83477E-6 2.22222E-6 L 0.49101 0.25 " pathEditMode="relative" rAng="0" ptsTypes="AA">
                                      <p:cBhvr>
                                        <p:cTn id="51" dur="1000" fill="hold"/>
                                        <p:tgtEl>
                                          <p:spTgt spid="55"/>
                                        </p:tgtEl>
                                        <p:attrNameLst>
                                          <p:attrName>ppt_x</p:attrName>
                                          <p:attrName>ppt_y</p:attrName>
                                        </p:attrNameLst>
                                      </p:cBhvr>
                                      <p:rCtr x="246" y="125"/>
                                    </p:animMotion>
                                  </p:childTnLst>
                                </p:cTn>
                              </p:par>
                              <p:par>
                                <p:cTn id="52" presetID="49" presetClass="path" presetSubtype="0" accel="50000" decel="50000" fill="hold" nodeType="withEffect">
                                  <p:stCondLst>
                                    <p:cond delay="0"/>
                                  </p:stCondLst>
                                  <p:childTnLst>
                                    <p:animMotion origin="layout" path="M 3.87542E-6 -3.33333E-6 L 0.39093 0.14445 " pathEditMode="relative" rAng="0" ptsTypes="AA">
                                      <p:cBhvr>
                                        <p:cTn id="53" dur="1000" fill="hold"/>
                                        <p:tgtEl>
                                          <p:spTgt spid="56"/>
                                        </p:tgtEl>
                                        <p:attrNameLst>
                                          <p:attrName>ppt_x</p:attrName>
                                          <p:attrName>ppt_y</p:attrName>
                                        </p:attrNameLst>
                                      </p:cBhvr>
                                      <p:rCtr x="195" y="72"/>
                                    </p:animMotion>
                                  </p:childTnLst>
                                </p:cTn>
                              </p:par>
                              <p:par>
                                <p:cTn id="54" presetID="49" presetClass="path" presetSubtype="0" accel="50000" decel="50000" fill="hold" nodeType="withEffect">
                                  <p:stCondLst>
                                    <p:cond delay="0"/>
                                  </p:stCondLst>
                                  <p:childTnLst>
                                    <p:animMotion origin="layout" path="M 3.87542E-6 -3.33333E-6 L 0.37842 0.04445 " pathEditMode="relative" rAng="0" ptsTypes="AA">
                                      <p:cBhvr>
                                        <p:cTn id="55" dur="1000" fill="hold"/>
                                        <p:tgtEl>
                                          <p:spTgt spid="57"/>
                                        </p:tgtEl>
                                        <p:attrNameLst>
                                          <p:attrName>ppt_x</p:attrName>
                                          <p:attrName>ppt_y</p:attrName>
                                        </p:attrNameLst>
                                      </p:cBhvr>
                                      <p:rCtr x="189" y="22"/>
                                    </p:animMotion>
                                  </p:childTnLst>
                                </p:cTn>
                              </p:par>
                              <p:par>
                                <p:cTn id="56" presetID="49" presetClass="path" presetSubtype="0" accel="50000" decel="50000" fill="hold" nodeType="withEffect">
                                  <p:stCondLst>
                                    <p:cond delay="0"/>
                                  </p:stCondLst>
                                  <p:childTnLst>
                                    <p:animMotion origin="layout" path="M 3.87542E-6 -1.11111E-6 L 0.38467 -0.03333 " pathEditMode="relative" rAng="0" ptsTypes="AA">
                                      <p:cBhvr>
                                        <p:cTn id="57" dur="1000" fill="hold"/>
                                        <p:tgtEl>
                                          <p:spTgt spid="58"/>
                                        </p:tgtEl>
                                        <p:attrNameLst>
                                          <p:attrName>ppt_x</p:attrName>
                                          <p:attrName>ppt_y</p:attrName>
                                        </p:attrNameLst>
                                      </p:cBhvr>
                                      <p:rCtr x="192" y="-17"/>
                                    </p:animMotion>
                                  </p:childTnLst>
                                </p:cTn>
                              </p:par>
                              <p:par>
                                <p:cTn id="58" presetID="49" presetClass="path" presetSubtype="0" accel="50000" decel="50000" fill="hold" nodeType="withEffect">
                                  <p:stCondLst>
                                    <p:cond delay="0"/>
                                  </p:stCondLst>
                                  <p:childTnLst>
                                    <p:animMotion origin="layout" path="M -0.02814 0.01109 L 0.37533 -0.11117 " pathEditMode="relative" rAng="0" ptsTypes="AA">
                                      <p:cBhvr>
                                        <p:cTn id="59" dur="1000" fill="hold"/>
                                        <p:tgtEl>
                                          <p:spTgt spid="59"/>
                                        </p:tgtEl>
                                        <p:attrNameLst>
                                          <p:attrName>ppt_x</p:attrName>
                                          <p:attrName>ppt_y</p:attrName>
                                        </p:attrNameLst>
                                      </p:cBhvr>
                                      <p:rCtr x="202" y="-61"/>
                                    </p:animMotion>
                                  </p:childTnLst>
                                </p:cTn>
                              </p:par>
                              <p:par>
                                <p:cTn id="60" presetID="49" presetClass="path" presetSubtype="0" accel="50000" decel="50000" fill="hold" nodeType="withEffect">
                                  <p:stCondLst>
                                    <p:cond delay="0"/>
                                  </p:stCondLst>
                                  <p:childTnLst>
                                    <p:animMotion origin="layout" path="M 3.87542E-6 3.33333E-6 L 0.37216 -0.18889 " pathEditMode="relative" rAng="0" ptsTypes="AA">
                                      <p:cBhvr>
                                        <p:cTn id="61" dur="1000" fill="hold"/>
                                        <p:tgtEl>
                                          <p:spTgt spid="60"/>
                                        </p:tgtEl>
                                        <p:attrNameLst>
                                          <p:attrName>ppt_x</p:attrName>
                                          <p:attrName>ppt_y</p:attrName>
                                        </p:attrNameLst>
                                      </p:cBhvr>
                                      <p:rCtr x="186" y="-94"/>
                                    </p:animMotion>
                                  </p:childTnLst>
                                </p:cTn>
                              </p:par>
                              <p:par>
                                <p:cTn id="62" presetID="49" presetClass="path" presetSubtype="0" accel="50000" decel="50000" fill="hold" nodeType="withEffect">
                                  <p:stCondLst>
                                    <p:cond delay="0"/>
                                  </p:stCondLst>
                                  <p:childTnLst>
                                    <p:animMotion origin="layout" path="M 3.87542E-6 -4.44444E-6 L 0.37842 -0.26666 " pathEditMode="relative" rAng="0" ptsTypes="AA">
                                      <p:cBhvr>
                                        <p:cTn id="63" dur="1000" fill="hold"/>
                                        <p:tgtEl>
                                          <p:spTgt spid="61"/>
                                        </p:tgtEl>
                                        <p:attrNameLst>
                                          <p:attrName>ppt_x</p:attrName>
                                          <p:attrName>ppt_y</p:attrName>
                                        </p:attrNameLst>
                                      </p:cBhvr>
                                      <p:rCtr x="189" y="-133"/>
                                    </p:animMotion>
                                  </p:childTnLst>
                                </p:cTn>
                              </p:par>
                              <p:par>
                                <p:cTn id="64" presetID="49" presetClass="path" presetSubtype="0" accel="50000" decel="50000" fill="hold" nodeType="withEffect">
                                  <p:stCondLst>
                                    <p:cond delay="0"/>
                                  </p:stCondLst>
                                  <p:childTnLst>
                                    <p:animMotion origin="layout" path="M 3.87542E-6 -2.22222E-6 L 0.38467 -0.34444 " pathEditMode="relative" rAng="0" ptsTypes="AA">
                                      <p:cBhvr>
                                        <p:cTn id="65" dur="1000" fill="hold"/>
                                        <p:tgtEl>
                                          <p:spTgt spid="62"/>
                                        </p:tgtEl>
                                        <p:attrNameLst>
                                          <p:attrName>ppt_x</p:attrName>
                                          <p:attrName>ppt_y</p:attrName>
                                        </p:attrNameLst>
                                      </p:cBhvr>
                                      <p:rCtr x="192" y="-172"/>
                                    </p:animMotion>
                                  </p:childTnLst>
                                </p:cTn>
                              </p:par>
                              <p:par>
                                <p:cTn id="66" presetID="23" presetClass="exit" presetSubtype="32" fill="hold" nodeType="withEffect">
                                  <p:stCondLst>
                                    <p:cond delay="700"/>
                                  </p:stCondLst>
                                  <p:childTnLst>
                                    <p:anim calcmode="lin" valueType="num">
                                      <p:cBhvr>
                                        <p:cTn id="67" dur="500"/>
                                        <p:tgtEl>
                                          <p:spTgt spid="55"/>
                                        </p:tgtEl>
                                        <p:attrNameLst>
                                          <p:attrName>ppt_w</p:attrName>
                                        </p:attrNameLst>
                                      </p:cBhvr>
                                      <p:tavLst>
                                        <p:tav tm="0">
                                          <p:val>
                                            <p:strVal val="ppt_w"/>
                                          </p:val>
                                        </p:tav>
                                        <p:tav tm="100000">
                                          <p:val>
                                            <p:fltVal val="0"/>
                                          </p:val>
                                        </p:tav>
                                      </p:tavLst>
                                    </p:anim>
                                    <p:anim calcmode="lin" valueType="num">
                                      <p:cBhvr>
                                        <p:cTn id="68" dur="500"/>
                                        <p:tgtEl>
                                          <p:spTgt spid="55"/>
                                        </p:tgtEl>
                                        <p:attrNameLst>
                                          <p:attrName>ppt_h</p:attrName>
                                        </p:attrNameLst>
                                      </p:cBhvr>
                                      <p:tavLst>
                                        <p:tav tm="0">
                                          <p:val>
                                            <p:strVal val="ppt_h"/>
                                          </p:val>
                                        </p:tav>
                                        <p:tav tm="100000">
                                          <p:val>
                                            <p:fltVal val="0"/>
                                          </p:val>
                                        </p:tav>
                                      </p:tavLst>
                                    </p:anim>
                                    <p:set>
                                      <p:cBhvr>
                                        <p:cTn id="69" dur="1" fill="hold">
                                          <p:stCondLst>
                                            <p:cond delay="499"/>
                                          </p:stCondLst>
                                        </p:cTn>
                                        <p:tgtEl>
                                          <p:spTgt spid="55"/>
                                        </p:tgtEl>
                                        <p:attrNameLst>
                                          <p:attrName>style.visibility</p:attrName>
                                        </p:attrNameLst>
                                      </p:cBhvr>
                                      <p:to>
                                        <p:strVal val="hidden"/>
                                      </p:to>
                                    </p:set>
                                  </p:childTnLst>
                                </p:cTn>
                              </p:par>
                              <p:par>
                                <p:cTn id="70" presetID="23" presetClass="exit" presetSubtype="32" fill="hold" nodeType="withEffect">
                                  <p:stCondLst>
                                    <p:cond delay="900"/>
                                  </p:stCondLst>
                                  <p:childTnLst>
                                    <p:anim calcmode="lin" valueType="num">
                                      <p:cBhvr>
                                        <p:cTn id="71" dur="500"/>
                                        <p:tgtEl>
                                          <p:spTgt spid="56"/>
                                        </p:tgtEl>
                                        <p:attrNameLst>
                                          <p:attrName>ppt_w</p:attrName>
                                        </p:attrNameLst>
                                      </p:cBhvr>
                                      <p:tavLst>
                                        <p:tav tm="0">
                                          <p:val>
                                            <p:strVal val="ppt_w"/>
                                          </p:val>
                                        </p:tav>
                                        <p:tav tm="100000">
                                          <p:val>
                                            <p:fltVal val="0"/>
                                          </p:val>
                                        </p:tav>
                                      </p:tavLst>
                                    </p:anim>
                                    <p:anim calcmode="lin" valueType="num">
                                      <p:cBhvr>
                                        <p:cTn id="72" dur="500"/>
                                        <p:tgtEl>
                                          <p:spTgt spid="56"/>
                                        </p:tgtEl>
                                        <p:attrNameLst>
                                          <p:attrName>ppt_h</p:attrName>
                                        </p:attrNameLst>
                                      </p:cBhvr>
                                      <p:tavLst>
                                        <p:tav tm="0">
                                          <p:val>
                                            <p:strVal val="ppt_h"/>
                                          </p:val>
                                        </p:tav>
                                        <p:tav tm="100000">
                                          <p:val>
                                            <p:fltVal val="0"/>
                                          </p:val>
                                        </p:tav>
                                      </p:tavLst>
                                    </p:anim>
                                    <p:set>
                                      <p:cBhvr>
                                        <p:cTn id="73" dur="1" fill="hold">
                                          <p:stCondLst>
                                            <p:cond delay="499"/>
                                          </p:stCondLst>
                                        </p:cTn>
                                        <p:tgtEl>
                                          <p:spTgt spid="56"/>
                                        </p:tgtEl>
                                        <p:attrNameLst>
                                          <p:attrName>style.visibility</p:attrName>
                                        </p:attrNameLst>
                                      </p:cBhvr>
                                      <p:to>
                                        <p:strVal val="hidden"/>
                                      </p:to>
                                    </p:set>
                                  </p:childTnLst>
                                </p:cTn>
                              </p:par>
                              <p:par>
                                <p:cTn id="74" presetID="23" presetClass="exit" presetSubtype="32" fill="hold" nodeType="withEffect">
                                  <p:stCondLst>
                                    <p:cond delay="900"/>
                                  </p:stCondLst>
                                  <p:childTnLst>
                                    <p:anim calcmode="lin" valueType="num">
                                      <p:cBhvr>
                                        <p:cTn id="75" dur="500"/>
                                        <p:tgtEl>
                                          <p:spTgt spid="57"/>
                                        </p:tgtEl>
                                        <p:attrNameLst>
                                          <p:attrName>ppt_w</p:attrName>
                                        </p:attrNameLst>
                                      </p:cBhvr>
                                      <p:tavLst>
                                        <p:tav tm="0">
                                          <p:val>
                                            <p:strVal val="ppt_w"/>
                                          </p:val>
                                        </p:tav>
                                        <p:tav tm="100000">
                                          <p:val>
                                            <p:fltVal val="0"/>
                                          </p:val>
                                        </p:tav>
                                      </p:tavLst>
                                    </p:anim>
                                    <p:anim calcmode="lin" valueType="num">
                                      <p:cBhvr>
                                        <p:cTn id="76" dur="500"/>
                                        <p:tgtEl>
                                          <p:spTgt spid="57"/>
                                        </p:tgtEl>
                                        <p:attrNameLst>
                                          <p:attrName>ppt_h</p:attrName>
                                        </p:attrNameLst>
                                      </p:cBhvr>
                                      <p:tavLst>
                                        <p:tav tm="0">
                                          <p:val>
                                            <p:strVal val="ppt_h"/>
                                          </p:val>
                                        </p:tav>
                                        <p:tav tm="100000">
                                          <p:val>
                                            <p:fltVal val="0"/>
                                          </p:val>
                                        </p:tav>
                                      </p:tavLst>
                                    </p:anim>
                                    <p:set>
                                      <p:cBhvr>
                                        <p:cTn id="77" dur="1" fill="hold">
                                          <p:stCondLst>
                                            <p:cond delay="499"/>
                                          </p:stCondLst>
                                        </p:cTn>
                                        <p:tgtEl>
                                          <p:spTgt spid="57"/>
                                        </p:tgtEl>
                                        <p:attrNameLst>
                                          <p:attrName>style.visibility</p:attrName>
                                        </p:attrNameLst>
                                      </p:cBhvr>
                                      <p:to>
                                        <p:strVal val="hidden"/>
                                      </p:to>
                                    </p:set>
                                  </p:childTnLst>
                                </p:cTn>
                              </p:par>
                              <p:par>
                                <p:cTn id="78" presetID="23" presetClass="exit" presetSubtype="32" fill="hold" nodeType="withEffect">
                                  <p:stCondLst>
                                    <p:cond delay="900"/>
                                  </p:stCondLst>
                                  <p:childTnLst>
                                    <p:anim calcmode="lin" valueType="num">
                                      <p:cBhvr>
                                        <p:cTn id="79" dur="500"/>
                                        <p:tgtEl>
                                          <p:spTgt spid="58"/>
                                        </p:tgtEl>
                                        <p:attrNameLst>
                                          <p:attrName>ppt_w</p:attrName>
                                        </p:attrNameLst>
                                      </p:cBhvr>
                                      <p:tavLst>
                                        <p:tav tm="0">
                                          <p:val>
                                            <p:strVal val="ppt_w"/>
                                          </p:val>
                                        </p:tav>
                                        <p:tav tm="100000">
                                          <p:val>
                                            <p:fltVal val="0"/>
                                          </p:val>
                                        </p:tav>
                                      </p:tavLst>
                                    </p:anim>
                                    <p:anim calcmode="lin" valueType="num">
                                      <p:cBhvr>
                                        <p:cTn id="80" dur="500"/>
                                        <p:tgtEl>
                                          <p:spTgt spid="58"/>
                                        </p:tgtEl>
                                        <p:attrNameLst>
                                          <p:attrName>ppt_h</p:attrName>
                                        </p:attrNameLst>
                                      </p:cBhvr>
                                      <p:tavLst>
                                        <p:tav tm="0">
                                          <p:val>
                                            <p:strVal val="ppt_h"/>
                                          </p:val>
                                        </p:tav>
                                        <p:tav tm="100000">
                                          <p:val>
                                            <p:fltVal val="0"/>
                                          </p:val>
                                        </p:tav>
                                      </p:tavLst>
                                    </p:anim>
                                    <p:set>
                                      <p:cBhvr>
                                        <p:cTn id="81" dur="1" fill="hold">
                                          <p:stCondLst>
                                            <p:cond delay="499"/>
                                          </p:stCondLst>
                                        </p:cTn>
                                        <p:tgtEl>
                                          <p:spTgt spid="58"/>
                                        </p:tgtEl>
                                        <p:attrNameLst>
                                          <p:attrName>style.visibility</p:attrName>
                                        </p:attrNameLst>
                                      </p:cBhvr>
                                      <p:to>
                                        <p:strVal val="hidden"/>
                                      </p:to>
                                    </p:set>
                                  </p:childTnLst>
                                </p:cTn>
                              </p:par>
                              <p:par>
                                <p:cTn id="82" presetID="23" presetClass="exit" presetSubtype="32" fill="hold" nodeType="withEffect">
                                  <p:stCondLst>
                                    <p:cond delay="900"/>
                                  </p:stCondLst>
                                  <p:childTnLst>
                                    <p:anim calcmode="lin" valueType="num">
                                      <p:cBhvr>
                                        <p:cTn id="83" dur="500"/>
                                        <p:tgtEl>
                                          <p:spTgt spid="59"/>
                                        </p:tgtEl>
                                        <p:attrNameLst>
                                          <p:attrName>ppt_w</p:attrName>
                                        </p:attrNameLst>
                                      </p:cBhvr>
                                      <p:tavLst>
                                        <p:tav tm="0">
                                          <p:val>
                                            <p:strVal val="ppt_w"/>
                                          </p:val>
                                        </p:tav>
                                        <p:tav tm="100000">
                                          <p:val>
                                            <p:fltVal val="0"/>
                                          </p:val>
                                        </p:tav>
                                      </p:tavLst>
                                    </p:anim>
                                    <p:anim calcmode="lin" valueType="num">
                                      <p:cBhvr>
                                        <p:cTn id="84" dur="500"/>
                                        <p:tgtEl>
                                          <p:spTgt spid="59"/>
                                        </p:tgtEl>
                                        <p:attrNameLst>
                                          <p:attrName>ppt_h</p:attrName>
                                        </p:attrNameLst>
                                      </p:cBhvr>
                                      <p:tavLst>
                                        <p:tav tm="0">
                                          <p:val>
                                            <p:strVal val="ppt_h"/>
                                          </p:val>
                                        </p:tav>
                                        <p:tav tm="100000">
                                          <p:val>
                                            <p:fltVal val="0"/>
                                          </p:val>
                                        </p:tav>
                                      </p:tavLst>
                                    </p:anim>
                                    <p:set>
                                      <p:cBhvr>
                                        <p:cTn id="85" dur="1" fill="hold">
                                          <p:stCondLst>
                                            <p:cond delay="499"/>
                                          </p:stCondLst>
                                        </p:cTn>
                                        <p:tgtEl>
                                          <p:spTgt spid="59"/>
                                        </p:tgtEl>
                                        <p:attrNameLst>
                                          <p:attrName>style.visibility</p:attrName>
                                        </p:attrNameLst>
                                      </p:cBhvr>
                                      <p:to>
                                        <p:strVal val="hidden"/>
                                      </p:to>
                                    </p:set>
                                  </p:childTnLst>
                                </p:cTn>
                              </p:par>
                              <p:par>
                                <p:cTn id="86" presetID="23" presetClass="exit" presetSubtype="32" fill="hold" nodeType="withEffect">
                                  <p:stCondLst>
                                    <p:cond delay="900"/>
                                  </p:stCondLst>
                                  <p:childTnLst>
                                    <p:anim calcmode="lin" valueType="num">
                                      <p:cBhvr>
                                        <p:cTn id="87" dur="500"/>
                                        <p:tgtEl>
                                          <p:spTgt spid="60"/>
                                        </p:tgtEl>
                                        <p:attrNameLst>
                                          <p:attrName>ppt_w</p:attrName>
                                        </p:attrNameLst>
                                      </p:cBhvr>
                                      <p:tavLst>
                                        <p:tav tm="0">
                                          <p:val>
                                            <p:strVal val="ppt_w"/>
                                          </p:val>
                                        </p:tav>
                                        <p:tav tm="100000">
                                          <p:val>
                                            <p:fltVal val="0"/>
                                          </p:val>
                                        </p:tav>
                                      </p:tavLst>
                                    </p:anim>
                                    <p:anim calcmode="lin" valueType="num">
                                      <p:cBhvr>
                                        <p:cTn id="88" dur="500"/>
                                        <p:tgtEl>
                                          <p:spTgt spid="60"/>
                                        </p:tgtEl>
                                        <p:attrNameLst>
                                          <p:attrName>ppt_h</p:attrName>
                                        </p:attrNameLst>
                                      </p:cBhvr>
                                      <p:tavLst>
                                        <p:tav tm="0">
                                          <p:val>
                                            <p:strVal val="ppt_h"/>
                                          </p:val>
                                        </p:tav>
                                        <p:tav tm="100000">
                                          <p:val>
                                            <p:fltVal val="0"/>
                                          </p:val>
                                        </p:tav>
                                      </p:tavLst>
                                    </p:anim>
                                    <p:set>
                                      <p:cBhvr>
                                        <p:cTn id="89" dur="1" fill="hold">
                                          <p:stCondLst>
                                            <p:cond delay="499"/>
                                          </p:stCondLst>
                                        </p:cTn>
                                        <p:tgtEl>
                                          <p:spTgt spid="60"/>
                                        </p:tgtEl>
                                        <p:attrNameLst>
                                          <p:attrName>style.visibility</p:attrName>
                                        </p:attrNameLst>
                                      </p:cBhvr>
                                      <p:to>
                                        <p:strVal val="hidden"/>
                                      </p:to>
                                    </p:set>
                                  </p:childTnLst>
                                </p:cTn>
                              </p:par>
                              <p:par>
                                <p:cTn id="90" presetID="23" presetClass="exit" presetSubtype="32" fill="hold" nodeType="withEffect">
                                  <p:stCondLst>
                                    <p:cond delay="900"/>
                                  </p:stCondLst>
                                  <p:childTnLst>
                                    <p:anim calcmode="lin" valueType="num">
                                      <p:cBhvr>
                                        <p:cTn id="91" dur="500"/>
                                        <p:tgtEl>
                                          <p:spTgt spid="61"/>
                                        </p:tgtEl>
                                        <p:attrNameLst>
                                          <p:attrName>ppt_w</p:attrName>
                                        </p:attrNameLst>
                                      </p:cBhvr>
                                      <p:tavLst>
                                        <p:tav tm="0">
                                          <p:val>
                                            <p:strVal val="ppt_w"/>
                                          </p:val>
                                        </p:tav>
                                        <p:tav tm="100000">
                                          <p:val>
                                            <p:fltVal val="0"/>
                                          </p:val>
                                        </p:tav>
                                      </p:tavLst>
                                    </p:anim>
                                    <p:anim calcmode="lin" valueType="num">
                                      <p:cBhvr>
                                        <p:cTn id="92" dur="500"/>
                                        <p:tgtEl>
                                          <p:spTgt spid="61"/>
                                        </p:tgtEl>
                                        <p:attrNameLst>
                                          <p:attrName>ppt_h</p:attrName>
                                        </p:attrNameLst>
                                      </p:cBhvr>
                                      <p:tavLst>
                                        <p:tav tm="0">
                                          <p:val>
                                            <p:strVal val="ppt_h"/>
                                          </p:val>
                                        </p:tav>
                                        <p:tav tm="100000">
                                          <p:val>
                                            <p:fltVal val="0"/>
                                          </p:val>
                                        </p:tav>
                                      </p:tavLst>
                                    </p:anim>
                                    <p:set>
                                      <p:cBhvr>
                                        <p:cTn id="93" dur="1" fill="hold">
                                          <p:stCondLst>
                                            <p:cond delay="499"/>
                                          </p:stCondLst>
                                        </p:cTn>
                                        <p:tgtEl>
                                          <p:spTgt spid="61"/>
                                        </p:tgtEl>
                                        <p:attrNameLst>
                                          <p:attrName>style.visibility</p:attrName>
                                        </p:attrNameLst>
                                      </p:cBhvr>
                                      <p:to>
                                        <p:strVal val="hidden"/>
                                      </p:to>
                                    </p:set>
                                  </p:childTnLst>
                                </p:cTn>
                              </p:par>
                              <p:par>
                                <p:cTn id="94" presetID="23" presetClass="exit" presetSubtype="32" fill="hold" nodeType="withEffect">
                                  <p:stCondLst>
                                    <p:cond delay="900"/>
                                  </p:stCondLst>
                                  <p:childTnLst>
                                    <p:anim calcmode="lin" valueType="num">
                                      <p:cBhvr>
                                        <p:cTn id="95" dur="500"/>
                                        <p:tgtEl>
                                          <p:spTgt spid="62"/>
                                        </p:tgtEl>
                                        <p:attrNameLst>
                                          <p:attrName>ppt_w</p:attrName>
                                        </p:attrNameLst>
                                      </p:cBhvr>
                                      <p:tavLst>
                                        <p:tav tm="0">
                                          <p:val>
                                            <p:strVal val="ppt_w"/>
                                          </p:val>
                                        </p:tav>
                                        <p:tav tm="100000">
                                          <p:val>
                                            <p:fltVal val="0"/>
                                          </p:val>
                                        </p:tav>
                                      </p:tavLst>
                                    </p:anim>
                                    <p:anim calcmode="lin" valueType="num">
                                      <p:cBhvr>
                                        <p:cTn id="96" dur="500"/>
                                        <p:tgtEl>
                                          <p:spTgt spid="62"/>
                                        </p:tgtEl>
                                        <p:attrNameLst>
                                          <p:attrName>ppt_h</p:attrName>
                                        </p:attrNameLst>
                                      </p:cBhvr>
                                      <p:tavLst>
                                        <p:tav tm="0">
                                          <p:val>
                                            <p:strVal val="ppt_h"/>
                                          </p:val>
                                        </p:tav>
                                        <p:tav tm="100000">
                                          <p:val>
                                            <p:fltVal val="0"/>
                                          </p:val>
                                        </p:tav>
                                      </p:tavLst>
                                    </p:anim>
                                    <p:set>
                                      <p:cBhvr>
                                        <p:cTn id="97" dur="1" fill="hold">
                                          <p:stCondLst>
                                            <p:cond delay="499"/>
                                          </p:stCondLst>
                                        </p:cTn>
                                        <p:tgtEl>
                                          <p:spTgt spid="62"/>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5" presetClass="entr" presetSubtype="10" fill="hold" nodeType="clickEffect">
                                  <p:stCondLst>
                                    <p:cond delay="0"/>
                                  </p:stCondLst>
                                  <p:childTnLst>
                                    <p:set>
                                      <p:cBhvr>
                                        <p:cTn id="101" dur="1" fill="hold">
                                          <p:stCondLst>
                                            <p:cond delay="0"/>
                                          </p:stCondLst>
                                        </p:cTn>
                                        <p:tgtEl>
                                          <p:spTgt spid="68"/>
                                        </p:tgtEl>
                                        <p:attrNameLst>
                                          <p:attrName>style.visibility</p:attrName>
                                        </p:attrNameLst>
                                      </p:cBhvr>
                                      <p:to>
                                        <p:strVal val="visible"/>
                                      </p:to>
                                    </p:set>
                                    <p:animEffect transition="in" filter="checkerboard(across)">
                                      <p:cBhvr>
                                        <p:cTn id="102" dur="500"/>
                                        <p:tgtEl>
                                          <p:spTgt spid="68"/>
                                        </p:tgtEl>
                                      </p:cBhvr>
                                    </p:animEffect>
                                  </p:childTnLst>
                                </p:cTn>
                              </p:par>
                            </p:childTnLst>
                          </p:cTn>
                        </p:par>
                      </p:childTnLst>
                    </p:cTn>
                  </p:par>
                  <p:par>
                    <p:cTn id="103" fill="hold">
                      <p:stCondLst>
                        <p:cond delay="indefinite"/>
                      </p:stCondLst>
                      <p:childTnLst>
                        <p:par>
                          <p:cTn id="104" fill="hold">
                            <p:stCondLst>
                              <p:cond delay="0"/>
                            </p:stCondLst>
                            <p:childTnLst>
                              <p:par>
                                <p:cTn id="105" presetID="5" presetClass="entr" presetSubtype="10" fill="hold" nodeType="clickEffect">
                                  <p:stCondLst>
                                    <p:cond delay="0"/>
                                  </p:stCondLst>
                                  <p:childTnLst>
                                    <p:set>
                                      <p:cBhvr>
                                        <p:cTn id="106" dur="1" fill="hold">
                                          <p:stCondLst>
                                            <p:cond delay="0"/>
                                          </p:stCondLst>
                                        </p:cTn>
                                        <p:tgtEl>
                                          <p:spTgt spid="71"/>
                                        </p:tgtEl>
                                        <p:attrNameLst>
                                          <p:attrName>style.visibility</p:attrName>
                                        </p:attrNameLst>
                                      </p:cBhvr>
                                      <p:to>
                                        <p:strVal val="visible"/>
                                      </p:to>
                                    </p:set>
                                    <p:animEffect transition="in" filter="checkerboard(across)">
                                      <p:cBhvr>
                                        <p:cTn id="107" dur="500"/>
                                        <p:tgtEl>
                                          <p:spTgt spid="71"/>
                                        </p:tgtEl>
                                      </p:cBhvr>
                                    </p:animEffect>
                                  </p:childTnLst>
                                </p:cTn>
                              </p:par>
                            </p:childTnLst>
                          </p:cTn>
                        </p:par>
                      </p:childTnLst>
                    </p:cTn>
                  </p:par>
                  <p:par>
                    <p:cTn id="108" fill="hold">
                      <p:stCondLst>
                        <p:cond delay="indefinite"/>
                      </p:stCondLst>
                      <p:childTnLst>
                        <p:par>
                          <p:cTn id="109" fill="hold">
                            <p:stCondLst>
                              <p:cond delay="0"/>
                            </p:stCondLst>
                            <p:childTnLst>
                              <p:par>
                                <p:cTn id="110" presetID="39" presetClass="entr" presetSubtype="0" accel="100000" fill="hold" nodeType="clickEffect">
                                  <p:stCondLst>
                                    <p:cond delay="0"/>
                                  </p:stCondLst>
                                  <p:childTnLst>
                                    <p:set>
                                      <p:cBhvr>
                                        <p:cTn id="111" dur="1" fill="hold">
                                          <p:stCondLst>
                                            <p:cond delay="0"/>
                                          </p:stCondLst>
                                        </p:cTn>
                                        <p:tgtEl>
                                          <p:spTgt spid="76"/>
                                        </p:tgtEl>
                                        <p:attrNameLst>
                                          <p:attrName>style.visibility</p:attrName>
                                        </p:attrNameLst>
                                      </p:cBhvr>
                                      <p:to>
                                        <p:strVal val="visible"/>
                                      </p:to>
                                    </p:set>
                                    <p:anim calcmode="lin" valueType="num">
                                      <p:cBhvr>
                                        <p:cTn id="112" dur="500" fill="hold"/>
                                        <p:tgtEl>
                                          <p:spTgt spid="76"/>
                                        </p:tgtEl>
                                        <p:attrNameLst>
                                          <p:attrName>ppt_h</p:attrName>
                                        </p:attrNameLst>
                                      </p:cBhvr>
                                      <p:tavLst>
                                        <p:tav tm="0">
                                          <p:val>
                                            <p:strVal val="#ppt_h/20"/>
                                          </p:val>
                                        </p:tav>
                                        <p:tav tm="50000">
                                          <p:val>
                                            <p:strVal val="#ppt_h/20"/>
                                          </p:val>
                                        </p:tav>
                                        <p:tav tm="100000">
                                          <p:val>
                                            <p:strVal val="#ppt_h"/>
                                          </p:val>
                                        </p:tav>
                                      </p:tavLst>
                                    </p:anim>
                                    <p:anim calcmode="lin" valueType="num">
                                      <p:cBhvr>
                                        <p:cTn id="113" dur="500" fill="hold"/>
                                        <p:tgtEl>
                                          <p:spTgt spid="76"/>
                                        </p:tgtEl>
                                        <p:attrNameLst>
                                          <p:attrName>ppt_w</p:attrName>
                                        </p:attrNameLst>
                                      </p:cBhvr>
                                      <p:tavLst>
                                        <p:tav tm="0">
                                          <p:val>
                                            <p:strVal val="#ppt_w+.3"/>
                                          </p:val>
                                        </p:tav>
                                        <p:tav tm="50000">
                                          <p:val>
                                            <p:strVal val="#ppt_w+.3"/>
                                          </p:val>
                                        </p:tav>
                                        <p:tav tm="100000">
                                          <p:val>
                                            <p:strVal val="#ppt_w"/>
                                          </p:val>
                                        </p:tav>
                                      </p:tavLst>
                                    </p:anim>
                                    <p:anim calcmode="lin" valueType="num">
                                      <p:cBhvr>
                                        <p:cTn id="114" dur="500" fill="hold"/>
                                        <p:tgtEl>
                                          <p:spTgt spid="76"/>
                                        </p:tgtEl>
                                        <p:attrNameLst>
                                          <p:attrName>ppt_x</p:attrName>
                                        </p:attrNameLst>
                                      </p:cBhvr>
                                      <p:tavLst>
                                        <p:tav tm="0">
                                          <p:val>
                                            <p:strVal val="#ppt_x-.3"/>
                                          </p:val>
                                        </p:tav>
                                        <p:tav tm="50000">
                                          <p:val>
                                            <p:strVal val="#ppt_x"/>
                                          </p:val>
                                        </p:tav>
                                        <p:tav tm="100000">
                                          <p:val>
                                            <p:strVal val="#ppt_x"/>
                                          </p:val>
                                        </p:tav>
                                      </p:tavLst>
                                    </p:anim>
                                    <p:anim calcmode="lin" valueType="num">
                                      <p:cBhvr>
                                        <p:cTn id="115"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4. Ứng dụng sổ liên lạc  trực tuyến (tt)</a:t>
            </a:r>
            <a:endParaRPr lang="en-US"/>
          </a:p>
        </p:txBody>
      </p:sp>
      <p:pic>
        <p:nvPicPr>
          <p:cNvPr id="4" name="Picture 3"/>
          <p:cNvPicPr/>
          <p:nvPr/>
        </p:nvPicPr>
        <p:blipFill>
          <a:blip r:embed="rId2" cstate="print"/>
          <a:srcRect/>
          <a:stretch>
            <a:fillRect/>
          </a:stretch>
        </p:blipFill>
        <p:spPr bwMode="auto">
          <a:xfrm>
            <a:off x="3122612" y="1143000"/>
            <a:ext cx="7239000" cy="5429250"/>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2513012" y="1066800"/>
            <a:ext cx="7162800" cy="5548045"/>
          </a:xfrm>
          <a:prstGeom prst="rect">
            <a:avLst/>
          </a:prstGeom>
          <a:noFill/>
          <a:ln w="9525">
            <a:noFill/>
            <a:miter lim="800000"/>
            <a:headEnd/>
            <a:tailEnd/>
          </a:ln>
        </p:spPr>
      </p:pic>
      <p:pic>
        <p:nvPicPr>
          <p:cNvPr id="6" name="Picture 10"/>
          <p:cNvPicPr>
            <a:picLocks noChangeAspect="1" noChangeArrowheads="1"/>
          </p:cNvPicPr>
          <p:nvPr/>
        </p:nvPicPr>
        <p:blipFill>
          <a:blip r:embed="rId4"/>
          <a:srcRect/>
          <a:stretch>
            <a:fillRect/>
          </a:stretch>
        </p:blipFill>
        <p:spPr bwMode="auto">
          <a:xfrm>
            <a:off x="1979612" y="1295400"/>
            <a:ext cx="8088946" cy="5334000"/>
          </a:xfrm>
          <a:prstGeom prst="rect">
            <a:avLst/>
          </a:prstGeom>
          <a:noFill/>
          <a:ln w="9525">
            <a:noFill/>
            <a:miter lim="800000"/>
            <a:headEnd/>
            <a:tailEnd/>
          </a:ln>
          <a:effectLst/>
        </p:spPr>
      </p:pic>
      <p:pic>
        <p:nvPicPr>
          <p:cNvPr id="7" name="Picture 9"/>
          <p:cNvPicPr>
            <a:picLocks noChangeAspect="1" noChangeArrowheads="1"/>
          </p:cNvPicPr>
          <p:nvPr/>
        </p:nvPicPr>
        <p:blipFill>
          <a:blip r:embed="rId5"/>
          <a:srcRect/>
          <a:stretch>
            <a:fillRect/>
          </a:stretch>
        </p:blipFill>
        <p:spPr bwMode="auto">
          <a:xfrm>
            <a:off x="1751012" y="1371600"/>
            <a:ext cx="7770812" cy="5295244"/>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heckerboard(across)">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Nội dung trình bày</a:t>
            </a:r>
            <a:endParaRPr lang="en-US"/>
          </a:p>
        </p:txBody>
      </p:sp>
      <p:sp>
        <p:nvSpPr>
          <p:cNvPr id="5" name="Content Placeholder 4"/>
          <p:cNvSpPr>
            <a:spLocks noGrp="1"/>
          </p:cNvSpPr>
          <p:nvPr>
            <p:ph idx="1"/>
          </p:nvPr>
        </p:nvSpPr>
        <p:spPr>
          <a:xfrm>
            <a:off x="519113" y="1499616"/>
            <a:ext cx="11149013" cy="2757678"/>
          </a:xfrm>
        </p:spPr>
        <p:txBody>
          <a:bodyPr/>
          <a:lstStyle/>
          <a:p>
            <a:pPr>
              <a:buFont typeface="+mj-lt"/>
              <a:buAutoNum type="arabicPeriod"/>
            </a:pPr>
            <a:r>
              <a:rPr lang="en-US" sz="2800" smtClean="0"/>
              <a:t>Đặt vấn đề</a:t>
            </a:r>
          </a:p>
          <a:p>
            <a:pPr>
              <a:buFont typeface="+mj-lt"/>
              <a:buAutoNum type="arabicPeriod"/>
            </a:pPr>
            <a:r>
              <a:rPr lang="en-US" sz="2800" smtClean="0"/>
              <a:t>Mục tiêu và phạm vi khóa luận</a:t>
            </a:r>
          </a:p>
          <a:p>
            <a:pPr>
              <a:buFont typeface="+mj-lt"/>
              <a:buAutoNum type="arabicPeriod"/>
            </a:pPr>
            <a:r>
              <a:rPr lang="en-US" sz="2800" smtClean="0"/>
              <a:t>Tổng quan về Điện toán đám mây và Windows Azure</a:t>
            </a:r>
          </a:p>
          <a:p>
            <a:pPr>
              <a:buFont typeface="+mj-lt"/>
              <a:buAutoNum type="arabicPeriod"/>
            </a:pPr>
            <a:r>
              <a:rPr lang="en-US" sz="2800" smtClean="0"/>
              <a:t>Ứng dụng sổ liên lạc trực tuyến</a:t>
            </a:r>
          </a:p>
          <a:p>
            <a:pPr>
              <a:buFont typeface="+mj-lt"/>
              <a:buAutoNum type="arabicPeriod"/>
            </a:pPr>
            <a:r>
              <a:rPr lang="en-US" sz="2800" smtClean="0"/>
              <a:t>Hiện thực hệ thống </a:t>
            </a:r>
          </a:p>
          <a:p>
            <a:pPr>
              <a:buFont typeface="+mj-lt"/>
              <a:buAutoNum type="arabicPeriod"/>
            </a:pPr>
            <a:r>
              <a:rPr lang="en-US" sz="2800" smtClean="0"/>
              <a:t>Kết luận và hướng phát triển</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4. Ứng dụng sổ liên lạc điện tử</a:t>
            </a:r>
            <a:endParaRPr lang="en-US"/>
          </a:p>
        </p:txBody>
      </p:sp>
      <p:sp>
        <p:nvSpPr>
          <p:cNvPr id="3" name="Content Placeholder 2"/>
          <p:cNvSpPr>
            <a:spLocks noGrp="1"/>
          </p:cNvSpPr>
          <p:nvPr>
            <p:ph idx="1"/>
          </p:nvPr>
        </p:nvSpPr>
        <p:spPr>
          <a:xfrm>
            <a:off x="584199" y="1267801"/>
            <a:ext cx="11149013" cy="332399"/>
          </a:xfrm>
        </p:spPr>
        <p:txBody>
          <a:bodyPr/>
          <a:lstStyle/>
          <a:p>
            <a:r>
              <a:rPr lang="en-US" sz="2400" smtClean="0"/>
              <a:t>Phụ huynh:</a:t>
            </a:r>
            <a:endParaRPr lang="en-US" sz="2400"/>
          </a:p>
        </p:txBody>
      </p:sp>
      <p:pic>
        <p:nvPicPr>
          <p:cNvPr id="5" name="Picture 3" descr="E:\UIT\CNTT IX\pic\Family.png"/>
          <p:cNvPicPr>
            <a:picLocks noChangeAspect="1" noChangeArrowheads="1"/>
          </p:cNvPicPr>
          <p:nvPr/>
        </p:nvPicPr>
        <p:blipFill>
          <a:blip r:embed="rId2"/>
          <a:srcRect/>
          <a:stretch>
            <a:fillRect/>
          </a:stretch>
        </p:blipFill>
        <p:spPr bwMode="auto">
          <a:xfrm>
            <a:off x="608012" y="1752600"/>
            <a:ext cx="1752600" cy="1752600"/>
          </a:xfrm>
          <a:prstGeom prst="rect">
            <a:avLst/>
          </a:prstGeom>
          <a:noFill/>
        </p:spPr>
      </p:pic>
      <p:sp>
        <p:nvSpPr>
          <p:cNvPr id="9" name="Content Placeholder 2"/>
          <p:cNvSpPr txBox="1">
            <a:spLocks/>
          </p:cNvSpPr>
          <p:nvPr/>
        </p:nvSpPr>
        <p:spPr>
          <a:xfrm>
            <a:off x="3046412" y="1676400"/>
            <a:ext cx="8229600" cy="2363724"/>
          </a:xfrm>
          <a:prstGeom prst="rect">
            <a:avLst/>
          </a:prstGeom>
        </p:spPr>
        <p:txBody>
          <a:bodyPr vert="horz" wrap="square" lIns="0" tIns="0" rIns="0" bIns="0" rtlCol="0">
            <a:spAutoFit/>
          </a:bodyPr>
          <a:lstStyle/>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kumimoji="0" lang="en-US" sz="24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Xem thông</a:t>
            </a:r>
            <a:r>
              <a:rPr kumimoji="0" lang="en-US" sz="2400" b="0" i="0" u="none" strike="noStrike" kern="1200" cap="none" spc="0" normalizeH="0" noProof="0" smtClean="0">
                <a:ln>
                  <a:noFill/>
                </a:ln>
                <a:gradFill>
                  <a:gsLst>
                    <a:gs pos="0">
                      <a:schemeClr val="tx1"/>
                    </a:gs>
                    <a:gs pos="86000">
                      <a:schemeClr val="tx1"/>
                    </a:gs>
                  </a:gsLst>
                  <a:lin ang="5400000" scaled="0"/>
                </a:gradFill>
                <a:effectLst/>
                <a:uLnTx/>
                <a:uFillTx/>
                <a:latin typeface="+mn-lt"/>
                <a:ea typeface="+mn-ea"/>
                <a:cs typeface="+mn-cs"/>
              </a:rPr>
              <a:t> báo từ phía nhà trường</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lang="en-US" baseline="0" smtClean="0">
                <a:gradFill>
                  <a:gsLst>
                    <a:gs pos="0">
                      <a:schemeClr val="tx1"/>
                    </a:gs>
                    <a:gs pos="86000">
                      <a:schemeClr val="tx1"/>
                    </a:gs>
                  </a:gsLst>
                  <a:lin ang="5400000" scaled="0"/>
                </a:gradFill>
              </a:rPr>
              <a:t>Xem</a:t>
            </a:r>
            <a:r>
              <a:rPr lang="en-US" smtClean="0">
                <a:gradFill>
                  <a:gsLst>
                    <a:gs pos="0">
                      <a:schemeClr val="tx1"/>
                    </a:gs>
                    <a:gs pos="86000">
                      <a:schemeClr val="tx1"/>
                    </a:gs>
                  </a:gsLst>
                  <a:lin ang="5400000" scaled="0"/>
                </a:gradFill>
              </a:rPr>
              <a:t> thông tin hạnh kiểm &amp; kết quả học tập của con em</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kumimoji="0" lang="en-US" sz="24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Xem &amp;</a:t>
            </a:r>
            <a:r>
              <a:rPr kumimoji="0" lang="en-US" sz="2400" b="0" i="0" u="none" strike="noStrike" kern="1200" cap="none" spc="0" normalizeH="0" noProof="0" smtClean="0">
                <a:ln>
                  <a:noFill/>
                </a:ln>
                <a:gradFill>
                  <a:gsLst>
                    <a:gs pos="0">
                      <a:schemeClr val="tx1"/>
                    </a:gs>
                    <a:gs pos="86000">
                      <a:schemeClr val="tx1"/>
                    </a:gs>
                  </a:gsLst>
                  <a:lin ang="5400000" scaled="0"/>
                </a:gradFill>
                <a:effectLst/>
                <a:uLnTx/>
                <a:uFillTx/>
                <a:latin typeface="+mn-lt"/>
                <a:ea typeface="+mn-ea"/>
                <a:cs typeface="+mn-cs"/>
              </a:rPr>
              <a:t> phản hồi các lời nhắn khẩn</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lang="en-US" baseline="0" smtClean="0">
                <a:gradFill>
                  <a:gsLst>
                    <a:gs pos="0">
                      <a:schemeClr val="tx1"/>
                    </a:gs>
                    <a:gs pos="86000">
                      <a:schemeClr val="tx1"/>
                    </a:gs>
                  </a:gsLst>
                  <a:lin ang="5400000" scaled="0"/>
                </a:gradFill>
              </a:rPr>
              <a:t>Kiểm</a:t>
            </a:r>
            <a:r>
              <a:rPr lang="en-US" smtClean="0">
                <a:gradFill>
                  <a:gsLst>
                    <a:gs pos="0">
                      <a:schemeClr val="tx1"/>
                    </a:gs>
                    <a:gs pos="86000">
                      <a:schemeClr val="tx1"/>
                    </a:gs>
                  </a:gsLst>
                  <a:lin ang="5400000" scaled="0"/>
                </a:gradFill>
              </a:rPr>
              <a:t> tra &amp; xác nhận các ngày nghỉ học</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kumimoji="0" lang="en-US" sz="24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Góp</a:t>
            </a:r>
            <a:r>
              <a:rPr kumimoji="0" lang="en-US" sz="2400" b="0" i="0" u="none" strike="noStrike" kern="1200" cap="none" spc="0" normalizeH="0" noProof="0" smtClean="0">
                <a:ln>
                  <a:noFill/>
                </a:ln>
                <a:gradFill>
                  <a:gsLst>
                    <a:gs pos="0">
                      <a:schemeClr val="tx1"/>
                    </a:gs>
                    <a:gs pos="86000">
                      <a:schemeClr val="tx1"/>
                    </a:gs>
                  </a:gsLst>
                  <a:lin ang="5400000" scaled="0"/>
                </a:gradFill>
                <a:effectLst/>
                <a:uLnTx/>
                <a:uFillTx/>
                <a:latin typeface="+mn-lt"/>
                <a:ea typeface="+mn-ea"/>
                <a:cs typeface="+mn-cs"/>
              </a:rPr>
              <a:t> ý với nhà trường</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lang="en-US" baseline="0" smtClean="0">
                <a:gradFill>
                  <a:gsLst>
                    <a:gs pos="0">
                      <a:schemeClr val="tx1"/>
                    </a:gs>
                    <a:gs pos="86000">
                      <a:schemeClr val="tx1"/>
                    </a:gs>
                  </a:gsLst>
                  <a:lin ang="5400000" scaled="0"/>
                </a:gradFill>
              </a:rPr>
              <a:t>Nhận</a:t>
            </a:r>
            <a:r>
              <a:rPr lang="en-US" smtClean="0">
                <a:gradFill>
                  <a:gsLst>
                    <a:gs pos="0">
                      <a:schemeClr val="tx1"/>
                    </a:gs>
                    <a:gs pos="86000">
                      <a:schemeClr val="tx1"/>
                    </a:gs>
                  </a:gsLst>
                  <a:lin ang="5400000" scaled="0"/>
                </a:gradFill>
              </a:rPr>
              <a:t> Email</a:t>
            </a:r>
            <a:endParaRPr kumimoji="0" lang="en-US" sz="2400" b="0" i="0" u="none" strike="noStrike" kern="1200" cap="none" spc="0" normalizeH="0" baseline="0" noProof="0">
              <a:ln>
                <a:noFill/>
              </a:ln>
              <a:gradFill>
                <a:gsLst>
                  <a:gs pos="0">
                    <a:schemeClr val="tx1"/>
                  </a:gs>
                  <a:gs pos="86000">
                    <a:schemeClr val="tx1"/>
                  </a:gs>
                </a:gsLst>
                <a:lin ang="5400000" scaled="0"/>
              </a:gradFill>
              <a:effectLst/>
              <a:uLnTx/>
              <a:uFillTx/>
              <a:latin typeface="+mn-lt"/>
              <a:ea typeface="+mn-ea"/>
              <a:cs typeface="+mn-cs"/>
            </a:endParaRPr>
          </a:p>
        </p:txBody>
      </p:sp>
      <p:pic>
        <p:nvPicPr>
          <p:cNvPr id="2052" name="Picture 4" descr="E:\UIT\CNTT IX\pic\1195445301811339265dagobert83_female_user_icon.svg.med.png"/>
          <p:cNvPicPr>
            <a:picLocks noChangeAspect="1" noChangeArrowheads="1"/>
          </p:cNvPicPr>
          <p:nvPr/>
        </p:nvPicPr>
        <p:blipFill>
          <a:blip r:embed="rId4"/>
          <a:srcRect/>
          <a:stretch>
            <a:fillRect/>
          </a:stretch>
        </p:blipFill>
        <p:spPr bwMode="auto">
          <a:xfrm>
            <a:off x="608012" y="4876800"/>
            <a:ext cx="1238250" cy="1238250"/>
          </a:xfrm>
          <a:prstGeom prst="rect">
            <a:avLst/>
          </a:prstGeom>
          <a:noFill/>
        </p:spPr>
      </p:pic>
      <p:sp>
        <p:nvSpPr>
          <p:cNvPr id="11" name="Content Placeholder 2"/>
          <p:cNvSpPr txBox="1">
            <a:spLocks/>
          </p:cNvSpPr>
          <p:nvPr/>
        </p:nvSpPr>
        <p:spPr>
          <a:xfrm>
            <a:off x="584199" y="4343400"/>
            <a:ext cx="11149013" cy="332399"/>
          </a:xfrm>
          <a:prstGeom prst="rect">
            <a:avLst/>
          </a:prstGeom>
        </p:spPr>
        <p:txBody>
          <a:bodyPr vert="horz" wrap="square" lIns="0" tIns="0" rIns="0" bIns="0" rtlCol="0">
            <a:spAutoFit/>
          </a:bodyPr>
          <a:lstStyle/>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kumimoji="0" lang="en-US" sz="24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Giáo</a:t>
            </a:r>
            <a:r>
              <a:rPr kumimoji="0" lang="en-US" sz="2400" b="0" i="0" u="none" strike="noStrike" kern="1200" cap="none" spc="0" normalizeH="0" noProof="0" smtClean="0">
                <a:ln>
                  <a:noFill/>
                </a:ln>
                <a:gradFill>
                  <a:gsLst>
                    <a:gs pos="0">
                      <a:schemeClr val="tx1"/>
                    </a:gs>
                    <a:gs pos="86000">
                      <a:schemeClr val="tx1"/>
                    </a:gs>
                  </a:gsLst>
                  <a:lin ang="5400000" scaled="0"/>
                </a:gradFill>
                <a:effectLst/>
                <a:uLnTx/>
                <a:uFillTx/>
                <a:latin typeface="+mn-lt"/>
                <a:ea typeface="+mn-ea"/>
                <a:cs typeface="+mn-cs"/>
              </a:rPr>
              <a:t> viên</a:t>
            </a:r>
            <a:r>
              <a:rPr kumimoji="0" lang="en-US" sz="24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a:t>
            </a:r>
            <a:endParaRPr kumimoji="0" lang="en-US" sz="2400" b="0" i="0" u="none" strike="noStrike" kern="1200" cap="none" spc="0" normalizeH="0" baseline="0" noProof="0">
              <a:ln>
                <a:noFill/>
              </a:ln>
              <a:gradFill>
                <a:gsLst>
                  <a:gs pos="0">
                    <a:schemeClr val="tx1"/>
                  </a:gs>
                  <a:gs pos="86000">
                    <a:schemeClr val="tx1"/>
                  </a:gs>
                </a:gsLst>
                <a:lin ang="5400000" scaled="0"/>
              </a:gradFill>
              <a:effectLst/>
              <a:uLnTx/>
              <a:uFillTx/>
              <a:latin typeface="+mn-lt"/>
              <a:ea typeface="+mn-ea"/>
              <a:cs typeface="+mn-cs"/>
            </a:endParaRPr>
          </a:p>
        </p:txBody>
      </p:sp>
      <p:sp>
        <p:nvSpPr>
          <p:cNvPr id="12" name="Content Placeholder 2"/>
          <p:cNvSpPr txBox="1">
            <a:spLocks/>
          </p:cNvSpPr>
          <p:nvPr/>
        </p:nvSpPr>
        <p:spPr>
          <a:xfrm>
            <a:off x="2970212" y="4494276"/>
            <a:ext cx="8229600" cy="1551194"/>
          </a:xfrm>
          <a:prstGeom prst="rect">
            <a:avLst/>
          </a:prstGeom>
        </p:spPr>
        <p:txBody>
          <a:bodyPr vert="horz" wrap="square" lIns="0" tIns="0" rIns="0" bIns="0" rtlCol="0">
            <a:spAutoFit/>
          </a:bodyPr>
          <a:lstStyle/>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kumimoji="0" lang="en-US" sz="24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Quản</a:t>
            </a:r>
            <a:r>
              <a:rPr kumimoji="0" lang="en-US" sz="2400" b="0" i="0" u="none" strike="noStrike" kern="1200" cap="none" spc="0" normalizeH="0" noProof="0" smtClean="0">
                <a:ln>
                  <a:noFill/>
                </a:ln>
                <a:gradFill>
                  <a:gsLst>
                    <a:gs pos="0">
                      <a:schemeClr val="tx1"/>
                    </a:gs>
                    <a:gs pos="86000">
                      <a:schemeClr val="tx1"/>
                    </a:gs>
                  </a:gsLst>
                  <a:lin ang="5400000" scaled="0"/>
                </a:gradFill>
                <a:effectLst/>
                <a:uLnTx/>
                <a:uFillTx/>
                <a:latin typeface="+mn-lt"/>
                <a:ea typeface="+mn-ea"/>
                <a:cs typeface="+mn-cs"/>
              </a:rPr>
              <a:t> lý thông tin &amp; hạnh kiểm học sinh</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lang="en-US" baseline="0" smtClean="0">
                <a:gradFill>
                  <a:gsLst>
                    <a:gs pos="0">
                      <a:schemeClr val="tx1"/>
                    </a:gs>
                    <a:gs pos="86000">
                      <a:schemeClr val="tx1"/>
                    </a:gs>
                  </a:gsLst>
                  <a:lin ang="5400000" scaled="0"/>
                </a:gradFill>
              </a:rPr>
              <a:t>Quản</a:t>
            </a:r>
            <a:r>
              <a:rPr lang="en-US" smtClean="0">
                <a:gradFill>
                  <a:gsLst>
                    <a:gs pos="0">
                      <a:schemeClr val="tx1"/>
                    </a:gs>
                    <a:gs pos="86000">
                      <a:schemeClr val="tx1"/>
                    </a:gs>
                  </a:gsLst>
                  <a:lin ang="5400000" scaled="0"/>
                </a:gradFill>
              </a:rPr>
              <a:t> lý ngày nghỉ học</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kumimoji="0" lang="en-US" sz="24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Quản</a:t>
            </a:r>
            <a:r>
              <a:rPr kumimoji="0" lang="en-US" sz="2400" b="0" i="0" u="none" strike="noStrike" kern="1200" cap="none" spc="0" normalizeH="0" noProof="0" smtClean="0">
                <a:ln>
                  <a:noFill/>
                </a:ln>
                <a:gradFill>
                  <a:gsLst>
                    <a:gs pos="0">
                      <a:schemeClr val="tx1"/>
                    </a:gs>
                    <a:gs pos="86000">
                      <a:schemeClr val="tx1"/>
                    </a:gs>
                  </a:gsLst>
                  <a:lin ang="5400000" scaled="0"/>
                </a:gradFill>
                <a:effectLst/>
                <a:uLnTx/>
                <a:uFillTx/>
                <a:latin typeface="+mn-lt"/>
                <a:ea typeface="+mn-ea"/>
                <a:cs typeface="+mn-cs"/>
              </a:rPr>
              <a:t> lý thông báo và lời nhắn khẩn với phụ huynh</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lang="en-US" baseline="0" smtClean="0">
                <a:gradFill>
                  <a:gsLst>
                    <a:gs pos="0">
                      <a:schemeClr val="tx1"/>
                    </a:gs>
                    <a:gs pos="86000">
                      <a:schemeClr val="tx1"/>
                    </a:gs>
                  </a:gsLst>
                  <a:lin ang="5400000" scaled="0"/>
                </a:gradFill>
              </a:rPr>
              <a:t>Quản</a:t>
            </a:r>
            <a:r>
              <a:rPr lang="en-US" smtClean="0">
                <a:gradFill>
                  <a:gsLst>
                    <a:gs pos="0">
                      <a:schemeClr val="tx1"/>
                    </a:gs>
                    <a:gs pos="86000">
                      <a:schemeClr val="tx1"/>
                    </a:gs>
                  </a:gsLst>
                  <a:lin ang="5400000" scaled="0"/>
                </a:gradFill>
              </a:rPr>
              <a:t> lý điểm cho học sinh ( Giáo viên bộ môn).</a:t>
            </a:r>
            <a:endParaRPr kumimoji="0" lang="en-US" sz="2400" b="0" i="0" u="none" strike="noStrike" kern="1200" cap="none" spc="0" normalizeH="0" baseline="0" noProof="0">
              <a:ln>
                <a:noFill/>
              </a:ln>
              <a:gradFill>
                <a:gsLst>
                  <a:gs pos="0">
                    <a:schemeClr val="tx1"/>
                  </a:gs>
                  <a:gs pos="86000">
                    <a:schemeClr val="tx1"/>
                  </a:gs>
                </a:gsLst>
                <a:lin ang="5400000" scaled="0"/>
              </a:gra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UIT\CNTT IX\pic\Admin.png"/>
          <p:cNvPicPr>
            <a:picLocks noChangeAspect="1" noChangeArrowheads="1"/>
          </p:cNvPicPr>
          <p:nvPr/>
        </p:nvPicPr>
        <p:blipFill>
          <a:blip r:embed="rId2"/>
          <a:srcRect/>
          <a:stretch>
            <a:fillRect/>
          </a:stretch>
        </p:blipFill>
        <p:spPr bwMode="auto">
          <a:xfrm>
            <a:off x="684212" y="1828800"/>
            <a:ext cx="1676400" cy="1676400"/>
          </a:xfrm>
          <a:prstGeom prst="rect">
            <a:avLst/>
          </a:prstGeom>
          <a:noFill/>
        </p:spPr>
      </p:pic>
      <p:sp>
        <p:nvSpPr>
          <p:cNvPr id="5" name="Title 1"/>
          <p:cNvSpPr>
            <a:spLocks noGrp="1"/>
          </p:cNvSpPr>
          <p:nvPr>
            <p:ph type="title"/>
          </p:nvPr>
        </p:nvSpPr>
        <p:spPr>
          <a:xfrm>
            <a:off x="519113" y="456806"/>
            <a:ext cx="11149013" cy="664797"/>
          </a:xfrm>
        </p:spPr>
        <p:txBody>
          <a:bodyPr/>
          <a:lstStyle/>
          <a:p>
            <a:r>
              <a:rPr smtClean="0"/>
              <a:t>4. Ứng dụng sổ liên lạc điện tử</a:t>
            </a:r>
            <a:endParaRPr lang="en-US"/>
          </a:p>
        </p:txBody>
      </p:sp>
      <p:sp>
        <p:nvSpPr>
          <p:cNvPr id="6" name="Content Placeholder 2"/>
          <p:cNvSpPr>
            <a:spLocks noGrp="1"/>
          </p:cNvSpPr>
          <p:nvPr>
            <p:ph idx="1"/>
          </p:nvPr>
        </p:nvSpPr>
        <p:spPr>
          <a:xfrm>
            <a:off x="584199" y="1267801"/>
            <a:ext cx="11149013" cy="332399"/>
          </a:xfrm>
        </p:spPr>
        <p:txBody>
          <a:bodyPr/>
          <a:lstStyle/>
          <a:p>
            <a:r>
              <a:rPr lang="en-US" sz="2400" smtClean="0"/>
              <a:t>Quản trị:</a:t>
            </a:r>
            <a:endParaRPr lang="en-US" sz="2400"/>
          </a:p>
        </p:txBody>
      </p:sp>
      <p:sp>
        <p:nvSpPr>
          <p:cNvPr id="7" name="Content Placeholder 2"/>
          <p:cNvSpPr txBox="1">
            <a:spLocks/>
          </p:cNvSpPr>
          <p:nvPr/>
        </p:nvSpPr>
        <p:spPr>
          <a:xfrm>
            <a:off x="3046412" y="1676400"/>
            <a:ext cx="8229600" cy="2363724"/>
          </a:xfrm>
          <a:prstGeom prst="rect">
            <a:avLst/>
          </a:prstGeom>
        </p:spPr>
        <p:txBody>
          <a:bodyPr vert="horz" wrap="square" lIns="0" tIns="0" rIns="0" bIns="0" rtlCol="0">
            <a:spAutoFit/>
          </a:bodyPr>
          <a:lstStyle/>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kumimoji="0" lang="en-US" sz="24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Quản</a:t>
            </a:r>
            <a:r>
              <a:rPr kumimoji="0" lang="en-US" sz="2400" b="0" i="0" u="none" strike="noStrike" kern="1200" cap="none" spc="0" normalizeH="0" noProof="0" smtClean="0">
                <a:ln>
                  <a:noFill/>
                </a:ln>
                <a:gradFill>
                  <a:gsLst>
                    <a:gs pos="0">
                      <a:schemeClr val="tx1"/>
                    </a:gs>
                    <a:gs pos="86000">
                      <a:schemeClr val="tx1"/>
                    </a:gs>
                  </a:gsLst>
                  <a:lin ang="5400000" scaled="0"/>
                </a:gradFill>
                <a:effectLst/>
                <a:uLnTx/>
                <a:uFillTx/>
                <a:latin typeface="+mn-lt"/>
                <a:ea typeface="+mn-ea"/>
                <a:cs typeface="+mn-cs"/>
              </a:rPr>
              <a:t> lý danh mục</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lang="en-US" baseline="0" smtClean="0">
                <a:gradFill>
                  <a:gsLst>
                    <a:gs pos="0">
                      <a:schemeClr val="tx1"/>
                    </a:gs>
                    <a:gs pos="86000">
                      <a:schemeClr val="tx1"/>
                    </a:gs>
                  </a:gsLst>
                  <a:lin ang="5400000" scaled="0"/>
                </a:gradFill>
              </a:rPr>
              <a:t>Quản</a:t>
            </a:r>
            <a:r>
              <a:rPr lang="en-US" smtClean="0">
                <a:gradFill>
                  <a:gsLst>
                    <a:gs pos="0">
                      <a:schemeClr val="tx1"/>
                    </a:gs>
                    <a:gs pos="86000">
                      <a:schemeClr val="tx1"/>
                    </a:gs>
                  </a:gsLst>
                  <a:lin ang="5400000" scaled="0"/>
                </a:gradFill>
              </a:rPr>
              <a:t> lý người dùng, nhóm người dùng </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lang="en-US" smtClean="0">
                <a:gradFill>
                  <a:gsLst>
                    <a:gs pos="0">
                      <a:schemeClr val="tx1"/>
                    </a:gs>
                    <a:gs pos="86000">
                      <a:schemeClr val="tx1"/>
                    </a:gs>
                  </a:gsLst>
                  <a:lin ang="5400000" scaled="0"/>
                </a:gradFill>
              </a:rPr>
              <a:t>Phân quyền người dùng</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kumimoji="0" lang="en-US" sz="24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Quản</a:t>
            </a:r>
            <a:r>
              <a:rPr kumimoji="0" lang="en-US" sz="2400" b="0" i="0" u="none" strike="noStrike" kern="1200" cap="none" spc="0" normalizeH="0" noProof="0" smtClean="0">
                <a:ln>
                  <a:noFill/>
                </a:ln>
                <a:gradFill>
                  <a:gsLst>
                    <a:gs pos="0">
                      <a:schemeClr val="tx1"/>
                    </a:gs>
                    <a:gs pos="86000">
                      <a:schemeClr val="tx1"/>
                    </a:gs>
                  </a:gsLst>
                  <a:lin ang="5400000" scaled="0"/>
                </a:gradFill>
                <a:effectLst/>
                <a:uLnTx/>
                <a:uFillTx/>
                <a:latin typeface="+mn-lt"/>
                <a:ea typeface="+mn-ea"/>
                <a:cs typeface="+mn-cs"/>
              </a:rPr>
              <a:t> lý thời khóa biểu</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lang="en-US" baseline="0" smtClean="0">
                <a:gradFill>
                  <a:gsLst>
                    <a:gs pos="0">
                      <a:schemeClr val="tx1"/>
                    </a:gs>
                    <a:gs pos="86000">
                      <a:schemeClr val="tx1"/>
                    </a:gs>
                  </a:gsLst>
                  <a:lin ang="5400000" scaled="0"/>
                </a:gradFill>
              </a:rPr>
              <a:t>Quản</a:t>
            </a:r>
            <a:r>
              <a:rPr lang="en-US" smtClean="0">
                <a:gradFill>
                  <a:gsLst>
                    <a:gs pos="0">
                      <a:schemeClr val="tx1"/>
                    </a:gs>
                    <a:gs pos="86000">
                      <a:schemeClr val="tx1"/>
                    </a:gs>
                  </a:gsLst>
                  <a:lin ang="5400000" scaled="0"/>
                </a:gradFill>
              </a:rPr>
              <a:t> lý lớp học</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lang="en-US" smtClean="0">
                <a:gradFill>
                  <a:gsLst>
                    <a:gs pos="0">
                      <a:schemeClr val="tx1"/>
                    </a:gs>
                    <a:gs pos="86000">
                      <a:schemeClr val="tx1"/>
                    </a:gs>
                  </a:gsLst>
                  <a:lin ang="5400000" scaled="0"/>
                </a:gradFill>
              </a:rPr>
              <a:t>Quản lý thông báo</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3" y="456806"/>
            <a:ext cx="11149013" cy="664797"/>
          </a:xfrm>
        </p:spPr>
        <p:txBody>
          <a:bodyPr/>
          <a:lstStyle/>
          <a:p>
            <a:r>
              <a:rPr smtClean="0"/>
              <a:t>5. Hiện thực hệ thống</a:t>
            </a:r>
            <a:endParaRPr lang="en-US"/>
          </a:p>
        </p:txBody>
      </p:sp>
      <p:sp>
        <p:nvSpPr>
          <p:cNvPr id="6" name="Content Placeholder 5"/>
          <p:cNvSpPr>
            <a:spLocks noGrp="1"/>
          </p:cNvSpPr>
          <p:nvPr>
            <p:ph idx="1"/>
          </p:nvPr>
        </p:nvSpPr>
        <p:spPr>
          <a:xfrm>
            <a:off x="519113" y="1499616"/>
            <a:ext cx="11149013" cy="3693319"/>
          </a:xfrm>
        </p:spPr>
        <p:txBody>
          <a:bodyPr/>
          <a:lstStyle/>
          <a:p>
            <a:r>
              <a:rPr lang="en-US" smtClean="0"/>
              <a:t>Công cụ phát triển: </a:t>
            </a:r>
            <a:r>
              <a:rPr lang="en-US" b="1" smtClean="0"/>
              <a:t>Visual Studio 2010.</a:t>
            </a:r>
          </a:p>
          <a:p>
            <a:r>
              <a:rPr lang="en-US" smtClean="0"/>
              <a:t>Trình quản lý cơ sở dữ liệu: </a:t>
            </a:r>
            <a:r>
              <a:rPr lang="en-US" b="1" smtClean="0"/>
              <a:t>Microsoft SQL Server 2008.</a:t>
            </a:r>
          </a:p>
          <a:p>
            <a:r>
              <a:rPr lang="en-US" smtClean="0"/>
              <a:t>Ngôn ngữ phát triển: </a:t>
            </a:r>
            <a:r>
              <a:rPr lang="en-US" b="1" smtClean="0"/>
              <a:t>ASP.NET/C#.</a:t>
            </a:r>
          </a:p>
          <a:p>
            <a:r>
              <a:rPr lang="en-US" smtClean="0"/>
              <a:t>Môi trường ứng dụng: </a:t>
            </a:r>
            <a:r>
              <a:rPr lang="en-US" b="1" smtClean="0"/>
              <a:t>Web Application.</a:t>
            </a:r>
          </a:p>
          <a:p>
            <a:r>
              <a:rPr lang="en-US" smtClean="0"/>
              <a:t>Công nghệ: </a:t>
            </a:r>
            <a:r>
              <a:rPr lang="en-US" b="1" smtClean="0"/>
              <a:t>Điện toán đám mây.</a:t>
            </a:r>
          </a:p>
          <a:p>
            <a:r>
              <a:rPr lang="en-US" smtClean="0">
                <a:latin typeface="Segoe UI (Body)"/>
              </a:rPr>
              <a:t>Quản lý code: </a:t>
            </a:r>
            <a:r>
              <a:rPr lang="en-US" b="1" smtClean="0">
                <a:latin typeface="Segoe UI (Body)"/>
                <a:cs typeface="Times New Roman" pitchFamily="18" charset="0"/>
              </a:rPr>
              <a:t>Tortoise SVN.</a:t>
            </a:r>
          </a:p>
          <a:p>
            <a:r>
              <a:rPr lang="en-US" smtClean="0">
                <a:latin typeface="Times New Roman" pitchFamily="18" charset="0"/>
                <a:cs typeface="Times New Roman" pitchFamily="18" charset="0"/>
              </a:rPr>
              <a:t>Quy trình phát triển ứng dụng: </a:t>
            </a:r>
            <a:r>
              <a:rPr lang="en-US" b="1" smtClean="0">
                <a:latin typeface="Times New Roman" pitchFamily="18" charset="0"/>
                <a:cs typeface="Times New Roman" pitchFamily="18" charset="0"/>
              </a:rPr>
              <a:t>WaterFall.</a:t>
            </a:r>
            <a:endParaRPr lang="en-US" b="1"/>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3" y="456806"/>
            <a:ext cx="11149013" cy="664797"/>
          </a:xfrm>
        </p:spPr>
        <p:txBody>
          <a:bodyPr/>
          <a:lstStyle/>
          <a:p>
            <a:r>
              <a:rPr smtClean="0"/>
              <a:t>6. Kết luận và hướng phát triển</a:t>
            </a:r>
            <a:endParaRPr lang="en-US"/>
          </a:p>
        </p:txBody>
      </p:sp>
      <p:sp>
        <p:nvSpPr>
          <p:cNvPr id="6" name="Content Placeholder 5"/>
          <p:cNvSpPr>
            <a:spLocks noGrp="1"/>
          </p:cNvSpPr>
          <p:nvPr>
            <p:ph idx="1"/>
          </p:nvPr>
        </p:nvSpPr>
        <p:spPr>
          <a:xfrm>
            <a:off x="519113" y="1499616"/>
            <a:ext cx="11149013" cy="2511457"/>
          </a:xfrm>
        </p:spPr>
        <p:txBody>
          <a:bodyPr/>
          <a:lstStyle/>
          <a:p>
            <a:r>
              <a:rPr lang="en-US" smtClean="0"/>
              <a:t>Đáp ứng được cơ bản các nghiệp vụ.</a:t>
            </a:r>
          </a:p>
          <a:p>
            <a:r>
              <a:rPr lang="en-US" smtClean="0"/>
              <a:t>Thúc đẩy sự trao đổi thông tin giữa nhà trường và phụ huynh, cập nhật và theo dõi thông tin 24/24.</a:t>
            </a:r>
          </a:p>
          <a:p>
            <a:r>
              <a:rPr lang="en-US" smtClean="0"/>
              <a:t>Tiết kiệm được chi phí cho các trường học.</a:t>
            </a:r>
          </a:p>
          <a:p>
            <a:r>
              <a:rPr lang="en-US" smtClean="0"/>
              <a:t>Thông báo kết quả qua Email.</a:t>
            </a:r>
          </a:p>
        </p:txBody>
      </p:sp>
      <p:sp>
        <p:nvSpPr>
          <p:cNvPr id="5" name="Content Placeholder 5"/>
          <p:cNvSpPr txBox="1">
            <a:spLocks/>
          </p:cNvSpPr>
          <p:nvPr/>
        </p:nvSpPr>
        <p:spPr>
          <a:xfrm>
            <a:off x="531812" y="4572000"/>
            <a:ext cx="11149013" cy="1526572"/>
          </a:xfrm>
          <a:prstGeom prst="rect">
            <a:avLst/>
          </a:prstGeom>
        </p:spPr>
        <p:txBody>
          <a:bodyPr vert="horz" wrap="square" lIns="0" tIns="0" rIns="0" bIns="0" rtlCol="0">
            <a:spAutoFit/>
          </a:bodyPr>
          <a:lstStyle/>
          <a:p>
            <a:pPr marL="533307" marR="0" lvl="0" indent="-533307" algn="l" defTabSz="1218937" rtl="0" eaLnBrk="1" fontAlgn="auto" latinLnBrk="0" hangingPunct="1">
              <a:lnSpc>
                <a:spcPct val="90000"/>
              </a:lnSpc>
              <a:spcBef>
                <a:spcPct val="20000"/>
              </a:spcBef>
              <a:spcAft>
                <a:spcPts val="0"/>
              </a:spcAft>
              <a:buClrTx/>
              <a:buSzPct val="90000"/>
              <a:tabLst/>
              <a:defRPr/>
            </a:pPr>
            <a:r>
              <a:rPr kumimoji="0" lang="en-US" sz="3200" b="1"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    Hướng</a:t>
            </a:r>
            <a:r>
              <a:rPr kumimoji="0" lang="en-US" sz="3200" b="1" i="0" u="none" strike="noStrike" kern="1200" cap="none" spc="0" normalizeH="0" noProof="0" smtClean="0">
                <a:ln>
                  <a:noFill/>
                </a:ln>
                <a:gradFill>
                  <a:gsLst>
                    <a:gs pos="0">
                      <a:schemeClr val="tx1"/>
                    </a:gs>
                    <a:gs pos="86000">
                      <a:schemeClr val="tx1"/>
                    </a:gs>
                  </a:gsLst>
                  <a:lin ang="5400000" scaled="0"/>
                </a:gradFill>
                <a:effectLst/>
                <a:uLnTx/>
                <a:uFillTx/>
                <a:latin typeface="+mn-lt"/>
                <a:ea typeface="+mn-ea"/>
                <a:cs typeface="+mn-cs"/>
              </a:rPr>
              <a:t> phát triển:</a:t>
            </a:r>
            <a:endParaRPr kumimoji="0" lang="en-US" sz="3200" b="1"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endParaRPr>
          </a:p>
          <a:p>
            <a:pPr marL="533307" marR="0" lvl="0" indent="-533307" algn="l" defTabSz="1218937" rtl="0" eaLnBrk="1" fontAlgn="auto" latinLnBrk="0" hangingPunct="1">
              <a:lnSpc>
                <a:spcPct val="90000"/>
              </a:lnSpc>
              <a:spcBef>
                <a:spcPct val="20000"/>
              </a:spcBef>
              <a:spcAft>
                <a:spcPts val="0"/>
              </a:spcAft>
              <a:buClrTx/>
              <a:buSzPct val="90000"/>
              <a:buFontTx/>
              <a:buBlip>
                <a:blip r:embed="rId2"/>
              </a:buBlip>
              <a:tabLst/>
              <a:defRPr/>
            </a:pPr>
            <a:r>
              <a:rPr lang="en-US" sz="3200" smtClean="0">
                <a:gradFill>
                  <a:gsLst>
                    <a:gs pos="0">
                      <a:schemeClr val="tx1"/>
                    </a:gs>
                    <a:gs pos="86000">
                      <a:schemeClr val="tx1"/>
                    </a:gs>
                  </a:gsLst>
                  <a:lin ang="5400000" scaled="0"/>
                </a:gradFill>
              </a:rPr>
              <a:t>Phát triển hệ thống tra cứu và nhận kết quả bằng SMS.</a:t>
            </a:r>
            <a:endParaRPr kumimoji="0" lang="en-US" sz="32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endParaRPr>
          </a:p>
          <a:p>
            <a:pPr marL="533307" marR="0" lvl="0" indent="-533307" algn="l" defTabSz="1218937" rtl="0" eaLnBrk="1" fontAlgn="auto" latinLnBrk="0" hangingPunct="1">
              <a:lnSpc>
                <a:spcPct val="90000"/>
              </a:lnSpc>
              <a:spcBef>
                <a:spcPct val="20000"/>
              </a:spcBef>
              <a:spcAft>
                <a:spcPts val="0"/>
              </a:spcAft>
              <a:buClrTx/>
              <a:buSzPct val="90000"/>
              <a:buFontTx/>
              <a:buBlip>
                <a:blip r:embed="rId2"/>
              </a:buBlip>
              <a:tabLst/>
              <a:defRPr/>
            </a:pPr>
            <a:r>
              <a:rPr kumimoji="0" lang="en-US" sz="32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Triển</a:t>
            </a:r>
            <a:r>
              <a:rPr kumimoji="0" lang="en-US" sz="3200" b="0" i="0" u="none" strike="noStrike" kern="1200" cap="none" spc="0" normalizeH="0" noProof="0" smtClean="0">
                <a:ln>
                  <a:noFill/>
                </a:ln>
                <a:gradFill>
                  <a:gsLst>
                    <a:gs pos="0">
                      <a:schemeClr val="tx1"/>
                    </a:gs>
                    <a:gs pos="86000">
                      <a:schemeClr val="tx1"/>
                    </a:gs>
                  </a:gsLst>
                  <a:lin ang="5400000" scaled="0"/>
                </a:gradFill>
                <a:effectLst/>
                <a:uLnTx/>
                <a:uFillTx/>
                <a:latin typeface="+mn-lt"/>
                <a:ea typeface="+mn-ea"/>
                <a:cs typeface="+mn-cs"/>
              </a:rPr>
              <a:t> khai phiên bản dành cho người dùng di động.</a:t>
            </a:r>
            <a:endParaRPr kumimoji="0" lang="en-US" sz="32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endParaRPr>
          </a:p>
        </p:txBody>
      </p:sp>
      <p:pic>
        <p:nvPicPr>
          <p:cNvPr id="1027" name="Picture 3" descr="E:\UIT\CNTT IX\pic\Cute-Ball-Favorites-icon.png"/>
          <p:cNvPicPr>
            <a:picLocks noChangeAspect="1" noChangeArrowheads="1"/>
          </p:cNvPicPr>
          <p:nvPr/>
        </p:nvPicPr>
        <p:blipFill>
          <a:blip r:embed="rId3"/>
          <a:srcRect/>
          <a:stretch>
            <a:fillRect/>
          </a:stretch>
        </p:blipFill>
        <p:spPr bwMode="auto">
          <a:xfrm>
            <a:off x="455612" y="4572000"/>
            <a:ext cx="457200" cy="4572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6">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6">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9" presetClass="entr" presetSubtype="0" accel="10000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 calcmode="lin" valueType="num">
                                      <p:cBhvr>
                                        <p:cTn id="15" dur="500" fill="hold"/>
                                        <p:tgtEl>
                                          <p:spTgt spid="6">
                                            <p:txEl>
                                              <p:pRg st="1" end="1"/>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6" dur="500" fill="hold"/>
                                        <p:tgtEl>
                                          <p:spTgt spid="6">
                                            <p:txEl>
                                              <p:pRg st="1" end="1"/>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7" dur="500" fill="hold"/>
                                        <p:tgtEl>
                                          <p:spTgt spid="6">
                                            <p:txEl>
                                              <p:pRg st="1" end="1"/>
                                            </p:txEl>
                                          </p:spTgt>
                                        </p:tgtEl>
                                        <p:attrNameLst>
                                          <p:attrName>ppt_x</p:attrName>
                                        </p:attrNameLst>
                                      </p:cBhvr>
                                      <p:tavLst>
                                        <p:tav tm="0">
                                          <p:val>
                                            <p:strVal val="#ppt_x-.3"/>
                                          </p:val>
                                        </p:tav>
                                        <p:tav tm="50000">
                                          <p:val>
                                            <p:strVal val="#ppt_x"/>
                                          </p:val>
                                        </p:tav>
                                        <p:tav tm="100000">
                                          <p:val>
                                            <p:strVal val="#ppt_x"/>
                                          </p:val>
                                        </p:tav>
                                      </p:tavLst>
                                    </p:anim>
                                    <p:anim calcmode="lin" valueType="num">
                                      <p:cBhvr>
                                        <p:cTn id="18"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9" presetClass="entr" presetSubtype="0" accel="10000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 calcmode="lin" valueType="num">
                                      <p:cBhvr>
                                        <p:cTn id="23" dur="500" fill="hold"/>
                                        <p:tgtEl>
                                          <p:spTgt spid="6">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4" dur="500" fill="hold"/>
                                        <p:tgtEl>
                                          <p:spTgt spid="6">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5" dur="500" fill="hold"/>
                                        <p:tgtEl>
                                          <p:spTgt spid="6">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26"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9" presetClass="entr" presetSubtype="0" accel="100000"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p:cTn id="31" dur="500" fill="hold"/>
                                        <p:tgtEl>
                                          <p:spTgt spid="6">
                                            <p:txEl>
                                              <p:pRg st="3" end="3"/>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32" dur="500" fill="hold"/>
                                        <p:tgtEl>
                                          <p:spTgt spid="6">
                                            <p:txEl>
                                              <p:pRg st="3" end="3"/>
                                            </p:txEl>
                                          </p:spTgt>
                                        </p:tgtEl>
                                        <p:attrNameLst>
                                          <p:attrName>ppt_w</p:attrName>
                                        </p:attrNameLst>
                                      </p:cBhvr>
                                      <p:tavLst>
                                        <p:tav tm="0">
                                          <p:val>
                                            <p:strVal val="#ppt_w+.3"/>
                                          </p:val>
                                        </p:tav>
                                        <p:tav tm="50000">
                                          <p:val>
                                            <p:strVal val="#ppt_w+.3"/>
                                          </p:val>
                                        </p:tav>
                                        <p:tav tm="100000">
                                          <p:val>
                                            <p:strVal val="#ppt_w"/>
                                          </p:val>
                                        </p:tav>
                                      </p:tavLst>
                                    </p:anim>
                                    <p:anim calcmode="lin" valueType="num">
                                      <p:cBhvr>
                                        <p:cTn id="33" dur="500" fill="hold"/>
                                        <p:tgtEl>
                                          <p:spTgt spid="6">
                                            <p:txEl>
                                              <p:pRg st="3" end="3"/>
                                            </p:txEl>
                                          </p:spTgt>
                                        </p:tgtEl>
                                        <p:attrNameLst>
                                          <p:attrName>ppt_x</p:attrName>
                                        </p:attrNameLst>
                                      </p:cBhvr>
                                      <p:tavLst>
                                        <p:tav tm="0">
                                          <p:val>
                                            <p:strVal val="#ppt_x-.3"/>
                                          </p:val>
                                        </p:tav>
                                        <p:tav tm="50000">
                                          <p:val>
                                            <p:strVal val="#ppt_x"/>
                                          </p:val>
                                        </p:tav>
                                        <p:tav tm="100000">
                                          <p:val>
                                            <p:strVal val="#ppt_x"/>
                                          </p:val>
                                        </p:tav>
                                      </p:tavLst>
                                    </p:anim>
                                    <p:anim calcmode="lin" valueType="num">
                                      <p:cBhvr>
                                        <p:cTn id="34"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checkerboard(across)">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Tài liệu tham khảo</a:t>
            </a:r>
            <a:endParaRPr lang="en-US"/>
          </a:p>
        </p:txBody>
      </p:sp>
      <p:sp>
        <p:nvSpPr>
          <p:cNvPr id="3" name="Content Placeholder 2"/>
          <p:cNvSpPr>
            <a:spLocks noGrp="1"/>
          </p:cNvSpPr>
          <p:nvPr>
            <p:ph idx="1"/>
          </p:nvPr>
        </p:nvSpPr>
        <p:spPr>
          <a:xfrm>
            <a:off x="519113" y="1499616"/>
            <a:ext cx="11149013" cy="4038029"/>
          </a:xfrm>
        </p:spPr>
        <p:txBody>
          <a:bodyPr/>
          <a:lstStyle/>
          <a:p>
            <a:r>
              <a:rPr lang="en-US" smtClean="0"/>
              <a:t>Roger Jennings. </a:t>
            </a:r>
            <a:r>
              <a:rPr lang="en-US" i="1" smtClean="0"/>
              <a:t>“Cloud Computing with the Windows® Azure™ Platform”.</a:t>
            </a:r>
            <a:r>
              <a:rPr lang="en-US" smtClean="0"/>
              <a:t> 2009</a:t>
            </a:r>
          </a:p>
          <a:p>
            <a:r>
              <a:rPr lang="en-US" smtClean="0"/>
              <a:t>Tejaswi Redkar. </a:t>
            </a:r>
            <a:r>
              <a:rPr lang="en-US" i="1" smtClean="0"/>
              <a:t>“Apress Windows Azure Platform”</a:t>
            </a:r>
            <a:r>
              <a:rPr lang="en-US" smtClean="0"/>
              <a:t>. 2009</a:t>
            </a:r>
          </a:p>
          <a:p>
            <a:r>
              <a:rPr lang="en-US" smtClean="0"/>
              <a:t>Chris Hay, Brian H.Prince. </a:t>
            </a:r>
            <a:r>
              <a:rPr lang="en-US" i="1" smtClean="0"/>
              <a:t>“Azure In Action”.</a:t>
            </a:r>
            <a:r>
              <a:rPr lang="en-US" smtClean="0"/>
              <a:t> 2009</a:t>
            </a:r>
          </a:p>
          <a:p>
            <a:r>
              <a:rPr lang="en-US" smtClean="0"/>
              <a:t>http://www.drvcloud.com/myblog/?p=75 </a:t>
            </a:r>
          </a:p>
          <a:p>
            <a:r>
              <a:rPr lang="en-US" smtClean="0"/>
              <a:t>http://www.itnewsafrica.com/2011/04/cloud-vs-hosted-services/ </a:t>
            </a:r>
          </a:p>
          <a:p>
            <a:endParaRPr lang="en-US"/>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67567" y="2133600"/>
            <a:ext cx="5041445" cy="1692771"/>
          </a:xfrm>
          <a:prstGeom prst="rect">
            <a:avLst/>
          </a:prstGeom>
          <a:noFill/>
        </p:spPr>
        <p:txBody>
          <a:bodyPr wrap="none" lIns="0" tIns="0" rIns="0" bIns="0" rtlCol="0">
            <a:spAutoFit/>
          </a:bodyPr>
          <a:lstStyle/>
          <a:p>
            <a:r>
              <a:rPr lang="en-US" sz="11000" smtClean="0">
                <a:gradFill>
                  <a:gsLst>
                    <a:gs pos="0">
                      <a:schemeClr val="tx1"/>
                    </a:gs>
                    <a:gs pos="86000">
                      <a:schemeClr val="tx1"/>
                    </a:gs>
                  </a:gsLst>
                  <a:lin ang="5400000" scaled="0"/>
                </a:gradFill>
                <a:effectLst>
                  <a:outerShdw blurRad="63500" algn="ctr" rotWithShape="0">
                    <a:schemeClr val="tx1">
                      <a:alpha val="60000"/>
                    </a:schemeClr>
                  </a:outerShdw>
                </a:effectLst>
                <a:latin typeface="Calibri" pitchFamily="34" charset="0"/>
                <a:cs typeface="Calibri" pitchFamily="34" charset="0"/>
              </a:rPr>
              <a:t>THE END</a:t>
            </a:r>
            <a:endParaRPr lang="en-US" sz="11000" dirty="0" err="1" smtClean="0">
              <a:gradFill>
                <a:gsLst>
                  <a:gs pos="0">
                    <a:schemeClr val="tx1"/>
                  </a:gs>
                  <a:gs pos="86000">
                    <a:schemeClr val="tx1"/>
                  </a:gs>
                </a:gsLst>
                <a:lin ang="5400000" scaled="0"/>
              </a:gradFill>
              <a:effectLst>
                <a:outerShdw blurRad="63500" algn="ctr" rotWithShape="0">
                  <a:schemeClr val="tx1">
                    <a:alpha val="60000"/>
                  </a:schemeClr>
                </a:outerShdw>
              </a:effectLst>
              <a:latin typeface="Calibri" pitchFamily="34" charset="0"/>
              <a:cs typeface="Calibri" pitchFamily="34" charset="0"/>
            </a:endParaRPr>
          </a:p>
        </p:txBody>
      </p:sp>
    </p:spTree>
    <p:extLst>
      <p:ext uri="{BB962C8B-B14F-4D97-AF65-F5344CB8AC3E}">
        <p14:creationId xmlns="" xmlns:p14="http://schemas.microsoft.com/office/powerpoint/2010/main" val="19532452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Cloud 36"/>
          <p:cNvSpPr/>
          <p:nvPr/>
        </p:nvSpPr>
        <p:spPr bwMode="auto">
          <a:xfrm>
            <a:off x="4494212" y="1676400"/>
            <a:ext cx="3124200" cy="3200400"/>
          </a:xfrm>
          <a:prstGeom prst="cloud">
            <a:avLst/>
          </a:prstGeom>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sp>
        <p:nvSpPr>
          <p:cNvPr id="4" name="Title 1"/>
          <p:cNvSpPr>
            <a:spLocks noGrp="1"/>
          </p:cNvSpPr>
          <p:nvPr>
            <p:ph type="title"/>
          </p:nvPr>
        </p:nvSpPr>
        <p:spPr>
          <a:xfrm>
            <a:off x="519113" y="456806"/>
            <a:ext cx="11149013" cy="664797"/>
          </a:xfrm>
        </p:spPr>
        <p:txBody>
          <a:bodyPr/>
          <a:lstStyle/>
          <a:p>
            <a:r>
              <a:rPr smtClean="0"/>
              <a:t>1. Đặt vấn đề</a:t>
            </a:r>
            <a:endParaRPr lang="en-US"/>
          </a:p>
        </p:txBody>
      </p:sp>
      <p:pic>
        <p:nvPicPr>
          <p:cNvPr id="1029" name="Picture 5" descr="E:\UIT\CNTT IX\pic\Plus__Orange.png"/>
          <p:cNvPicPr>
            <a:picLocks noChangeAspect="1" noChangeArrowheads="1"/>
          </p:cNvPicPr>
          <p:nvPr/>
        </p:nvPicPr>
        <p:blipFill>
          <a:blip r:embed="rId3"/>
          <a:srcRect/>
          <a:stretch>
            <a:fillRect/>
          </a:stretch>
        </p:blipFill>
        <p:spPr bwMode="auto">
          <a:xfrm>
            <a:off x="3656012" y="2971800"/>
            <a:ext cx="685800" cy="685800"/>
          </a:xfrm>
          <a:prstGeom prst="rect">
            <a:avLst/>
          </a:prstGeom>
          <a:noFill/>
        </p:spPr>
      </p:pic>
      <p:grpSp>
        <p:nvGrpSpPr>
          <p:cNvPr id="42" name="Group 41"/>
          <p:cNvGrpSpPr/>
          <p:nvPr/>
        </p:nvGrpSpPr>
        <p:grpSpPr>
          <a:xfrm>
            <a:off x="912812" y="1600200"/>
            <a:ext cx="2627322" cy="3722132"/>
            <a:chOff x="912812" y="1600200"/>
            <a:chExt cx="2627322" cy="3722132"/>
          </a:xfrm>
        </p:grpSpPr>
        <p:grpSp>
          <p:nvGrpSpPr>
            <p:cNvPr id="41" name="Group 40"/>
            <p:cNvGrpSpPr/>
            <p:nvPr/>
          </p:nvGrpSpPr>
          <p:grpSpPr>
            <a:xfrm>
              <a:off x="1446212" y="1981200"/>
              <a:ext cx="1524000" cy="2590800"/>
              <a:chOff x="1446212" y="1981200"/>
              <a:chExt cx="1524000" cy="2590800"/>
            </a:xfrm>
          </p:grpSpPr>
          <p:pic>
            <p:nvPicPr>
              <p:cNvPr id="1026" name="Picture 2" descr="E:\UIT\CNTT IX\pic\tech.png"/>
              <p:cNvPicPr>
                <a:picLocks noChangeAspect="1" noChangeArrowheads="1"/>
              </p:cNvPicPr>
              <p:nvPr/>
            </p:nvPicPr>
            <p:blipFill>
              <a:blip r:embed="rId4"/>
              <a:srcRect/>
              <a:stretch>
                <a:fillRect/>
              </a:stretch>
            </p:blipFill>
            <p:spPr bwMode="auto">
              <a:xfrm>
                <a:off x="2208212" y="1981200"/>
                <a:ext cx="762000" cy="762000"/>
              </a:xfrm>
              <a:prstGeom prst="rect">
                <a:avLst/>
              </a:prstGeom>
              <a:noFill/>
            </p:spPr>
          </p:pic>
          <p:pic>
            <p:nvPicPr>
              <p:cNvPr id="8" name="Picture 2" descr="E:\UIT\CNTT IX\pic\tech.png"/>
              <p:cNvPicPr>
                <a:picLocks noChangeAspect="1" noChangeArrowheads="1"/>
              </p:cNvPicPr>
              <p:nvPr/>
            </p:nvPicPr>
            <p:blipFill>
              <a:blip r:embed="rId4"/>
              <a:srcRect/>
              <a:stretch>
                <a:fillRect/>
              </a:stretch>
            </p:blipFill>
            <p:spPr bwMode="auto">
              <a:xfrm>
                <a:off x="2208212" y="2895600"/>
                <a:ext cx="762000" cy="762000"/>
              </a:xfrm>
              <a:prstGeom prst="rect">
                <a:avLst/>
              </a:prstGeom>
              <a:noFill/>
            </p:spPr>
          </p:pic>
          <p:pic>
            <p:nvPicPr>
              <p:cNvPr id="9" name="Picture 2" descr="E:\UIT\CNTT IX\pic\tech.png"/>
              <p:cNvPicPr>
                <a:picLocks noChangeAspect="1" noChangeArrowheads="1"/>
              </p:cNvPicPr>
              <p:nvPr/>
            </p:nvPicPr>
            <p:blipFill>
              <a:blip r:embed="rId4"/>
              <a:srcRect/>
              <a:stretch>
                <a:fillRect/>
              </a:stretch>
            </p:blipFill>
            <p:spPr bwMode="auto">
              <a:xfrm>
                <a:off x="2208212" y="3810000"/>
                <a:ext cx="762000" cy="762000"/>
              </a:xfrm>
              <a:prstGeom prst="rect">
                <a:avLst/>
              </a:prstGeom>
              <a:noFill/>
            </p:spPr>
          </p:pic>
          <p:pic>
            <p:nvPicPr>
              <p:cNvPr id="10" name="Picture 2" descr="E:\UIT\CNTT IX\pic\tech.png"/>
              <p:cNvPicPr>
                <a:picLocks noChangeAspect="1" noChangeArrowheads="1"/>
              </p:cNvPicPr>
              <p:nvPr/>
            </p:nvPicPr>
            <p:blipFill>
              <a:blip r:embed="rId4"/>
              <a:srcRect/>
              <a:stretch>
                <a:fillRect/>
              </a:stretch>
            </p:blipFill>
            <p:spPr bwMode="auto">
              <a:xfrm>
                <a:off x="1446212" y="1981200"/>
                <a:ext cx="762000" cy="762000"/>
              </a:xfrm>
              <a:prstGeom prst="rect">
                <a:avLst/>
              </a:prstGeom>
              <a:noFill/>
            </p:spPr>
          </p:pic>
          <p:pic>
            <p:nvPicPr>
              <p:cNvPr id="11" name="Picture 2" descr="E:\UIT\CNTT IX\pic\tech.png"/>
              <p:cNvPicPr>
                <a:picLocks noChangeAspect="1" noChangeArrowheads="1"/>
              </p:cNvPicPr>
              <p:nvPr/>
            </p:nvPicPr>
            <p:blipFill>
              <a:blip r:embed="rId4"/>
              <a:srcRect/>
              <a:stretch>
                <a:fillRect/>
              </a:stretch>
            </p:blipFill>
            <p:spPr bwMode="auto">
              <a:xfrm>
                <a:off x="1446212" y="2895600"/>
                <a:ext cx="762000" cy="762000"/>
              </a:xfrm>
              <a:prstGeom prst="rect">
                <a:avLst/>
              </a:prstGeom>
              <a:noFill/>
            </p:spPr>
          </p:pic>
          <p:pic>
            <p:nvPicPr>
              <p:cNvPr id="12" name="Picture 2" descr="E:\UIT\CNTT IX\pic\tech.png"/>
              <p:cNvPicPr>
                <a:picLocks noChangeAspect="1" noChangeArrowheads="1"/>
              </p:cNvPicPr>
              <p:nvPr/>
            </p:nvPicPr>
            <p:blipFill>
              <a:blip r:embed="rId4"/>
              <a:srcRect/>
              <a:stretch>
                <a:fillRect/>
              </a:stretch>
            </p:blipFill>
            <p:spPr bwMode="auto">
              <a:xfrm>
                <a:off x="1446212" y="3810000"/>
                <a:ext cx="762000" cy="762000"/>
              </a:xfrm>
              <a:prstGeom prst="rect">
                <a:avLst/>
              </a:prstGeom>
              <a:noFill/>
            </p:spPr>
          </p:pic>
        </p:grpSp>
        <p:sp>
          <p:nvSpPr>
            <p:cNvPr id="13" name="TextBox 12"/>
            <p:cNvSpPr txBox="1"/>
            <p:nvPr/>
          </p:nvSpPr>
          <p:spPr>
            <a:xfrm>
              <a:off x="912812" y="4953000"/>
              <a:ext cx="2627322"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Dữ liệu khách hàng</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sp>
          <p:nvSpPr>
            <p:cNvPr id="23" name="Rectangle 22"/>
            <p:cNvSpPr/>
            <p:nvPr/>
          </p:nvSpPr>
          <p:spPr bwMode="auto">
            <a:xfrm>
              <a:off x="1217612" y="1600200"/>
              <a:ext cx="2057400" cy="3200400"/>
            </a:xfrm>
            <a:prstGeom prst="rect">
              <a:avLst/>
            </a:prstGeom>
            <a:noFill/>
            <a:ln>
              <a:solidFill>
                <a:srgbClr val="FFFFFF"/>
              </a:solid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sp>
        <p:nvSpPr>
          <p:cNvPr id="24" name="Rectangle 23"/>
          <p:cNvSpPr/>
          <p:nvPr/>
        </p:nvSpPr>
        <p:spPr bwMode="auto">
          <a:xfrm>
            <a:off x="5027612" y="1600200"/>
            <a:ext cx="2057400" cy="3200400"/>
          </a:xfrm>
          <a:prstGeom prst="rect">
            <a:avLst/>
          </a:prstGeom>
          <a:noFill/>
          <a:ln>
            <a:solidFill>
              <a:srgbClr val="FFFFFF"/>
            </a:solid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nvGrpSpPr>
          <p:cNvPr id="43" name="Group 42"/>
          <p:cNvGrpSpPr/>
          <p:nvPr/>
        </p:nvGrpSpPr>
        <p:grpSpPr>
          <a:xfrm>
            <a:off x="4646612" y="1828800"/>
            <a:ext cx="2652201" cy="3493532"/>
            <a:chOff x="4646612" y="1828800"/>
            <a:chExt cx="2652201" cy="3493532"/>
          </a:xfrm>
        </p:grpSpPr>
        <p:pic>
          <p:nvPicPr>
            <p:cNvPr id="1030" name="Picture 6" descr="C:\Users\ADMIN\Desktop\Computer-icon.png"/>
            <p:cNvPicPr>
              <a:picLocks noChangeAspect="1" noChangeArrowheads="1"/>
            </p:cNvPicPr>
            <p:nvPr/>
          </p:nvPicPr>
          <p:blipFill>
            <a:blip r:embed="rId5"/>
            <a:srcRect/>
            <a:stretch>
              <a:fillRect/>
            </a:stretch>
          </p:blipFill>
          <p:spPr bwMode="auto">
            <a:xfrm>
              <a:off x="5103812" y="1981200"/>
              <a:ext cx="838200" cy="838200"/>
            </a:xfrm>
            <a:prstGeom prst="rect">
              <a:avLst/>
            </a:prstGeom>
            <a:noFill/>
          </p:spPr>
        </p:pic>
        <p:pic>
          <p:nvPicPr>
            <p:cNvPr id="1033" name="Picture 9" descr="E:\UIT\CNTT IX\pic\website_hosting_server.png"/>
            <p:cNvPicPr>
              <a:picLocks noChangeAspect="1" noChangeArrowheads="1"/>
            </p:cNvPicPr>
            <p:nvPr/>
          </p:nvPicPr>
          <p:blipFill>
            <a:blip r:embed="rId6"/>
            <a:srcRect/>
            <a:stretch>
              <a:fillRect/>
            </a:stretch>
          </p:blipFill>
          <p:spPr bwMode="auto">
            <a:xfrm>
              <a:off x="5789612" y="1828800"/>
              <a:ext cx="1422400" cy="1066800"/>
            </a:xfrm>
            <a:prstGeom prst="rect">
              <a:avLst/>
            </a:prstGeom>
            <a:noFill/>
          </p:spPr>
        </p:pic>
        <p:pic>
          <p:nvPicPr>
            <p:cNvPr id="21" name="Picture 2" descr="E:\UIT\CNTT IX\pic\tech.png"/>
            <p:cNvPicPr>
              <a:picLocks noChangeAspect="1" noChangeArrowheads="1"/>
            </p:cNvPicPr>
            <p:nvPr/>
          </p:nvPicPr>
          <p:blipFill>
            <a:blip r:embed="rId4"/>
            <a:srcRect/>
            <a:stretch>
              <a:fillRect/>
            </a:stretch>
          </p:blipFill>
          <p:spPr bwMode="auto">
            <a:xfrm>
              <a:off x="5180012" y="3429000"/>
              <a:ext cx="762000" cy="762000"/>
            </a:xfrm>
            <a:prstGeom prst="rect">
              <a:avLst/>
            </a:prstGeom>
            <a:noFill/>
          </p:spPr>
        </p:pic>
        <p:pic>
          <p:nvPicPr>
            <p:cNvPr id="1034" name="Picture 10" descr="E:\UIT\CNTT IX\pic\tools.png"/>
            <p:cNvPicPr>
              <a:picLocks noChangeAspect="1" noChangeArrowheads="1"/>
            </p:cNvPicPr>
            <p:nvPr/>
          </p:nvPicPr>
          <p:blipFill>
            <a:blip r:embed="rId7"/>
            <a:srcRect/>
            <a:stretch>
              <a:fillRect/>
            </a:stretch>
          </p:blipFill>
          <p:spPr bwMode="auto">
            <a:xfrm>
              <a:off x="6170612" y="3581399"/>
              <a:ext cx="685800" cy="685801"/>
            </a:xfrm>
            <a:prstGeom prst="rect">
              <a:avLst/>
            </a:prstGeom>
            <a:noFill/>
          </p:spPr>
        </p:pic>
        <p:sp>
          <p:nvSpPr>
            <p:cNvPr id="25" name="TextBox 24"/>
            <p:cNvSpPr txBox="1"/>
            <p:nvPr/>
          </p:nvSpPr>
          <p:spPr>
            <a:xfrm>
              <a:off x="4646612" y="4953000"/>
              <a:ext cx="2652201"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Thiết bị và nhân lực</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pic>
        <p:nvPicPr>
          <p:cNvPr id="1036" name="Picture 12" descr="E:\UIT\CNTT IX\pic\Untitled-1.png"/>
          <p:cNvPicPr>
            <a:picLocks noChangeAspect="1" noChangeArrowheads="1"/>
          </p:cNvPicPr>
          <p:nvPr/>
        </p:nvPicPr>
        <p:blipFill>
          <a:blip r:embed="rId8"/>
          <a:srcRect/>
          <a:stretch>
            <a:fillRect/>
          </a:stretch>
        </p:blipFill>
        <p:spPr bwMode="auto">
          <a:xfrm>
            <a:off x="7736406" y="2968668"/>
            <a:ext cx="948806" cy="612732"/>
          </a:xfrm>
          <a:prstGeom prst="rect">
            <a:avLst/>
          </a:prstGeom>
          <a:noFill/>
        </p:spPr>
      </p:pic>
      <p:grpSp>
        <p:nvGrpSpPr>
          <p:cNvPr id="44" name="Group 43"/>
          <p:cNvGrpSpPr/>
          <p:nvPr/>
        </p:nvGrpSpPr>
        <p:grpSpPr>
          <a:xfrm>
            <a:off x="9142412" y="1600200"/>
            <a:ext cx="2057400" cy="3722132"/>
            <a:chOff x="9142412" y="1600200"/>
            <a:chExt cx="2057400" cy="3722132"/>
          </a:xfrm>
        </p:grpSpPr>
        <p:pic>
          <p:nvPicPr>
            <p:cNvPr id="1039" name="Picture 15" descr="E:\UIT\CNTT IX\pic\Untitled-2.png"/>
            <p:cNvPicPr>
              <a:picLocks noChangeAspect="1" noChangeArrowheads="1"/>
            </p:cNvPicPr>
            <p:nvPr/>
          </p:nvPicPr>
          <p:blipFill>
            <a:blip r:embed="rId9"/>
            <a:srcRect/>
            <a:stretch>
              <a:fillRect/>
            </a:stretch>
          </p:blipFill>
          <p:spPr bwMode="auto">
            <a:xfrm>
              <a:off x="9218612" y="1828800"/>
              <a:ext cx="1796926" cy="1219200"/>
            </a:xfrm>
            <a:prstGeom prst="rect">
              <a:avLst/>
            </a:prstGeom>
            <a:noFill/>
          </p:spPr>
        </p:pic>
        <p:pic>
          <p:nvPicPr>
            <p:cNvPr id="1040" name="Picture 16" descr="E:\UIT\CNTT IX\pic\financni_pujcky.png"/>
            <p:cNvPicPr>
              <a:picLocks noChangeAspect="1" noChangeArrowheads="1"/>
            </p:cNvPicPr>
            <p:nvPr/>
          </p:nvPicPr>
          <p:blipFill>
            <a:blip r:embed="rId10"/>
            <a:srcRect/>
            <a:stretch>
              <a:fillRect/>
            </a:stretch>
          </p:blipFill>
          <p:spPr bwMode="auto">
            <a:xfrm>
              <a:off x="9828212" y="3276600"/>
              <a:ext cx="1143000" cy="1143000"/>
            </a:xfrm>
            <a:prstGeom prst="rect">
              <a:avLst/>
            </a:prstGeom>
            <a:noFill/>
          </p:spPr>
        </p:pic>
        <p:sp>
          <p:nvSpPr>
            <p:cNvPr id="33" name="Rectangle 32"/>
            <p:cNvSpPr/>
            <p:nvPr/>
          </p:nvSpPr>
          <p:spPr bwMode="auto">
            <a:xfrm>
              <a:off x="9142412" y="1600200"/>
              <a:ext cx="2057400" cy="3200400"/>
            </a:xfrm>
            <a:prstGeom prst="rect">
              <a:avLst/>
            </a:prstGeom>
            <a:noFill/>
            <a:ln>
              <a:solidFill>
                <a:srgbClr val="FFFFFF"/>
              </a:solid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sp>
          <p:nvSpPr>
            <p:cNvPr id="34" name="TextBox 33"/>
            <p:cNvSpPr txBox="1"/>
            <p:nvPr/>
          </p:nvSpPr>
          <p:spPr>
            <a:xfrm>
              <a:off x="9371012" y="4953000"/>
              <a:ext cx="1226298"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Hiệu quả</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sp>
        <p:nvSpPr>
          <p:cNvPr id="35" name="Right Brace 34"/>
          <p:cNvSpPr/>
          <p:nvPr/>
        </p:nvSpPr>
        <p:spPr>
          <a:xfrm rot="5400000">
            <a:off x="5827712" y="342900"/>
            <a:ext cx="609600" cy="10896600"/>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TextBox 35"/>
          <p:cNvSpPr txBox="1"/>
          <p:nvPr/>
        </p:nvSpPr>
        <p:spPr>
          <a:xfrm>
            <a:off x="4570412" y="6172200"/>
            <a:ext cx="3200492" cy="369332"/>
          </a:xfrm>
          <a:prstGeom prst="rect">
            <a:avLst/>
          </a:prstGeom>
          <a:noFill/>
        </p:spPr>
        <p:txBody>
          <a:bodyPr wrap="none" lIns="0" tIns="0" rIns="0" bIns="0" rtlCol="0">
            <a:spAutoFit/>
          </a:bodyPr>
          <a:lstStyle/>
          <a:p>
            <a:r>
              <a:rPr lang="en-US" b="1" smtClean="0">
                <a:gradFill>
                  <a:gsLst>
                    <a:gs pos="0">
                      <a:schemeClr val="tx1"/>
                    </a:gs>
                    <a:gs pos="86000">
                      <a:schemeClr val="tx1"/>
                    </a:gs>
                  </a:gsLst>
                  <a:lin ang="5400000" scaled="0"/>
                </a:gradFill>
                <a:effectLst>
                  <a:outerShdw blurRad="63500" algn="ctr" rotWithShape="0">
                    <a:schemeClr val="tx1">
                      <a:alpha val="60000"/>
                    </a:schemeClr>
                  </a:outerShdw>
                </a:effectLst>
              </a:rPr>
              <a:t>Mô hình truyền thống</a:t>
            </a:r>
            <a:endParaRPr lang="en-US" b="1"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sp>
        <p:nvSpPr>
          <p:cNvPr id="38" name="TextBox 37"/>
          <p:cNvSpPr txBox="1"/>
          <p:nvPr/>
        </p:nvSpPr>
        <p:spPr>
          <a:xfrm>
            <a:off x="3656012" y="6183868"/>
            <a:ext cx="5359416" cy="369332"/>
          </a:xfrm>
          <a:prstGeom prst="rect">
            <a:avLst/>
          </a:prstGeom>
          <a:noFill/>
        </p:spPr>
        <p:txBody>
          <a:bodyPr wrap="none" lIns="0" tIns="0" rIns="0" bIns="0" rtlCol="0">
            <a:spAutoFit/>
          </a:bodyPr>
          <a:lstStyle/>
          <a:p>
            <a:r>
              <a:rPr lang="en-US" b="1" smtClean="0">
                <a:gradFill>
                  <a:gsLst>
                    <a:gs pos="0">
                      <a:schemeClr val="tx1"/>
                    </a:gs>
                    <a:gs pos="86000">
                      <a:schemeClr val="tx1"/>
                    </a:gs>
                  </a:gsLst>
                  <a:lin ang="5400000" scaled="0"/>
                </a:gradFill>
                <a:effectLst>
                  <a:outerShdw blurRad="63500" algn="ctr" rotWithShape="0">
                    <a:schemeClr val="tx1">
                      <a:alpha val="60000"/>
                    </a:schemeClr>
                  </a:outerShdw>
                </a:effectLst>
              </a:rPr>
              <a:t>Mô hình sử dụng điện toán đám mây</a:t>
            </a:r>
            <a:endParaRPr lang="en-US" b="1"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nvGrpSpPr>
          <p:cNvPr id="45" name="Group 44"/>
          <p:cNvGrpSpPr/>
          <p:nvPr/>
        </p:nvGrpSpPr>
        <p:grpSpPr>
          <a:xfrm>
            <a:off x="9294812" y="3505200"/>
            <a:ext cx="1752600" cy="1143000"/>
            <a:chOff x="9294812" y="3505200"/>
            <a:chExt cx="1752600" cy="1143000"/>
          </a:xfrm>
        </p:grpSpPr>
        <p:pic>
          <p:nvPicPr>
            <p:cNvPr id="39" name="Picture 16" descr="E:\UIT\CNTT IX\pic\financni_pujcky.png"/>
            <p:cNvPicPr>
              <a:picLocks noChangeAspect="1" noChangeArrowheads="1"/>
            </p:cNvPicPr>
            <p:nvPr/>
          </p:nvPicPr>
          <p:blipFill>
            <a:blip r:embed="rId10"/>
            <a:srcRect/>
            <a:stretch>
              <a:fillRect/>
            </a:stretch>
          </p:blipFill>
          <p:spPr bwMode="auto">
            <a:xfrm>
              <a:off x="9294812" y="3505200"/>
              <a:ext cx="1143000" cy="1143000"/>
            </a:xfrm>
            <a:prstGeom prst="rect">
              <a:avLst/>
            </a:prstGeom>
            <a:noFill/>
          </p:spPr>
        </p:pic>
        <p:pic>
          <p:nvPicPr>
            <p:cNvPr id="40" name="Picture 16" descr="E:\UIT\CNTT IX\pic\financni_pujcky.png"/>
            <p:cNvPicPr>
              <a:picLocks noChangeAspect="1" noChangeArrowheads="1"/>
            </p:cNvPicPr>
            <p:nvPr/>
          </p:nvPicPr>
          <p:blipFill>
            <a:blip r:embed="rId10"/>
            <a:srcRect/>
            <a:stretch>
              <a:fillRect/>
            </a:stretch>
          </p:blipFill>
          <p:spPr bwMode="auto">
            <a:xfrm>
              <a:off x="9904412" y="3505200"/>
              <a:ext cx="1143000" cy="1143000"/>
            </a:xfrm>
            <a:prstGeom prst="rect">
              <a:avLst/>
            </a:prstGeom>
            <a:noFill/>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checkerboard(across)">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9"/>
                                        </p:tgtEl>
                                        <p:attrNameLst>
                                          <p:attrName>style.visibility</p:attrName>
                                        </p:attrNameLst>
                                      </p:cBhvr>
                                      <p:to>
                                        <p:strVal val="visible"/>
                                      </p:to>
                                    </p:set>
                                    <p:animEffect transition="in" filter="blinds(horizontal)">
                                      <p:cBhvr>
                                        <p:cTn id="12" dur="500"/>
                                        <p:tgtEl>
                                          <p:spTgt spid="102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checkerboard(across)">
                                      <p:cBhvr>
                                        <p:cTn id="17" dur="500"/>
                                        <p:tgtEl>
                                          <p:spTgt spid="24"/>
                                        </p:tgtEl>
                                      </p:cBhvr>
                                    </p:animEffect>
                                  </p:childTnLst>
                                </p:cTn>
                              </p:par>
                              <p:par>
                                <p:cTn id="18" presetID="5" presetClass="entr" presetSubtype="10" fill="hold" nodeType="with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checkerboard(across)">
                                      <p:cBhvr>
                                        <p:cTn id="20" dur="500"/>
                                        <p:tgtEl>
                                          <p:spTgt spid="4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036"/>
                                        </p:tgtEl>
                                        <p:attrNameLst>
                                          <p:attrName>style.visibility</p:attrName>
                                        </p:attrNameLst>
                                      </p:cBhvr>
                                      <p:to>
                                        <p:strVal val="visible"/>
                                      </p:to>
                                    </p:set>
                                    <p:animEffect transition="in" filter="blinds(horizontal)">
                                      <p:cBhvr>
                                        <p:cTn id="25" dur="500"/>
                                        <p:tgtEl>
                                          <p:spTgt spid="1036"/>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checkerboard(across)">
                                      <p:cBhvr>
                                        <p:cTn id="30" dur="500"/>
                                        <p:tgtEl>
                                          <p:spTgt spid="44"/>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randombar(horizontal)">
                                      <p:cBhvr>
                                        <p:cTn id="35" dur="500"/>
                                        <p:tgtEl>
                                          <p:spTgt spid="36"/>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randombar(horizontal)">
                                      <p:cBhvr>
                                        <p:cTn id="38" dur="500"/>
                                        <p:tgtEl>
                                          <p:spTgt spid="35"/>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xit" presetSubtype="10" fill="hold" grpId="1" nodeType="clickEffect">
                                  <p:stCondLst>
                                    <p:cond delay="0"/>
                                  </p:stCondLst>
                                  <p:childTnLst>
                                    <p:animEffect transition="out" filter="checkerboard(across)">
                                      <p:cBhvr>
                                        <p:cTn id="42" dur="500"/>
                                        <p:tgtEl>
                                          <p:spTgt spid="24"/>
                                        </p:tgtEl>
                                      </p:cBhvr>
                                    </p:animEffect>
                                    <p:set>
                                      <p:cBhvr>
                                        <p:cTn id="43" dur="1" fill="hold">
                                          <p:stCondLst>
                                            <p:cond delay="499"/>
                                          </p:stCondLst>
                                        </p:cTn>
                                        <p:tgtEl>
                                          <p:spTgt spid="24"/>
                                        </p:tgtEl>
                                        <p:attrNameLst>
                                          <p:attrName>style.visibility</p:attrName>
                                        </p:attrNameLst>
                                      </p:cBhvr>
                                      <p:to>
                                        <p:strVal val="hidden"/>
                                      </p:to>
                                    </p:set>
                                  </p:childTnLst>
                                </p:cTn>
                              </p:par>
                              <p:par>
                                <p:cTn id="44" presetID="5" presetClass="exit" presetSubtype="10" fill="hold" grpId="1" nodeType="withEffect">
                                  <p:stCondLst>
                                    <p:cond delay="0"/>
                                  </p:stCondLst>
                                  <p:childTnLst>
                                    <p:animEffect transition="out" filter="checkerboard(across)">
                                      <p:cBhvr>
                                        <p:cTn id="45" dur="500"/>
                                        <p:tgtEl>
                                          <p:spTgt spid="36"/>
                                        </p:tgtEl>
                                      </p:cBhvr>
                                    </p:animEffect>
                                    <p:set>
                                      <p:cBhvr>
                                        <p:cTn id="46" dur="1" fill="hold">
                                          <p:stCondLst>
                                            <p:cond delay="499"/>
                                          </p:stCondLst>
                                        </p:cTn>
                                        <p:tgtEl>
                                          <p:spTgt spid="36"/>
                                        </p:tgtEl>
                                        <p:attrNameLst>
                                          <p:attrName>style.visibility</p:attrName>
                                        </p:attrNameLst>
                                      </p:cBhvr>
                                      <p:to>
                                        <p:strVal val="hidden"/>
                                      </p:to>
                                    </p:set>
                                  </p:childTnLst>
                                </p:cTn>
                              </p:par>
                              <p:par>
                                <p:cTn id="47" presetID="5" presetClass="entr" presetSubtype="1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checkerboard(across)">
                                      <p:cBhvr>
                                        <p:cTn id="49" dur="500"/>
                                        <p:tgtEl>
                                          <p:spTgt spid="37"/>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checkerboard(across)">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checkerboard(across)">
                                      <p:cBhvr>
                                        <p:cTn id="5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24" grpId="0" animBg="1"/>
      <p:bldP spid="24" grpId="1" animBg="1"/>
      <p:bldP spid="35" grpId="0" animBg="1"/>
      <p:bldP spid="36" grpId="0"/>
      <p:bldP spid="36" grpId="1"/>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3" y="456806"/>
            <a:ext cx="11149013" cy="664797"/>
          </a:xfrm>
        </p:spPr>
        <p:txBody>
          <a:bodyPr/>
          <a:lstStyle/>
          <a:p>
            <a:r>
              <a:rPr smtClean="0"/>
              <a:t>2. Mục tiêu và phạm vi khóa luận</a:t>
            </a:r>
            <a:endParaRPr lang="en-US"/>
          </a:p>
        </p:txBody>
      </p:sp>
      <p:sp>
        <p:nvSpPr>
          <p:cNvPr id="7" name="Content Placeholder 4"/>
          <p:cNvSpPr>
            <a:spLocks noGrp="1"/>
          </p:cNvSpPr>
          <p:nvPr>
            <p:ph idx="1"/>
          </p:nvPr>
        </p:nvSpPr>
        <p:spPr>
          <a:xfrm>
            <a:off x="519113" y="1499616"/>
            <a:ext cx="11149013" cy="2942344"/>
          </a:xfrm>
        </p:spPr>
        <p:txBody>
          <a:bodyPr/>
          <a:lstStyle/>
          <a:p>
            <a:r>
              <a:rPr lang="en-US" sz="2800" smtClean="0"/>
              <a:t>Tìm hiểu về điện toán đám mây</a:t>
            </a:r>
          </a:p>
          <a:p>
            <a:pPr lvl="1"/>
            <a:r>
              <a:rPr lang="en-US" sz="2400" smtClean="0"/>
              <a:t>Kiến trúc tổng quan</a:t>
            </a:r>
          </a:p>
          <a:p>
            <a:pPr lvl="1"/>
            <a:r>
              <a:rPr lang="en-US" sz="2400" smtClean="0"/>
              <a:t>Lợi ích mà điện toán đám mây mang lại</a:t>
            </a:r>
          </a:p>
          <a:p>
            <a:pPr lvl="1"/>
            <a:r>
              <a:rPr lang="en-US" sz="2400" smtClean="0"/>
              <a:t>Cách thức vận hành</a:t>
            </a:r>
          </a:p>
          <a:p>
            <a:r>
              <a:rPr lang="en-US" sz="2800" smtClean="0"/>
              <a:t>Tìm hiểu các dịch vụ của điện toán đám mây</a:t>
            </a:r>
          </a:p>
          <a:p>
            <a:r>
              <a:rPr lang="en-US" sz="2800" smtClean="0"/>
              <a:t>Triển khai ứng dụng sổ liên lạc điện tử trên nền tảng Windows Azure</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9" name="Title 3"/>
          <p:cNvSpPr txBox="1">
            <a:spLocks/>
          </p:cNvSpPr>
          <p:nvPr/>
        </p:nvSpPr>
        <p:spPr>
          <a:xfrm>
            <a:off x="519113" y="2238007"/>
            <a:ext cx="11149013" cy="1828193"/>
          </a:xfrm>
          <a:prstGeom prst="rect">
            <a:avLst/>
          </a:prstGeom>
        </p:spPr>
        <p:txBody>
          <a:bodyPr vert="horz" wrap="square" lIns="0" tIns="0" rIns="0" bIns="0" rtlCol="0" anchor="t">
            <a:spAutoFit/>
          </a:bodyPr>
          <a:lstStyle/>
          <a:p>
            <a:pPr marL="0" marR="0" lvl="0" indent="0" algn="ctr" defTabSz="1218937" rtl="0" eaLnBrk="1" fontAlgn="auto" latinLnBrk="0" hangingPunct="1">
              <a:lnSpc>
                <a:spcPct val="90000"/>
              </a:lnSpc>
              <a:spcBef>
                <a:spcPct val="0"/>
              </a:spcBef>
              <a:spcAft>
                <a:spcPts val="0"/>
              </a:spcAft>
              <a:buClrTx/>
              <a:buSzTx/>
              <a:buFontTx/>
              <a:buNone/>
              <a:tabLst/>
              <a:defRPr/>
            </a:pPr>
            <a:r>
              <a:rPr kumimoji="0" lang="en-US" sz="6600" b="0" i="0" u="none" strike="noStrike" kern="1200" cap="none" spc="-267" normalizeH="0" baseline="0" noProof="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Tổng quan </a:t>
            </a:r>
            <a:br>
              <a:rPr kumimoji="0" lang="en-US" sz="6600" b="0" i="0" u="none" strike="noStrike" kern="1200" cap="none" spc="-267" normalizeH="0" baseline="0" noProof="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br>
            <a:r>
              <a:rPr kumimoji="0" lang="en-US" sz="6600" b="0" i="0" u="none" strike="noStrike" kern="1200" cap="none" spc="-267" normalizeH="0" baseline="0" noProof="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Điện toán đám mây</a:t>
            </a:r>
            <a:endParaRPr kumimoji="0" lang="en-US" sz="6600" b="0" i="0" u="none" strike="noStrike" kern="1200" cap="none" spc="-267" normalizeH="0" baseline="0" noProof="0">
              <a:ln w="3175">
                <a:noFill/>
              </a:ln>
              <a:gradFill flip="none" rotWithShape="1">
                <a:gsLst>
                  <a:gs pos="0">
                    <a:schemeClr val="tx1"/>
                  </a:gs>
                  <a:gs pos="86000">
                    <a:schemeClr val="tx1"/>
                  </a:gs>
                </a:gsLst>
                <a:lin ang="5400000" scaled="0"/>
                <a:tileRect/>
              </a:gradFill>
              <a:effectLst/>
              <a:uLnTx/>
              <a:uFillTx/>
              <a:latin typeface="+mj-lt"/>
              <a:ea typeface="+mn-ea"/>
              <a:cs typeface="Arial" charset="0"/>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19113" y="456806"/>
            <a:ext cx="11149013" cy="664797"/>
          </a:xfrm>
        </p:spPr>
        <p:txBody>
          <a:bodyPr/>
          <a:lstStyle/>
          <a:p>
            <a:r>
              <a:rPr smtClean="0"/>
              <a:t>3. 1. Tổng quan về điện toán đám mây</a:t>
            </a:r>
            <a:endParaRPr lang="en-US"/>
          </a:p>
        </p:txBody>
      </p:sp>
      <p:sp>
        <p:nvSpPr>
          <p:cNvPr id="7" name="Content Placeholder 4"/>
          <p:cNvSpPr txBox="1">
            <a:spLocks/>
          </p:cNvSpPr>
          <p:nvPr/>
        </p:nvSpPr>
        <p:spPr>
          <a:xfrm>
            <a:off x="608012" y="1524000"/>
            <a:ext cx="11048999" cy="1723549"/>
          </a:xfrm>
          <a:prstGeom prst="rect">
            <a:avLst/>
          </a:prstGeom>
        </p:spPr>
        <p:txBody>
          <a:bodyPr vert="horz" wrap="square" lIns="0" tIns="0" rIns="0" bIns="0" rtlCol="0">
            <a:spAutoFit/>
          </a:bodyPr>
          <a:lstStyle/>
          <a:p>
            <a:pPr algn="just"/>
            <a:r>
              <a:rPr lang="vi-VN" sz="2800" dirty="0" smtClean="0"/>
              <a:t>Theo Wikipedia :  </a:t>
            </a:r>
            <a:endParaRPr lang="en-US" sz="2800" dirty="0" smtClean="0"/>
          </a:p>
          <a:p>
            <a:pPr algn="just"/>
            <a:r>
              <a:rPr lang="vi-VN" sz="2800" i="1" dirty="0" smtClean="0"/>
              <a:t> “</a:t>
            </a:r>
            <a:r>
              <a:rPr lang="vi-VN" sz="2800" dirty="0" smtClean="0"/>
              <a:t>Điện toán đám mây là một mô hình điện toán có khả năng co giãn linh động và các tài nguyên thường được ảo hóa để cung cấp như một dịch vụ trên mạng Internet</a:t>
            </a:r>
            <a:r>
              <a:rPr lang="vi-VN" sz="2800" i="1" dirty="0" smtClean="0"/>
              <a:t>”</a:t>
            </a:r>
            <a:r>
              <a:rPr lang="vi-VN" sz="2800" dirty="0" smtClean="0"/>
              <a:t>.</a:t>
            </a:r>
            <a:endParaRPr lang="en-US" sz="2800" dirty="0"/>
          </a:p>
        </p:txBody>
      </p:sp>
      <p:pic>
        <p:nvPicPr>
          <p:cNvPr id="8" name="Picture 7" descr="C:\Users\Nguyen Thanh Dat\Desktop\ht-200903281400.jpg"/>
          <p:cNvPicPr/>
          <p:nvPr/>
        </p:nvPicPr>
        <p:blipFill>
          <a:blip r:embed="rId3" cstate="print"/>
          <a:srcRect/>
          <a:stretch>
            <a:fillRect/>
          </a:stretch>
        </p:blipFill>
        <p:spPr bwMode="auto">
          <a:xfrm>
            <a:off x="4037012" y="3429000"/>
            <a:ext cx="4114800" cy="2943128"/>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19113" y="456806"/>
            <a:ext cx="11149013" cy="664797"/>
          </a:xfrm>
        </p:spPr>
        <p:txBody>
          <a:bodyPr/>
          <a:lstStyle/>
          <a:p>
            <a:r>
              <a:rPr smtClean="0"/>
              <a:t>3. 1. Tổng quan về điện toán đám mây</a:t>
            </a:r>
            <a:endParaRPr lang="en-US"/>
          </a:p>
        </p:txBody>
      </p:sp>
      <p:sp>
        <p:nvSpPr>
          <p:cNvPr id="7" name="TextBox 6"/>
          <p:cNvSpPr txBox="1"/>
          <p:nvPr/>
        </p:nvSpPr>
        <p:spPr>
          <a:xfrm>
            <a:off x="760412" y="2209800"/>
            <a:ext cx="65" cy="492443"/>
          </a:xfrm>
          <a:prstGeom prst="rect">
            <a:avLst/>
          </a:prstGeom>
          <a:noFill/>
        </p:spPr>
        <p:txBody>
          <a:bodyPr wrap="none" lIns="0" tIns="0" rIns="0" bIns="0" rtlCol="0">
            <a:spAutoFit/>
          </a:bodyPr>
          <a:lstStyle/>
          <a:p>
            <a:endParaRPr lang="en-US" sz="3200"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sp>
        <p:nvSpPr>
          <p:cNvPr id="11" name="Content Placeholder 4"/>
          <p:cNvSpPr txBox="1">
            <a:spLocks/>
          </p:cNvSpPr>
          <p:nvPr/>
        </p:nvSpPr>
        <p:spPr>
          <a:xfrm>
            <a:off x="608012" y="1219200"/>
            <a:ext cx="11048999" cy="430887"/>
          </a:xfrm>
          <a:prstGeom prst="rect">
            <a:avLst/>
          </a:prstGeom>
        </p:spPr>
        <p:txBody>
          <a:bodyPr vert="horz" wrap="square" lIns="0" tIns="0" rIns="0" bIns="0" rtlCol="0">
            <a:spAutoFit/>
          </a:bodyPr>
          <a:lstStyle/>
          <a:p>
            <a:r>
              <a:rPr lang="en-US" sz="2800" dirty="0" err="1" smtClean="0"/>
              <a:t>Kiến</a:t>
            </a:r>
            <a:r>
              <a:rPr lang="en-US" sz="2800" dirty="0" smtClean="0"/>
              <a:t> </a:t>
            </a:r>
            <a:r>
              <a:rPr lang="en-US" sz="2800" dirty="0" err="1" smtClean="0"/>
              <a:t>trúc</a:t>
            </a:r>
            <a:r>
              <a:rPr lang="en-US" sz="2800" dirty="0" smtClean="0"/>
              <a:t> </a:t>
            </a:r>
            <a:r>
              <a:rPr lang="en-US" sz="2800" dirty="0" err="1" smtClean="0"/>
              <a:t>của</a:t>
            </a:r>
            <a:r>
              <a:rPr lang="en-US" sz="2800" dirty="0" smtClean="0"/>
              <a:t> </a:t>
            </a:r>
            <a:r>
              <a:rPr lang="en-US" sz="2800" dirty="0" err="1" smtClean="0"/>
              <a:t>điện</a:t>
            </a:r>
            <a:r>
              <a:rPr lang="en-US" sz="2800" dirty="0" smtClean="0"/>
              <a:t> </a:t>
            </a:r>
            <a:r>
              <a:rPr lang="en-US" sz="2800" dirty="0" err="1" smtClean="0"/>
              <a:t>toán</a:t>
            </a:r>
            <a:r>
              <a:rPr lang="en-US" sz="2800" dirty="0" smtClean="0"/>
              <a:t> </a:t>
            </a:r>
            <a:r>
              <a:rPr lang="en-US" sz="2800" dirty="0" err="1" smtClean="0"/>
              <a:t>đám</a:t>
            </a:r>
            <a:r>
              <a:rPr lang="en-US" sz="2800" dirty="0" smtClean="0"/>
              <a:t> </a:t>
            </a:r>
            <a:r>
              <a:rPr lang="en-US" sz="2800" dirty="0" err="1" smtClean="0"/>
              <a:t>mây</a:t>
            </a:r>
            <a:r>
              <a:rPr lang="en-US" sz="2800" dirty="0" smtClean="0"/>
              <a:t> </a:t>
            </a:r>
            <a:r>
              <a:rPr lang="en-US" sz="2800" dirty="0" err="1" smtClean="0"/>
              <a:t>bao</a:t>
            </a:r>
            <a:r>
              <a:rPr lang="en-US" sz="2800" dirty="0" smtClean="0"/>
              <a:t> </a:t>
            </a:r>
            <a:r>
              <a:rPr lang="en-US" sz="2800" dirty="0" err="1" smtClean="0"/>
              <a:t>gồm</a:t>
            </a:r>
            <a:r>
              <a:rPr lang="en-US" sz="2800" dirty="0" smtClean="0"/>
              <a:t> 3 </a:t>
            </a:r>
            <a:r>
              <a:rPr lang="en-US" sz="2800" dirty="0" err="1" smtClean="0"/>
              <a:t>tầng</a:t>
            </a:r>
            <a:r>
              <a:rPr lang="en-US" sz="2800" dirty="0" smtClean="0"/>
              <a:t>: </a:t>
            </a:r>
          </a:p>
        </p:txBody>
      </p:sp>
      <p:sp>
        <p:nvSpPr>
          <p:cNvPr id="12" name="Content Placeholder 4"/>
          <p:cNvSpPr txBox="1">
            <a:spLocks/>
          </p:cNvSpPr>
          <p:nvPr/>
        </p:nvSpPr>
        <p:spPr>
          <a:xfrm>
            <a:off x="684212" y="1752600"/>
            <a:ext cx="8991600" cy="1809726"/>
          </a:xfrm>
          <a:prstGeom prst="rect">
            <a:avLst/>
          </a:prstGeom>
        </p:spPr>
        <p:txBody>
          <a:bodyPr vert="horz" wrap="square" lIns="0" tIns="0" rIns="0" bIns="0" rtlCol="0">
            <a:spAutoFit/>
          </a:bodyPr>
          <a:lstStyle/>
          <a:p>
            <a:pPr marL="533307" lvl="0" indent="-533307">
              <a:lnSpc>
                <a:spcPct val="90000"/>
              </a:lnSpc>
              <a:spcBef>
                <a:spcPct val="20000"/>
              </a:spcBef>
              <a:buSzPct val="90000"/>
              <a:buBlip>
                <a:blip r:embed="rId3"/>
              </a:buBlip>
            </a:pPr>
            <a:r>
              <a:rPr lang="en-US" sz="2800" dirty="0" err="1" smtClean="0"/>
              <a:t>Hạ</a:t>
            </a:r>
            <a:r>
              <a:rPr lang="en-US" sz="2800" dirty="0" smtClean="0"/>
              <a:t> </a:t>
            </a:r>
            <a:r>
              <a:rPr lang="en-US" sz="2800" dirty="0" err="1" smtClean="0"/>
              <a:t>tầng</a:t>
            </a:r>
            <a:r>
              <a:rPr lang="en-US" sz="2800" dirty="0" smtClean="0"/>
              <a:t> </a:t>
            </a:r>
            <a:r>
              <a:rPr lang="en-US" sz="2800" dirty="0" err="1" smtClean="0"/>
              <a:t>hướng</a:t>
            </a:r>
            <a:r>
              <a:rPr lang="en-US" sz="2800" dirty="0" smtClean="0"/>
              <a:t> </a:t>
            </a:r>
            <a:r>
              <a:rPr lang="en-US" sz="2800" dirty="0" err="1" smtClean="0"/>
              <a:t>dịch</a:t>
            </a:r>
            <a:r>
              <a:rPr lang="en-US" sz="2800" dirty="0" smtClean="0"/>
              <a:t> </a:t>
            </a:r>
            <a:r>
              <a:rPr lang="en-US" sz="2800" dirty="0" err="1" smtClean="0"/>
              <a:t>vụ</a:t>
            </a:r>
            <a:r>
              <a:rPr lang="en-US" sz="2800" dirty="0" smtClean="0"/>
              <a:t> (Infrastructure as Service)</a:t>
            </a:r>
          </a:p>
          <a:p>
            <a:pPr marL="533307" indent="-533307">
              <a:lnSpc>
                <a:spcPct val="90000"/>
              </a:lnSpc>
              <a:spcBef>
                <a:spcPct val="20000"/>
              </a:spcBef>
              <a:buSzPct val="90000"/>
              <a:buBlip>
                <a:blip r:embed="rId3"/>
              </a:buBlip>
            </a:pPr>
            <a:r>
              <a:rPr lang="en-US" sz="2800" dirty="0" err="1" smtClean="0"/>
              <a:t>Nền</a:t>
            </a:r>
            <a:r>
              <a:rPr lang="en-US" sz="2800" dirty="0" smtClean="0"/>
              <a:t> </a:t>
            </a:r>
            <a:r>
              <a:rPr lang="en-US" sz="2800" dirty="0" err="1" smtClean="0"/>
              <a:t>tảng</a:t>
            </a:r>
            <a:r>
              <a:rPr lang="en-US" sz="2800" dirty="0" smtClean="0"/>
              <a:t> </a:t>
            </a:r>
            <a:r>
              <a:rPr lang="en-US" sz="2800" dirty="0" err="1" smtClean="0"/>
              <a:t>hướng</a:t>
            </a:r>
            <a:r>
              <a:rPr lang="en-US" sz="2800" dirty="0" smtClean="0"/>
              <a:t> </a:t>
            </a:r>
            <a:r>
              <a:rPr lang="en-US" sz="2800" dirty="0" err="1" smtClean="0"/>
              <a:t>dịch</a:t>
            </a:r>
            <a:r>
              <a:rPr lang="en-US" sz="2800" dirty="0" smtClean="0"/>
              <a:t> </a:t>
            </a:r>
            <a:r>
              <a:rPr lang="en-US" sz="2800" dirty="0" err="1" smtClean="0"/>
              <a:t>vụ</a:t>
            </a:r>
            <a:r>
              <a:rPr lang="en-US" sz="2800" dirty="0" smtClean="0"/>
              <a:t> (Platform as Service)</a:t>
            </a:r>
          </a:p>
          <a:p>
            <a:pPr marL="533307" indent="-533307">
              <a:lnSpc>
                <a:spcPct val="90000"/>
              </a:lnSpc>
              <a:spcBef>
                <a:spcPct val="20000"/>
              </a:spcBef>
              <a:buSzPct val="90000"/>
              <a:buBlip>
                <a:blip r:embed="rId3"/>
              </a:buBlip>
            </a:pPr>
            <a:r>
              <a:rPr lang="en-US" sz="2800" dirty="0" err="1" smtClean="0"/>
              <a:t>Phần</a:t>
            </a:r>
            <a:r>
              <a:rPr lang="en-US" sz="2800" dirty="0" smtClean="0"/>
              <a:t> </a:t>
            </a:r>
            <a:r>
              <a:rPr lang="en-US" sz="2800" dirty="0" err="1" smtClean="0"/>
              <a:t>mềm</a:t>
            </a:r>
            <a:r>
              <a:rPr lang="en-US" sz="2800" dirty="0" smtClean="0"/>
              <a:t> </a:t>
            </a:r>
            <a:r>
              <a:rPr lang="en-US" sz="2800" dirty="0" err="1" smtClean="0"/>
              <a:t>hướng</a:t>
            </a:r>
            <a:r>
              <a:rPr lang="en-US" sz="2800" dirty="0" smtClean="0"/>
              <a:t> </a:t>
            </a:r>
            <a:r>
              <a:rPr lang="en-US" sz="2800" dirty="0" err="1" smtClean="0"/>
              <a:t>dịch</a:t>
            </a:r>
            <a:r>
              <a:rPr lang="en-US" sz="2800" dirty="0" smtClean="0"/>
              <a:t> </a:t>
            </a:r>
            <a:r>
              <a:rPr lang="en-US" sz="2800" dirty="0" err="1" smtClean="0"/>
              <a:t>vụ</a:t>
            </a:r>
            <a:r>
              <a:rPr lang="en-US" sz="2800" dirty="0" smtClean="0"/>
              <a:t> (Software as Service)</a:t>
            </a:r>
          </a:p>
          <a:p>
            <a:pPr marL="533307" lvl="0" indent="-533307">
              <a:lnSpc>
                <a:spcPct val="90000"/>
              </a:lnSpc>
              <a:spcBef>
                <a:spcPct val="20000"/>
              </a:spcBef>
              <a:buSzPct val="90000"/>
              <a:buBlip>
                <a:blip r:embed="rId3"/>
              </a:buBlip>
            </a:pPr>
            <a:endParaRPr lang="en-US" sz="2800" dirty="0" smtClean="0"/>
          </a:p>
        </p:txBody>
      </p:sp>
      <p:pic>
        <p:nvPicPr>
          <p:cNvPr id="15" name="Picture 14" descr="vv"/>
          <p:cNvPicPr/>
          <p:nvPr/>
        </p:nvPicPr>
        <p:blipFill>
          <a:blip r:embed="rId4" cstate="print"/>
          <a:srcRect/>
          <a:stretch>
            <a:fillRect/>
          </a:stretch>
        </p:blipFill>
        <p:spPr bwMode="auto">
          <a:xfrm>
            <a:off x="2894012" y="3352800"/>
            <a:ext cx="6478859" cy="32004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84199" y="1297698"/>
            <a:ext cx="7339013" cy="2283702"/>
          </a:xfrm>
        </p:spPr>
        <p:txBody>
          <a:bodyPr/>
          <a:lstStyle/>
          <a:p>
            <a:pPr lvl="0">
              <a:buNone/>
            </a:pPr>
            <a:r>
              <a:rPr lang="en-US" sz="2800" dirty="0" err="1" smtClean="0">
                <a:solidFill>
                  <a:srgbClr val="FFFFFF"/>
                </a:solidFill>
              </a:rPr>
              <a:t>Hình</a:t>
            </a:r>
            <a:r>
              <a:rPr lang="en-US" sz="2800" dirty="0" smtClean="0">
                <a:solidFill>
                  <a:srgbClr val="FFFFFF"/>
                </a:solidFill>
              </a:rPr>
              <a:t> </a:t>
            </a:r>
            <a:r>
              <a:rPr lang="en-US" sz="2800" dirty="0" err="1" smtClean="0">
                <a:solidFill>
                  <a:srgbClr val="FFFFFF"/>
                </a:solidFill>
              </a:rPr>
              <a:t>thức</a:t>
            </a:r>
            <a:r>
              <a:rPr lang="en-US" sz="2800" dirty="0" smtClean="0">
                <a:solidFill>
                  <a:srgbClr val="FFFFFF"/>
                </a:solidFill>
              </a:rPr>
              <a:t> </a:t>
            </a:r>
            <a:r>
              <a:rPr lang="en-US" sz="2800" dirty="0" err="1" smtClean="0">
                <a:solidFill>
                  <a:srgbClr val="FFFFFF"/>
                </a:solidFill>
              </a:rPr>
              <a:t>triển</a:t>
            </a:r>
            <a:r>
              <a:rPr lang="en-US" sz="2800" dirty="0" smtClean="0">
                <a:solidFill>
                  <a:srgbClr val="FFFFFF"/>
                </a:solidFill>
              </a:rPr>
              <a:t> </a:t>
            </a:r>
            <a:r>
              <a:rPr lang="en-US" sz="2800" dirty="0" err="1" smtClean="0">
                <a:solidFill>
                  <a:srgbClr val="FFFFFF"/>
                </a:solidFill>
              </a:rPr>
              <a:t>khai</a:t>
            </a:r>
            <a:r>
              <a:rPr lang="en-US" sz="2800" dirty="0" smtClean="0">
                <a:solidFill>
                  <a:srgbClr val="FFFFFF"/>
                </a:solidFill>
              </a:rPr>
              <a:t> </a:t>
            </a:r>
            <a:r>
              <a:rPr lang="en-US" sz="2800" dirty="0" err="1" smtClean="0">
                <a:solidFill>
                  <a:srgbClr val="FFFFFF"/>
                </a:solidFill>
              </a:rPr>
              <a:t>điện</a:t>
            </a:r>
            <a:r>
              <a:rPr lang="en-US" sz="2800" dirty="0" smtClean="0">
                <a:solidFill>
                  <a:srgbClr val="FFFFFF"/>
                </a:solidFill>
              </a:rPr>
              <a:t> </a:t>
            </a:r>
            <a:r>
              <a:rPr lang="en-US" sz="2800" dirty="0" err="1" smtClean="0">
                <a:solidFill>
                  <a:srgbClr val="FFFFFF"/>
                </a:solidFill>
              </a:rPr>
              <a:t>toán</a:t>
            </a:r>
            <a:r>
              <a:rPr lang="en-US" sz="2800" dirty="0" smtClean="0">
                <a:solidFill>
                  <a:srgbClr val="FFFFFF"/>
                </a:solidFill>
              </a:rPr>
              <a:t> </a:t>
            </a:r>
            <a:r>
              <a:rPr lang="en-US" sz="2800" dirty="0" err="1" smtClean="0">
                <a:solidFill>
                  <a:srgbClr val="FFFFFF"/>
                </a:solidFill>
              </a:rPr>
              <a:t>đám</a:t>
            </a:r>
            <a:r>
              <a:rPr lang="en-US" sz="2800" dirty="0" smtClean="0">
                <a:solidFill>
                  <a:srgbClr val="FFFFFF"/>
                </a:solidFill>
              </a:rPr>
              <a:t> </a:t>
            </a:r>
            <a:r>
              <a:rPr lang="en-US" sz="2800" dirty="0" err="1" smtClean="0">
                <a:solidFill>
                  <a:srgbClr val="FFFFFF"/>
                </a:solidFill>
              </a:rPr>
              <a:t>mây</a:t>
            </a:r>
            <a:r>
              <a:rPr lang="en-US" sz="2800" dirty="0" smtClean="0">
                <a:solidFill>
                  <a:srgbClr val="FFFFFF"/>
                </a:solidFill>
              </a:rPr>
              <a:t>:</a:t>
            </a:r>
          </a:p>
          <a:p>
            <a:pPr lvl="0"/>
            <a:r>
              <a:rPr lang="en-US" sz="2800" dirty="0" err="1" smtClean="0">
                <a:solidFill>
                  <a:srgbClr val="FFFFFF"/>
                </a:solidFill>
              </a:rPr>
              <a:t>Đám</a:t>
            </a:r>
            <a:r>
              <a:rPr lang="en-US" sz="2800" dirty="0" smtClean="0">
                <a:solidFill>
                  <a:srgbClr val="FFFFFF"/>
                </a:solidFill>
              </a:rPr>
              <a:t> </a:t>
            </a:r>
            <a:r>
              <a:rPr lang="en-US" sz="2800" dirty="0" err="1" smtClean="0">
                <a:solidFill>
                  <a:srgbClr val="FFFFFF"/>
                </a:solidFill>
              </a:rPr>
              <a:t>mây</a:t>
            </a:r>
            <a:r>
              <a:rPr lang="en-US" sz="2800" dirty="0" smtClean="0">
                <a:solidFill>
                  <a:srgbClr val="FFFFFF"/>
                </a:solidFill>
              </a:rPr>
              <a:t> </a:t>
            </a:r>
            <a:r>
              <a:rPr lang="en-US" sz="2800" dirty="0" err="1" smtClean="0">
                <a:solidFill>
                  <a:srgbClr val="FFFFFF"/>
                </a:solidFill>
              </a:rPr>
              <a:t>công</a:t>
            </a:r>
            <a:r>
              <a:rPr lang="en-US" sz="2800" dirty="0" smtClean="0">
                <a:solidFill>
                  <a:srgbClr val="FFFFFF"/>
                </a:solidFill>
              </a:rPr>
              <a:t> </a:t>
            </a:r>
            <a:r>
              <a:rPr lang="en-US" sz="2800" dirty="0" err="1" smtClean="0">
                <a:solidFill>
                  <a:srgbClr val="FFFFFF"/>
                </a:solidFill>
              </a:rPr>
              <a:t>cộng</a:t>
            </a:r>
            <a:r>
              <a:rPr lang="en-US" sz="2800" dirty="0" smtClean="0">
                <a:solidFill>
                  <a:srgbClr val="FFFFFF"/>
                </a:solidFill>
              </a:rPr>
              <a:t> (Public Cloud)</a:t>
            </a:r>
          </a:p>
          <a:p>
            <a:pPr lvl="0"/>
            <a:r>
              <a:rPr lang="en-US" sz="2800" dirty="0" err="1" smtClean="0">
                <a:solidFill>
                  <a:srgbClr val="FFFFFF"/>
                </a:solidFill>
              </a:rPr>
              <a:t>Đám</a:t>
            </a:r>
            <a:r>
              <a:rPr lang="en-US" sz="2800" dirty="0" smtClean="0">
                <a:solidFill>
                  <a:srgbClr val="FFFFFF"/>
                </a:solidFill>
              </a:rPr>
              <a:t> </a:t>
            </a:r>
            <a:r>
              <a:rPr lang="en-US" sz="2800" dirty="0" err="1" smtClean="0">
                <a:solidFill>
                  <a:srgbClr val="FFFFFF"/>
                </a:solidFill>
              </a:rPr>
              <a:t>mây</a:t>
            </a:r>
            <a:r>
              <a:rPr lang="en-US" sz="2800" dirty="0" smtClean="0">
                <a:solidFill>
                  <a:srgbClr val="FFFFFF"/>
                </a:solidFill>
              </a:rPr>
              <a:t> </a:t>
            </a:r>
            <a:r>
              <a:rPr lang="en-US" sz="2800" dirty="0" err="1" smtClean="0">
                <a:solidFill>
                  <a:srgbClr val="FFFFFF"/>
                </a:solidFill>
              </a:rPr>
              <a:t>cá</a:t>
            </a:r>
            <a:r>
              <a:rPr lang="en-US" sz="2800" dirty="0" smtClean="0">
                <a:solidFill>
                  <a:srgbClr val="FFFFFF"/>
                </a:solidFill>
              </a:rPr>
              <a:t> </a:t>
            </a:r>
            <a:r>
              <a:rPr lang="en-US" sz="2800" dirty="0" err="1" smtClean="0">
                <a:solidFill>
                  <a:srgbClr val="FFFFFF"/>
                </a:solidFill>
              </a:rPr>
              <a:t>nhân</a:t>
            </a:r>
            <a:r>
              <a:rPr lang="en-US" sz="2800" dirty="0" smtClean="0">
                <a:solidFill>
                  <a:srgbClr val="FFFFFF"/>
                </a:solidFill>
              </a:rPr>
              <a:t> (Private Cloud)</a:t>
            </a:r>
          </a:p>
          <a:p>
            <a:pPr lvl="0"/>
            <a:r>
              <a:rPr lang="en-US" sz="2800" dirty="0" err="1" smtClean="0">
                <a:solidFill>
                  <a:srgbClr val="FFFFFF"/>
                </a:solidFill>
              </a:rPr>
              <a:t>Đám</a:t>
            </a:r>
            <a:r>
              <a:rPr lang="en-US" sz="2800" dirty="0" smtClean="0">
                <a:solidFill>
                  <a:srgbClr val="FFFFFF"/>
                </a:solidFill>
              </a:rPr>
              <a:t> </a:t>
            </a:r>
            <a:r>
              <a:rPr lang="en-US" sz="2800" dirty="0" err="1" smtClean="0">
                <a:solidFill>
                  <a:srgbClr val="FFFFFF"/>
                </a:solidFill>
              </a:rPr>
              <a:t>mây</a:t>
            </a:r>
            <a:r>
              <a:rPr lang="en-US" sz="2800" dirty="0" smtClean="0">
                <a:solidFill>
                  <a:srgbClr val="FFFFFF"/>
                </a:solidFill>
              </a:rPr>
              <a:t> </a:t>
            </a:r>
            <a:r>
              <a:rPr lang="en-US" sz="2800" dirty="0" err="1" smtClean="0">
                <a:solidFill>
                  <a:srgbClr val="FFFFFF"/>
                </a:solidFill>
              </a:rPr>
              <a:t>lai</a:t>
            </a:r>
            <a:r>
              <a:rPr lang="en-US" sz="2800" dirty="0" smtClean="0">
                <a:solidFill>
                  <a:srgbClr val="FFFFFF"/>
                </a:solidFill>
              </a:rPr>
              <a:t> (Hybrid Cloud)</a:t>
            </a:r>
          </a:p>
          <a:p>
            <a:pPr lvl="0"/>
            <a:r>
              <a:rPr lang="en-US" sz="2800" dirty="0" err="1" smtClean="0">
                <a:solidFill>
                  <a:srgbClr val="FFFFFF"/>
                </a:solidFill>
              </a:rPr>
              <a:t>Đám</a:t>
            </a:r>
            <a:r>
              <a:rPr lang="en-US" sz="2800" dirty="0" smtClean="0">
                <a:solidFill>
                  <a:srgbClr val="FFFFFF"/>
                </a:solidFill>
              </a:rPr>
              <a:t> </a:t>
            </a:r>
            <a:r>
              <a:rPr lang="en-US" sz="2800" dirty="0" err="1" smtClean="0">
                <a:solidFill>
                  <a:srgbClr val="FFFFFF"/>
                </a:solidFill>
              </a:rPr>
              <a:t>mây</a:t>
            </a:r>
            <a:r>
              <a:rPr lang="en-US" sz="2800" dirty="0" smtClean="0">
                <a:solidFill>
                  <a:srgbClr val="FFFFFF"/>
                </a:solidFill>
              </a:rPr>
              <a:t> </a:t>
            </a:r>
            <a:r>
              <a:rPr lang="en-US" sz="2800" dirty="0" err="1" smtClean="0">
                <a:solidFill>
                  <a:srgbClr val="FFFFFF"/>
                </a:solidFill>
              </a:rPr>
              <a:t>cộng</a:t>
            </a:r>
            <a:r>
              <a:rPr lang="en-US" sz="2800" dirty="0" smtClean="0">
                <a:solidFill>
                  <a:srgbClr val="FFFFFF"/>
                </a:solidFill>
              </a:rPr>
              <a:t> </a:t>
            </a:r>
            <a:r>
              <a:rPr lang="en-US" sz="2800" dirty="0" err="1" smtClean="0">
                <a:solidFill>
                  <a:srgbClr val="FFFFFF"/>
                </a:solidFill>
              </a:rPr>
              <a:t>đồng</a:t>
            </a:r>
            <a:r>
              <a:rPr lang="en-US" sz="2800" dirty="0" smtClean="0">
                <a:solidFill>
                  <a:srgbClr val="FFFFFF"/>
                </a:solidFill>
              </a:rPr>
              <a:t> (Community Cloud)</a:t>
            </a:r>
            <a:endParaRPr lang="en-US" sz="2800" dirty="0">
              <a:solidFill>
                <a:srgbClr val="FFFFFF"/>
              </a:solidFill>
            </a:endParaRPr>
          </a:p>
        </p:txBody>
      </p:sp>
      <p:sp>
        <p:nvSpPr>
          <p:cNvPr id="5" name="Title 1"/>
          <p:cNvSpPr>
            <a:spLocks noGrp="1"/>
          </p:cNvSpPr>
          <p:nvPr>
            <p:ph type="title"/>
          </p:nvPr>
        </p:nvSpPr>
        <p:spPr>
          <a:xfrm>
            <a:off x="519113" y="456806"/>
            <a:ext cx="11149013" cy="664797"/>
          </a:xfrm>
        </p:spPr>
        <p:txBody>
          <a:bodyPr/>
          <a:lstStyle/>
          <a:p>
            <a:r>
              <a:rPr smtClean="0"/>
              <a:t>3. 1. Tổng quan về điện toán đám mây</a:t>
            </a:r>
            <a:endParaRPr lang="en-US"/>
          </a:p>
        </p:txBody>
      </p:sp>
      <p:pic>
        <p:nvPicPr>
          <p:cNvPr id="6" name="Picture 5"/>
          <p:cNvPicPr/>
          <p:nvPr/>
        </p:nvPicPr>
        <p:blipFill>
          <a:blip r:embed="rId3" cstate="print"/>
          <a:srcRect/>
          <a:stretch>
            <a:fillRect/>
          </a:stretch>
        </p:blipFill>
        <p:spPr bwMode="auto">
          <a:xfrm>
            <a:off x="4475162" y="1219200"/>
            <a:ext cx="7334250" cy="5168176"/>
          </a:xfrm>
          <a:prstGeom prst="rect">
            <a:avLst/>
          </a:prstGeom>
          <a:noFill/>
          <a:ln w="9525">
            <a:noFill/>
            <a:miter lim="800000"/>
            <a:headEnd/>
            <a:tailEnd/>
          </a:ln>
        </p:spPr>
      </p:pic>
      <p:pic>
        <p:nvPicPr>
          <p:cNvPr id="7" name="Picture 6"/>
          <p:cNvPicPr/>
          <p:nvPr/>
        </p:nvPicPr>
        <p:blipFill>
          <a:blip r:embed="rId4" cstate="print"/>
          <a:srcRect/>
          <a:stretch>
            <a:fillRect/>
          </a:stretch>
        </p:blipFill>
        <p:spPr bwMode="auto">
          <a:xfrm>
            <a:off x="4494212" y="1219199"/>
            <a:ext cx="7391400" cy="5235575"/>
          </a:xfrm>
          <a:prstGeom prst="rect">
            <a:avLst/>
          </a:prstGeom>
          <a:noFill/>
          <a:ln w="9525">
            <a:noFill/>
            <a:miter lim="800000"/>
            <a:headEnd/>
            <a:tailEnd/>
          </a:ln>
        </p:spPr>
      </p:pic>
      <p:pic>
        <p:nvPicPr>
          <p:cNvPr id="8" name="Picture 7"/>
          <p:cNvPicPr/>
          <p:nvPr/>
        </p:nvPicPr>
        <p:blipFill>
          <a:blip r:embed="rId5" cstate="print"/>
          <a:srcRect/>
          <a:stretch>
            <a:fillRect/>
          </a:stretch>
        </p:blipFill>
        <p:spPr bwMode="auto">
          <a:xfrm>
            <a:off x="4494212" y="1219200"/>
            <a:ext cx="7467600" cy="5289550"/>
          </a:xfrm>
          <a:prstGeom prst="rect">
            <a:avLst/>
          </a:prstGeom>
          <a:noFill/>
          <a:ln w="9525">
            <a:noFill/>
            <a:miter lim="800000"/>
            <a:headEnd/>
            <a:tailEnd/>
          </a:ln>
        </p:spPr>
      </p:pic>
      <p:pic>
        <p:nvPicPr>
          <p:cNvPr id="9" name="Picture 8"/>
          <p:cNvPicPr/>
          <p:nvPr/>
        </p:nvPicPr>
        <p:blipFill>
          <a:blip r:embed="rId6" cstate="print"/>
          <a:srcRect/>
          <a:stretch>
            <a:fillRect/>
          </a:stretch>
        </p:blipFill>
        <p:spPr bwMode="auto">
          <a:xfrm>
            <a:off x="4494212" y="1219200"/>
            <a:ext cx="7467600" cy="5228092"/>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nodeType="clickEffect">
                                  <p:stCondLst>
                                    <p:cond delay="0"/>
                                  </p:stCondLst>
                                  <p:childTnLst>
                                    <p:animEffect transition="out" filter="checkerboard(across)">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xit" presetSubtype="10" fill="hold" nodeType="clickEffect">
                                  <p:stCondLst>
                                    <p:cond delay="0"/>
                                  </p:stCondLst>
                                  <p:childTnLst>
                                    <p:animEffect transition="out" filter="checkerboard(across)">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checkerboard(across)">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xit" presetSubtype="10" fill="hold" nodeType="clickEffect">
                                  <p:stCondLst>
                                    <p:cond delay="0"/>
                                  </p:stCondLst>
                                  <p:childTnLst>
                                    <p:animEffect transition="out" filter="checkerboard(across)">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checkerboard(across)">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xit" presetSubtype="10" fill="hold" nodeType="clickEffect">
                                  <p:stCondLst>
                                    <p:cond delay="0"/>
                                  </p:stCondLst>
                                  <p:childTnLst>
                                    <p:animEffect transition="out" filter="checkerboard(across)">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671513" y="2350516"/>
            <a:ext cx="4737099" cy="1809726"/>
          </a:xfrm>
        </p:spPr>
        <p:txBody>
          <a:bodyPr/>
          <a:lstStyle/>
          <a:p>
            <a:pPr lvl="0"/>
            <a:r>
              <a:rPr lang="en-US" sz="2800" smtClean="0"/>
              <a:t>Tiết kiệm và giảm chi phí</a:t>
            </a:r>
          </a:p>
          <a:p>
            <a:pPr lvl="0"/>
            <a:r>
              <a:rPr lang="en-US" sz="2800" smtClean="0"/>
              <a:t>Tốc độ xử lý nhanh</a:t>
            </a:r>
          </a:p>
          <a:p>
            <a:pPr lvl="0"/>
            <a:r>
              <a:rPr lang="en-US" sz="2800" smtClean="0"/>
              <a:t>Tính co giãn</a:t>
            </a:r>
          </a:p>
          <a:p>
            <a:pPr lvl="0"/>
            <a:r>
              <a:rPr lang="en-US" sz="2800" smtClean="0"/>
              <a:t>Thống kê tài nguyên</a:t>
            </a:r>
            <a:endParaRPr lang="en-US" sz="2800"/>
          </a:p>
        </p:txBody>
      </p:sp>
      <p:sp>
        <p:nvSpPr>
          <p:cNvPr id="5" name="Title 1"/>
          <p:cNvSpPr txBox="1">
            <a:spLocks/>
          </p:cNvSpPr>
          <p:nvPr/>
        </p:nvSpPr>
        <p:spPr>
          <a:xfrm>
            <a:off x="519113" y="456806"/>
            <a:ext cx="11149013" cy="664797"/>
          </a:xfrm>
          <a:prstGeom prst="rect">
            <a:avLst/>
          </a:prstGeom>
        </p:spPr>
        <p:txBody>
          <a:bodyPr vert="horz" wrap="square" lIns="0" tIns="0" rIns="0" bIns="0" rtlCol="0" anchor="t">
            <a:spAutoFit/>
          </a:bodyPr>
          <a:lstStyle/>
          <a:p>
            <a:pPr marL="0" marR="0" lvl="0" indent="0" algn="l" defTabSz="1218937"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267" normalizeH="0" baseline="0" noProof="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3. 1. Tổng quan về điện toán đám mây</a:t>
            </a:r>
            <a:endParaRPr kumimoji="0" lang="en-US" sz="4800" b="0" i="0" u="none" strike="noStrike" kern="1200" cap="none" spc="-267"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endParaRPr>
          </a:p>
        </p:txBody>
      </p:sp>
      <p:sp>
        <p:nvSpPr>
          <p:cNvPr id="8" name="Title 1"/>
          <p:cNvSpPr txBox="1">
            <a:spLocks/>
          </p:cNvSpPr>
          <p:nvPr/>
        </p:nvSpPr>
        <p:spPr>
          <a:xfrm>
            <a:off x="760412" y="1676400"/>
            <a:ext cx="2362200" cy="457200"/>
          </a:xfrm>
          <a:prstGeom prst="rect">
            <a:avLst/>
          </a:prstGeom>
        </p:spPr>
        <p:txBody>
          <a:bodyPr vert="horz" wrap="square" lIns="0" tIns="0" rIns="0" bIns="0" rtlCol="0" anchor="t">
            <a:spAutoFit/>
          </a:bodyPr>
          <a:lstStyle/>
          <a:p>
            <a:pPr marL="0" marR="0" lvl="0" indent="0" algn="l" defTabSz="1218937"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267" normalizeH="0" baseline="0" noProof="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Ưu điểm </a:t>
            </a:r>
            <a:endParaRPr kumimoji="0" lang="en-US" sz="3200" b="0" i="0" u="none" strike="noStrike" kern="1200" cap="none" spc="-267" normalizeH="0" baseline="0" noProof="0">
              <a:ln w="3175">
                <a:noFill/>
              </a:ln>
              <a:gradFill flip="none" rotWithShape="1">
                <a:gsLst>
                  <a:gs pos="0">
                    <a:schemeClr val="tx1"/>
                  </a:gs>
                  <a:gs pos="86000">
                    <a:schemeClr val="tx1"/>
                  </a:gs>
                </a:gsLst>
                <a:lin ang="5400000" scaled="0"/>
                <a:tileRect/>
              </a:gradFill>
              <a:effectLst/>
              <a:uLnTx/>
              <a:uFillTx/>
              <a:latin typeface="+mj-lt"/>
              <a:ea typeface="+mn-ea"/>
              <a:cs typeface="Arial" charset="0"/>
            </a:endParaRPr>
          </a:p>
        </p:txBody>
      </p:sp>
      <p:grpSp>
        <p:nvGrpSpPr>
          <p:cNvPr id="9" name="Group 8"/>
          <p:cNvGrpSpPr/>
          <p:nvPr/>
        </p:nvGrpSpPr>
        <p:grpSpPr>
          <a:xfrm>
            <a:off x="6704012" y="1981200"/>
            <a:ext cx="2652201" cy="3493532"/>
            <a:chOff x="4646612" y="1828800"/>
            <a:chExt cx="2652201" cy="3493532"/>
          </a:xfrm>
        </p:grpSpPr>
        <p:pic>
          <p:nvPicPr>
            <p:cNvPr id="10" name="Picture 6" descr="C:\Users\ADMIN\Desktop\Computer-icon.png"/>
            <p:cNvPicPr>
              <a:picLocks noChangeAspect="1" noChangeArrowheads="1"/>
            </p:cNvPicPr>
            <p:nvPr/>
          </p:nvPicPr>
          <p:blipFill>
            <a:blip r:embed="rId3"/>
            <a:srcRect/>
            <a:stretch>
              <a:fillRect/>
            </a:stretch>
          </p:blipFill>
          <p:spPr bwMode="auto">
            <a:xfrm>
              <a:off x="5103812" y="1981200"/>
              <a:ext cx="838200" cy="838200"/>
            </a:xfrm>
            <a:prstGeom prst="rect">
              <a:avLst/>
            </a:prstGeom>
            <a:noFill/>
          </p:spPr>
        </p:pic>
        <p:pic>
          <p:nvPicPr>
            <p:cNvPr id="11" name="Picture 9" descr="E:\UIT\CNTT IX\pic\website_hosting_server.png"/>
            <p:cNvPicPr>
              <a:picLocks noChangeAspect="1" noChangeArrowheads="1"/>
            </p:cNvPicPr>
            <p:nvPr/>
          </p:nvPicPr>
          <p:blipFill>
            <a:blip r:embed="rId4"/>
            <a:srcRect/>
            <a:stretch>
              <a:fillRect/>
            </a:stretch>
          </p:blipFill>
          <p:spPr bwMode="auto">
            <a:xfrm>
              <a:off x="5789612" y="1828800"/>
              <a:ext cx="1422400" cy="1066800"/>
            </a:xfrm>
            <a:prstGeom prst="rect">
              <a:avLst/>
            </a:prstGeom>
            <a:noFill/>
          </p:spPr>
        </p:pic>
        <p:pic>
          <p:nvPicPr>
            <p:cNvPr id="12" name="Picture 2" descr="E:\UIT\CNTT IX\pic\tech.png"/>
            <p:cNvPicPr>
              <a:picLocks noChangeAspect="1" noChangeArrowheads="1"/>
            </p:cNvPicPr>
            <p:nvPr/>
          </p:nvPicPr>
          <p:blipFill>
            <a:blip r:embed="rId5"/>
            <a:srcRect/>
            <a:stretch>
              <a:fillRect/>
            </a:stretch>
          </p:blipFill>
          <p:spPr bwMode="auto">
            <a:xfrm>
              <a:off x="5180012" y="3429000"/>
              <a:ext cx="762000" cy="762000"/>
            </a:xfrm>
            <a:prstGeom prst="rect">
              <a:avLst/>
            </a:prstGeom>
            <a:noFill/>
          </p:spPr>
        </p:pic>
        <p:pic>
          <p:nvPicPr>
            <p:cNvPr id="13" name="Picture 10" descr="E:\UIT\CNTT IX\pic\tools.png"/>
            <p:cNvPicPr>
              <a:picLocks noChangeAspect="1" noChangeArrowheads="1"/>
            </p:cNvPicPr>
            <p:nvPr/>
          </p:nvPicPr>
          <p:blipFill>
            <a:blip r:embed="rId6"/>
            <a:srcRect/>
            <a:stretch>
              <a:fillRect/>
            </a:stretch>
          </p:blipFill>
          <p:spPr bwMode="auto">
            <a:xfrm>
              <a:off x="6170612" y="3581399"/>
              <a:ext cx="685800" cy="685801"/>
            </a:xfrm>
            <a:prstGeom prst="rect">
              <a:avLst/>
            </a:prstGeom>
            <a:noFill/>
          </p:spPr>
        </p:pic>
        <p:sp>
          <p:nvSpPr>
            <p:cNvPr id="14" name="TextBox 13"/>
            <p:cNvSpPr txBox="1"/>
            <p:nvPr/>
          </p:nvSpPr>
          <p:spPr>
            <a:xfrm>
              <a:off x="4646612" y="4953000"/>
              <a:ext cx="2652201"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Thiết bị và nhân lực</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pic>
        <p:nvPicPr>
          <p:cNvPr id="51203" name="Picture 3" descr="E:\UIT\CNTT IX\pic\website_hosting_server.png"/>
          <p:cNvPicPr>
            <a:picLocks noChangeAspect="1" noChangeArrowheads="1"/>
          </p:cNvPicPr>
          <p:nvPr/>
        </p:nvPicPr>
        <p:blipFill>
          <a:blip r:embed="rId4"/>
          <a:srcRect/>
          <a:stretch>
            <a:fillRect/>
          </a:stretch>
        </p:blipFill>
        <p:spPr bwMode="auto">
          <a:xfrm>
            <a:off x="5789612" y="1143000"/>
            <a:ext cx="4876800" cy="3657600"/>
          </a:xfrm>
          <a:prstGeom prst="rect">
            <a:avLst/>
          </a:prstGeom>
          <a:noFill/>
        </p:spPr>
      </p:pic>
      <p:grpSp>
        <p:nvGrpSpPr>
          <p:cNvPr id="28" name="Group 27"/>
          <p:cNvGrpSpPr/>
          <p:nvPr/>
        </p:nvGrpSpPr>
        <p:grpSpPr>
          <a:xfrm>
            <a:off x="7313612" y="2362200"/>
            <a:ext cx="2449286" cy="2057400"/>
            <a:chOff x="4214812" y="3657600"/>
            <a:chExt cx="2449286" cy="2057400"/>
          </a:xfrm>
        </p:grpSpPr>
        <p:sp>
          <p:nvSpPr>
            <p:cNvPr id="20" name="Cloud 19"/>
            <p:cNvSpPr/>
            <p:nvPr/>
          </p:nvSpPr>
          <p:spPr bwMode="auto">
            <a:xfrm>
              <a:off x="4214812" y="3657600"/>
              <a:ext cx="2449286" cy="2057400"/>
            </a:xfrm>
            <a:prstGeom prst="cloud">
              <a:avLst/>
            </a:prstGeom>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pic>
          <p:nvPicPr>
            <p:cNvPr id="51206" name="Picture 6" descr="E:\UIT\CNTT IX\pic\Database Inactive Hot.png"/>
            <p:cNvPicPr>
              <a:picLocks noChangeAspect="1" noChangeArrowheads="1"/>
            </p:cNvPicPr>
            <p:nvPr/>
          </p:nvPicPr>
          <p:blipFill>
            <a:blip r:embed="rId7"/>
            <a:srcRect/>
            <a:stretch>
              <a:fillRect/>
            </a:stretch>
          </p:blipFill>
          <p:spPr bwMode="auto">
            <a:xfrm>
              <a:off x="4722812" y="4191000"/>
              <a:ext cx="990600" cy="990600"/>
            </a:xfrm>
            <a:prstGeom prst="rect">
              <a:avLst/>
            </a:prstGeom>
            <a:noFill/>
          </p:spPr>
        </p:pic>
        <p:pic>
          <p:nvPicPr>
            <p:cNvPr id="22" name="Picture 6" descr="E:\UIT\CNTT IX\pic\Database Inactive Hot.png"/>
            <p:cNvPicPr>
              <a:picLocks noChangeAspect="1" noChangeArrowheads="1"/>
            </p:cNvPicPr>
            <p:nvPr/>
          </p:nvPicPr>
          <p:blipFill>
            <a:blip r:embed="rId7"/>
            <a:srcRect/>
            <a:stretch>
              <a:fillRect/>
            </a:stretch>
          </p:blipFill>
          <p:spPr bwMode="auto">
            <a:xfrm>
              <a:off x="5256212" y="4038600"/>
              <a:ext cx="914400" cy="914400"/>
            </a:xfrm>
            <a:prstGeom prst="rect">
              <a:avLst/>
            </a:prstGeom>
            <a:noFill/>
          </p:spPr>
        </p:pic>
      </p:grpSp>
      <p:pic>
        <p:nvPicPr>
          <p:cNvPr id="51207" name="Picture 7" descr="E:\UIT\CNTT IX\pic\Untitled-7.png"/>
          <p:cNvPicPr>
            <a:picLocks noChangeAspect="1" noChangeArrowheads="1"/>
          </p:cNvPicPr>
          <p:nvPr/>
        </p:nvPicPr>
        <p:blipFill>
          <a:blip r:embed="rId8"/>
          <a:srcRect/>
          <a:stretch>
            <a:fillRect/>
          </a:stretch>
        </p:blipFill>
        <p:spPr bwMode="auto">
          <a:xfrm>
            <a:off x="6932612" y="1447800"/>
            <a:ext cx="2868172" cy="4495800"/>
          </a:xfrm>
          <a:prstGeom prst="rect">
            <a:avLst/>
          </a:prstGeom>
          <a:noFill/>
        </p:spPr>
      </p:pic>
      <p:sp>
        <p:nvSpPr>
          <p:cNvPr id="24" name="Title 23"/>
          <p:cNvSpPr>
            <a:spLocks noGrp="1"/>
          </p:cNvSpPr>
          <p:nvPr>
            <p:ph type="title"/>
          </p:nvPr>
        </p:nvSpPr>
        <p:spPr/>
        <p:txBody>
          <a:bodyPr/>
          <a:lstStyle/>
          <a:p>
            <a:endParaRPr lang="en-US"/>
          </a:p>
        </p:txBody>
      </p:sp>
      <p:grpSp>
        <p:nvGrpSpPr>
          <p:cNvPr id="29" name="Group 28"/>
          <p:cNvGrpSpPr/>
          <p:nvPr/>
        </p:nvGrpSpPr>
        <p:grpSpPr>
          <a:xfrm>
            <a:off x="6170612" y="1828800"/>
            <a:ext cx="3937000" cy="3124200"/>
            <a:chOff x="9244012" y="4038600"/>
            <a:chExt cx="3937000" cy="3124200"/>
          </a:xfrm>
        </p:grpSpPr>
        <p:sp>
          <p:nvSpPr>
            <p:cNvPr id="25" name="Cloud 24"/>
            <p:cNvSpPr/>
            <p:nvPr/>
          </p:nvSpPr>
          <p:spPr bwMode="auto">
            <a:xfrm>
              <a:off x="9244012" y="4038600"/>
              <a:ext cx="3937000" cy="3124200"/>
            </a:xfrm>
            <a:prstGeom prst="cloud">
              <a:avLst/>
            </a:prstGeom>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pic>
          <p:nvPicPr>
            <p:cNvPr id="26" name="Picture 6" descr="E:\UIT\CNTT IX\pic\Database Inactive Hot.png"/>
            <p:cNvPicPr>
              <a:picLocks noChangeAspect="1" noChangeArrowheads="1"/>
            </p:cNvPicPr>
            <p:nvPr/>
          </p:nvPicPr>
          <p:blipFill>
            <a:blip r:embed="rId7"/>
            <a:srcRect/>
            <a:stretch>
              <a:fillRect/>
            </a:stretch>
          </p:blipFill>
          <p:spPr bwMode="auto">
            <a:xfrm>
              <a:off x="10596527" y="4495800"/>
              <a:ext cx="1592298" cy="1592298"/>
            </a:xfrm>
            <a:prstGeom prst="rect">
              <a:avLst/>
            </a:prstGeom>
            <a:noFill/>
          </p:spPr>
        </p:pic>
        <p:pic>
          <p:nvPicPr>
            <p:cNvPr id="27" name="Picture 6" descr="E:\UIT\CNTT IX\pic\Database Inactive Hot.png"/>
            <p:cNvPicPr>
              <a:picLocks noChangeAspect="1" noChangeArrowheads="1"/>
            </p:cNvPicPr>
            <p:nvPr/>
          </p:nvPicPr>
          <p:blipFill>
            <a:blip r:embed="rId7"/>
            <a:srcRect/>
            <a:stretch>
              <a:fillRect/>
            </a:stretch>
          </p:blipFill>
          <p:spPr bwMode="auto">
            <a:xfrm>
              <a:off x="10133012" y="4953000"/>
              <a:ext cx="1469813" cy="1469813"/>
            </a:xfrm>
            <a:prstGeom prst="rect">
              <a:avLst/>
            </a:prstGeom>
            <a:noFill/>
          </p:spPr>
        </p:pic>
      </p:grpSp>
    </p:spTree>
    <p:extLst>
      <p:ext uri="{BB962C8B-B14F-4D97-AF65-F5344CB8AC3E}">
        <p14:creationId xmlns="" xmlns:p14="http://schemas.microsoft.com/office/powerpoint/2010/main" val="29250767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heckerboard(across)">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xit" presetSubtype="10" fill="hold" nodeType="clickEffect">
                                  <p:stCondLst>
                                    <p:cond delay="0"/>
                                  </p:stCondLst>
                                  <p:childTnLst>
                                    <p:animEffect transition="out" filter="blinds(horizontal)">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par>
                                <p:cTn id="25" presetID="5" presetClass="entr" presetSubtype="10" fill="hold" nodeType="withEffect">
                                  <p:stCondLst>
                                    <p:cond delay="0"/>
                                  </p:stCondLst>
                                  <p:childTnLst>
                                    <p:set>
                                      <p:cBhvr>
                                        <p:cTn id="26" dur="1" fill="hold">
                                          <p:stCondLst>
                                            <p:cond delay="0"/>
                                          </p:stCondLst>
                                        </p:cTn>
                                        <p:tgtEl>
                                          <p:spTgt spid="51203"/>
                                        </p:tgtEl>
                                        <p:attrNameLst>
                                          <p:attrName>style.visibility</p:attrName>
                                        </p:attrNameLst>
                                      </p:cBhvr>
                                      <p:to>
                                        <p:strVal val="visible"/>
                                      </p:to>
                                    </p:set>
                                    <p:animEffect transition="in" filter="checkerboard(across)">
                                      <p:cBhvr>
                                        <p:cTn id="27" dur="500"/>
                                        <p:tgtEl>
                                          <p:spTgt spid="5120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nodeType="clickEffect">
                                  <p:stCondLst>
                                    <p:cond delay="0"/>
                                  </p:stCondLst>
                                  <p:childTnLst>
                                    <p:animEffect transition="out" filter="blinds(horizontal)">
                                      <p:cBhvr>
                                        <p:cTn id="31" dur="500"/>
                                        <p:tgtEl>
                                          <p:spTgt spid="51203"/>
                                        </p:tgtEl>
                                      </p:cBhvr>
                                    </p:animEffect>
                                    <p:set>
                                      <p:cBhvr>
                                        <p:cTn id="32" dur="1" fill="hold">
                                          <p:stCondLst>
                                            <p:cond delay="499"/>
                                          </p:stCondLst>
                                        </p:cTn>
                                        <p:tgtEl>
                                          <p:spTgt spid="51203"/>
                                        </p:tgtEl>
                                        <p:attrNameLst>
                                          <p:attrName>style.visibility</p:attrName>
                                        </p:attrNameLst>
                                      </p:cBhvr>
                                      <p:to>
                                        <p:strVal val="hidden"/>
                                      </p:to>
                                    </p:set>
                                  </p:childTnLst>
                                </p:cTn>
                              </p:par>
                              <p:par>
                                <p:cTn id="33" presetID="5" presetClass="entr" presetSubtype="1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checkerboard(across)">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55" presetClass="entr" presetSubtype="0"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anim calcmode="lin" valueType="num">
                                      <p:cBhvr>
                                        <p:cTn id="40" dur="1000" fill="hold"/>
                                        <p:tgtEl>
                                          <p:spTgt spid="29"/>
                                        </p:tgtEl>
                                        <p:attrNameLst>
                                          <p:attrName>ppt_w</p:attrName>
                                        </p:attrNameLst>
                                      </p:cBhvr>
                                      <p:tavLst>
                                        <p:tav tm="0">
                                          <p:val>
                                            <p:strVal val="#ppt_w*0.70"/>
                                          </p:val>
                                        </p:tav>
                                        <p:tav tm="100000">
                                          <p:val>
                                            <p:strVal val="#ppt_w"/>
                                          </p:val>
                                        </p:tav>
                                      </p:tavLst>
                                    </p:anim>
                                    <p:anim calcmode="lin" valueType="num">
                                      <p:cBhvr>
                                        <p:cTn id="41" dur="1000" fill="hold"/>
                                        <p:tgtEl>
                                          <p:spTgt spid="29"/>
                                        </p:tgtEl>
                                        <p:attrNameLst>
                                          <p:attrName>ppt_h</p:attrName>
                                        </p:attrNameLst>
                                      </p:cBhvr>
                                      <p:tavLst>
                                        <p:tav tm="0">
                                          <p:val>
                                            <p:strVal val="#ppt_h"/>
                                          </p:val>
                                        </p:tav>
                                        <p:tav tm="100000">
                                          <p:val>
                                            <p:strVal val="#ppt_h"/>
                                          </p:val>
                                        </p:tav>
                                      </p:tavLst>
                                    </p:anim>
                                    <p:animEffect transition="in" filter="fade">
                                      <p:cBhvr>
                                        <p:cTn id="42" dur="10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nodeType="clickEffect">
                                  <p:stCondLst>
                                    <p:cond delay="0"/>
                                  </p:stCondLst>
                                  <p:childTnLst>
                                    <p:animEffect transition="out" filter="blinds(horizontal)">
                                      <p:cBhvr>
                                        <p:cTn id="46" dur="500"/>
                                        <p:tgtEl>
                                          <p:spTgt spid="29"/>
                                        </p:tgtEl>
                                      </p:cBhvr>
                                    </p:animEffect>
                                    <p:set>
                                      <p:cBhvr>
                                        <p:cTn id="47" dur="1" fill="hold">
                                          <p:stCondLst>
                                            <p:cond delay="499"/>
                                          </p:stCondLst>
                                        </p:cTn>
                                        <p:tgtEl>
                                          <p:spTgt spid="29"/>
                                        </p:tgtEl>
                                        <p:attrNameLst>
                                          <p:attrName>style.visibility</p:attrName>
                                        </p:attrNameLst>
                                      </p:cBhvr>
                                      <p:to>
                                        <p:strVal val="hidden"/>
                                      </p:to>
                                    </p:set>
                                  </p:childTnLst>
                                </p:cTn>
                              </p:par>
                              <p:par>
                                <p:cTn id="48" presetID="3" presetClass="exit" presetSubtype="10" fill="hold" nodeType="withEffect">
                                  <p:stCondLst>
                                    <p:cond delay="0"/>
                                  </p:stCondLst>
                                  <p:childTnLst>
                                    <p:animEffect transition="out" filter="blinds(horizontal)">
                                      <p:cBhvr>
                                        <p:cTn id="49" dur="500"/>
                                        <p:tgtEl>
                                          <p:spTgt spid="28"/>
                                        </p:tgtEl>
                                      </p:cBhvr>
                                    </p:animEffect>
                                    <p:set>
                                      <p:cBhvr>
                                        <p:cTn id="50" dur="1" fill="hold">
                                          <p:stCondLst>
                                            <p:cond delay="499"/>
                                          </p:stCondLst>
                                        </p:cTn>
                                        <p:tgtEl>
                                          <p:spTgt spid="28"/>
                                        </p:tgtEl>
                                        <p:attrNameLst>
                                          <p:attrName>style.visibility</p:attrName>
                                        </p:attrNameLst>
                                      </p:cBhvr>
                                      <p:to>
                                        <p:strVal val="hidden"/>
                                      </p:to>
                                    </p:set>
                                  </p:childTnLst>
                                </p:cTn>
                              </p:par>
                              <p:par>
                                <p:cTn id="51" presetID="5" presetClass="entr" presetSubtype="10" fill="hold" nodeType="withEffect">
                                  <p:stCondLst>
                                    <p:cond delay="0"/>
                                  </p:stCondLst>
                                  <p:childTnLst>
                                    <p:set>
                                      <p:cBhvr>
                                        <p:cTn id="52" dur="1" fill="hold">
                                          <p:stCondLst>
                                            <p:cond delay="0"/>
                                          </p:stCondLst>
                                        </p:cTn>
                                        <p:tgtEl>
                                          <p:spTgt spid="51207"/>
                                        </p:tgtEl>
                                        <p:attrNameLst>
                                          <p:attrName>style.visibility</p:attrName>
                                        </p:attrNameLst>
                                      </p:cBhvr>
                                      <p:to>
                                        <p:strVal val="visible"/>
                                      </p:to>
                                    </p:set>
                                    <p:animEffect transition="in" filter="checkerboard(across)">
                                      <p:cBhvr>
                                        <p:cTn id="53" dur="500"/>
                                        <p:tgtEl>
                                          <p:spTgt spid="51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p:bldLst>
  </p:timing>
</p:sld>
</file>

<file path=ppt/theme/theme1.xml><?xml version="1.0" encoding="utf-8"?>
<a:theme xmlns:a="http://schemas.openxmlformats.org/drawingml/2006/main" name="WindowsAzurePlatformTemplate16x9">
  <a:themeElements>
    <a:clrScheme name="Windows Azure Dark Template">
      <a:dk1>
        <a:srgbClr val="000000"/>
      </a:dk1>
      <a:lt1>
        <a:srgbClr val="FFFFFF"/>
      </a:lt1>
      <a:dk2>
        <a:srgbClr val="16A5D9"/>
      </a:dk2>
      <a:lt2>
        <a:srgbClr val="AFFAFA"/>
      </a:lt2>
      <a:accent1>
        <a:srgbClr val="D7FEFD"/>
      </a:accent1>
      <a:accent2>
        <a:srgbClr val="FE5815"/>
      </a:accent2>
      <a:accent3>
        <a:srgbClr val="323232"/>
      </a:accent3>
      <a:accent4>
        <a:srgbClr val="5CC151"/>
      </a:accent4>
      <a:accent5>
        <a:srgbClr val="B8B8B8"/>
      </a:accent5>
      <a:accent6>
        <a:srgbClr val="DAF40A"/>
      </a:accent6>
      <a:hlink>
        <a:srgbClr val="AFFAFA"/>
      </a:hlink>
      <a:folHlink>
        <a:srgbClr val="AFFAFA"/>
      </a:folHlink>
    </a:clrScheme>
    <a:fontScheme name="Segoe UI">
      <a:majorFont>
        <a:latin typeface="Segoe UI"/>
        <a:ea typeface=""/>
        <a:cs typeface=""/>
      </a:majorFont>
      <a:minorFont>
        <a:latin typeface="Segoe UI"/>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a:spPr>
      <a:bodyPr vert="horz" wrap="square" lIns="91436" tIns="45718" rIns="91436" bIns="45718" numCol="1" rtlCol="0" anchor="ctr" anchorCtr="0" compatLnSpc="1">
        <a:prstTxWarp prst="textNoShape">
          <a:avLst/>
        </a:prstTxWarp>
      </a:bodyPr>
      <a:lstStyle>
        <a:defPPr algn="ctr" defTabSz="914099">
          <a:defRPr sz="2400" spc="-50" dirty="0" smtClean="0">
            <a:gradFill>
              <a:gsLst>
                <a:gs pos="0">
                  <a:srgbClr val="000000"/>
                </a:gs>
                <a:gs pos="100000">
                  <a:srgbClr val="000000"/>
                </a:gs>
              </a:gsLst>
              <a:lin ang="5400000" scaled="0"/>
            </a:gradFill>
          </a:defRPr>
        </a:defPPr>
      </a:lstStyle>
      <a:style>
        <a:lnRef idx="0">
          <a:schemeClr val="accent1"/>
        </a:lnRef>
        <a:fillRef idx="3">
          <a:schemeClr val="accent1"/>
        </a:fillRef>
        <a:effectRef idx="3">
          <a:schemeClr val="accent1"/>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effectLst>
              <a:outerShdw blurRad="63500" algn="ctr" rotWithShape="0">
                <a:schemeClr val="tx1">
                  <a:alpha val="60000"/>
                </a:schemeClr>
              </a:outerShdw>
            </a:effectLs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WindowsAzurePlatformTemplate16x9</Template>
  <TotalTime>0</TotalTime>
  <Words>1517</Words>
  <Application>Microsoft Office PowerPoint</Application>
  <PresentationFormat>Custom</PresentationFormat>
  <Paragraphs>164</Paragraphs>
  <Slides>25</Slides>
  <Notes>7</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WindowsAzurePlatformTemplate16x9</vt:lpstr>
      <vt:lpstr>Nghiên cứu công nghệ điện toán đám mây &amp; xây dựng ứng dụng sổ liên lạc trực tuyến minh họa</vt:lpstr>
      <vt:lpstr>Nội dung trình bày</vt:lpstr>
      <vt:lpstr>1. Đặt vấn đề</vt:lpstr>
      <vt:lpstr>2. Mục tiêu và phạm vi khóa luận</vt:lpstr>
      <vt:lpstr>Slide 5</vt:lpstr>
      <vt:lpstr>3. 1. Tổng quan về điện toán đám mây</vt:lpstr>
      <vt:lpstr>3. 1. Tổng quan về điện toán đám mây</vt:lpstr>
      <vt:lpstr>3. 1. Tổng quan về điện toán đám mây</vt:lpstr>
      <vt:lpstr>Slide 9</vt:lpstr>
      <vt:lpstr>Hạn chế</vt:lpstr>
      <vt:lpstr>Slide 11</vt:lpstr>
      <vt:lpstr>3. 2. Tổng quan về Windows Azure</vt:lpstr>
      <vt:lpstr>Compute</vt:lpstr>
      <vt:lpstr>Storage</vt:lpstr>
      <vt:lpstr>Fabric</vt:lpstr>
      <vt:lpstr>SQL Azure</vt:lpstr>
      <vt:lpstr>4. Ứng dụng sổ liên lạc trực tuyến</vt:lpstr>
      <vt:lpstr>4. Ứng dụng sổ liên lạc trực tuyến</vt:lpstr>
      <vt:lpstr>4. Ứng dụng sổ liên lạc  trực tuyến (tt)</vt:lpstr>
      <vt:lpstr>4. Ứng dụng sổ liên lạc điện tử</vt:lpstr>
      <vt:lpstr>4. Ứng dụng sổ liên lạc điện tử</vt:lpstr>
      <vt:lpstr>5. Hiện thực hệ thống</vt:lpstr>
      <vt:lpstr>6. Kết luận và hướng phát triển</vt:lpstr>
      <vt:lpstr>Tài liệu tham khảo</vt:lpstr>
      <vt:lpstr>Slide 25</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ASP.NET Applications in Windows Azure</dc:title>
  <dc:creator/>
  <dc:description>
    This presentation covers ASP.NET in Windows Azure through a discussion of WebForms and MVC, statelessness, DNS configuration, and additional advanced topics.
by wwegnerwwegner@microsoft.com
http://www.wadewegner.com
</dc:description>
  <cp:lastModifiedBy/>
  <cp:revision>1</cp:revision>
  <dcterms:created xsi:type="dcterms:W3CDTF">2010-12-06T17:38:49Z</dcterms:created>
  <dcterms:modified xsi:type="dcterms:W3CDTF">2012-02-26T16:56:56Z</dcterms:modified>
  <cp:version>1.0.0</cp:version>
</cp:coreProperties>
</file>