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7"/>
  </p:notesMasterIdLst>
  <p:handoutMasterIdLst>
    <p:handoutMasterId r:id="rId28"/>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24" r:id="rId20"/>
    <p:sldId id="322" r:id="rId21"/>
    <p:sldId id="323" r:id="rId22"/>
    <p:sldId id="302" r:id="rId23"/>
    <p:sldId id="301" r:id="rId24"/>
    <p:sldId id="325" r:id="rId25"/>
    <p:sldId id="266" r:id="rId26"/>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380" autoAdjust="0"/>
    <p:restoredTop sz="83559" autoAdjust="0"/>
  </p:normalViewPr>
  <p:slideViewPr>
    <p:cSldViewPr>
      <p:cViewPr varScale="1">
        <p:scale>
          <a:sx n="64" d="100"/>
          <a:sy n="64" d="100"/>
        </p:scale>
        <p:origin x="-942" y="-102"/>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17/02/2012</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17/02/2012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xmlns=""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xmlns=""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p14="http://schemas.microsoft.com/office/powerpoint/2010/main" xmlns="" val="42316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a:p>
        </p:txBody>
      </p:sp>
    </p:spTree>
    <p:extLst>
      <p:ext uri="{BB962C8B-B14F-4D97-AF65-F5344CB8AC3E}">
        <p14:creationId xmlns:p14="http://schemas.microsoft.com/office/powerpoint/2010/main" xmlns=""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xmlns=""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công nghệ điện toán đám mây &amp; xây dựng ứng dụng sổ liên lạc trực tuyến minh họa</a:t>
            </a:r>
            <a:endParaRPr lang="en-US" dirty="0"/>
          </a:p>
        </p:txBody>
      </p:sp>
      <p:sp>
        <p:nvSpPr>
          <p:cNvPr id="5" name="Subtitle 4"/>
          <p:cNvSpPr>
            <a:spLocks noGrp="1"/>
          </p:cNvSpPr>
          <p:nvPr>
            <p:ph type="subTitle" idx="1"/>
          </p:nvPr>
        </p:nvSpPr>
        <p:spPr>
          <a:xfrm>
            <a:off x="5561012" y="4495800"/>
            <a:ext cx="6146768" cy="1066800"/>
          </a:xfrm>
        </p:spPr>
        <p:txBody>
          <a:bodyPr/>
          <a:lstStyle/>
          <a:p>
            <a:pPr algn="r"/>
            <a:r>
              <a:rPr lang="en-US" smtClean="0"/>
              <a:t> GVHD: </a:t>
            </a:r>
            <a:r>
              <a:rPr lang="en-US" b="1" smtClean="0"/>
              <a:t>Thầy Phan Trung Hiếu</a:t>
            </a:r>
          </a:p>
          <a:p>
            <a:pPr algn="r"/>
            <a:r>
              <a:rPr lang="en-US" b="1" smtClean="0"/>
              <a:t>TS. Ngô Thanh Hùng</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1787" y="5543550"/>
            <a:ext cx="4772025" cy="7301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785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3360920"/>
          </a:xfrm>
          <a:prstGeom prst="rect">
            <a:avLst/>
          </a:prstGeom>
        </p:spPr>
        <p:txBody>
          <a:bodyPr vert="horz" wrap="square" lIns="0" tIns="0" rIns="0" bIns="0" rtlCol="0">
            <a:spAutoFit/>
          </a:bodyPr>
          <a:lstStyle/>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Phụ thuộc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vào </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API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nh</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Quan</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điểm</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của</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người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dùng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về</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bảo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mật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dữ</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liệu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chuyển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giao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Giá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thành</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để</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nghiên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cứu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phát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ngay</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từ</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đầu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đối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với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Phân</a:t>
            </a:r>
            <a:r>
              <a:rPr lang="en-US" sz="2800" dirty="0" smtClean="0">
                <a:gradFill>
                  <a:gsLst>
                    <a:gs pos="0">
                      <a:schemeClr val="tx1"/>
                    </a:gs>
                    <a:gs pos="86000">
                      <a:schemeClr val="tx1"/>
                    </a:gs>
                  </a:gsLst>
                  <a:lin ang="5400000" scaled="0"/>
                </a:gradFill>
              </a:rPr>
              <a:t> </a:t>
            </a:r>
            <a:r>
              <a:rPr lang="en-US" sz="2800" dirty="0" err="1" smtClean="0">
                <a:gradFill>
                  <a:gsLst>
                    <a:gs pos="0">
                      <a:schemeClr val="tx1"/>
                    </a:gs>
                    <a:gs pos="86000">
                      <a:schemeClr val="tx1"/>
                    </a:gs>
                  </a:gsLst>
                  <a:lin ang="5400000" scaled="0"/>
                </a:gradFill>
              </a:rPr>
              <a:t>mảnh</a:t>
            </a:r>
            <a:r>
              <a:rPr lang="en-US" sz="2800" dirty="0" smtClean="0">
                <a:gradFill>
                  <a:gsLst>
                    <a:gs pos="0">
                      <a:schemeClr val="tx1"/>
                    </a:gs>
                    <a:gs pos="86000">
                      <a:schemeClr val="tx1"/>
                    </a:gs>
                  </a:gsLst>
                  <a:lin ang="5400000" scaled="0"/>
                </a:gradFill>
              </a:rPr>
              <a:t> </a:t>
            </a:r>
            <a:r>
              <a:rPr lang="en-US" sz="2800" err="1" smtClean="0">
                <a:gradFill>
                  <a:gsLst>
                    <a:gs pos="0">
                      <a:schemeClr val="tx1"/>
                    </a:gs>
                    <a:gs pos="86000">
                      <a:schemeClr val="tx1"/>
                    </a:gs>
                  </a:gsLst>
                  <a:lin ang="5400000" scaled="0"/>
                </a:gradFill>
              </a:rPr>
              <a:t>dữ</a:t>
            </a:r>
            <a:r>
              <a:rPr lang="en-US" sz="2800" smtClean="0">
                <a:gradFill>
                  <a:gsLst>
                    <a:gs pos="0">
                      <a:schemeClr val="tx1"/>
                    </a:gs>
                    <a:gs pos="86000">
                      <a:schemeClr val="tx1"/>
                    </a:gs>
                  </a:gsLst>
                  <a:lin ang="5400000" scaled="0"/>
                </a:gradFill>
              </a:rPr>
              <a:t> liệu nhà cung cấp</a:t>
            </a:r>
          </a:p>
        </p:txBody>
      </p:sp>
      <p:pic>
        <p:nvPicPr>
          <p:cNvPr id="52227" name="Picture 3" descr="E:\UIT\CNTT IX\pic\Untitled-10.png"/>
          <p:cNvPicPr>
            <a:picLocks noChangeAspect="1" noChangeArrowheads="1"/>
          </p:cNvPicPr>
          <p:nvPr/>
        </p:nvPicPr>
        <p:blipFill>
          <a:blip r:embed="rId3"/>
          <a:srcRect/>
          <a:stretch>
            <a:fillRect/>
          </a:stretch>
        </p:blipFill>
        <p:spPr bwMode="auto">
          <a:xfrm>
            <a:off x="6932612" y="21336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2954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18288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danh mục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667000"/>
            <a:ext cx="6477000" cy="609600"/>
            <a:chOff x="836612" y="2895600"/>
            <a:chExt cx="6477000" cy="609600"/>
          </a:xfrm>
        </p:grpSpPr>
        <p:sp>
          <p:nvSpPr>
            <p:cNvPr id="9" name="TextBox 8"/>
            <p:cNvSpPr txBox="1"/>
            <p:nvPr/>
          </p:nvSpPr>
          <p:spPr>
            <a:xfrm>
              <a:off x="2360612" y="30480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thông tin 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2004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lớp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7338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lời nhắn khẩn đến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2672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góp ý của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48006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Quảng lý 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3340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Báo cáo thống kê</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7999412" y="1905000"/>
            <a:ext cx="2895600" cy="3341132"/>
            <a:chOff x="836612" y="1676400"/>
            <a:chExt cx="2895600" cy="3341132"/>
          </a:xfrm>
        </p:grpSpPr>
        <p:pic>
          <p:nvPicPr>
            <p:cNvPr id="66"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67" name="TextBox 66"/>
            <p:cNvSpPr txBox="1"/>
            <p:nvPr/>
          </p:nvSpPr>
          <p:spPr>
            <a:xfrm>
              <a:off x="1370012" y="4648200"/>
              <a:ext cx="182312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8" name="Group 67"/>
          <p:cNvGrpSpPr/>
          <p:nvPr/>
        </p:nvGrpSpPr>
        <p:grpSpPr>
          <a:xfrm>
            <a:off x="4951412" y="1905000"/>
            <a:ext cx="2895600" cy="3341132"/>
            <a:chOff x="836612" y="1676400"/>
            <a:chExt cx="2895600" cy="3341132"/>
          </a:xfrm>
        </p:grpSpPr>
        <p:pic>
          <p:nvPicPr>
            <p:cNvPr id="69"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0" name="TextBox 69"/>
            <p:cNvSpPr txBox="1"/>
            <p:nvPr/>
          </p:nvSpPr>
          <p:spPr>
            <a:xfrm>
              <a:off x="1370012" y="4648200"/>
              <a:ext cx="1808700"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B</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1" name="Group 70"/>
          <p:cNvGrpSpPr/>
          <p:nvPr/>
        </p:nvGrpSpPr>
        <p:grpSpPr>
          <a:xfrm>
            <a:off x="1827212" y="1916668"/>
            <a:ext cx="2895600" cy="3341132"/>
            <a:chOff x="836612" y="1676400"/>
            <a:chExt cx="2895600" cy="3341132"/>
          </a:xfrm>
        </p:grpSpPr>
        <p:pic>
          <p:nvPicPr>
            <p:cNvPr id="72"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3" name="TextBox 72"/>
            <p:cNvSpPr txBox="1"/>
            <p:nvPr/>
          </p:nvSpPr>
          <p:spPr>
            <a:xfrm>
              <a:off x="1370012" y="4648200"/>
              <a:ext cx="183114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A</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6" name="Group 75"/>
          <p:cNvGrpSpPr/>
          <p:nvPr/>
        </p:nvGrpSpPr>
        <p:grpSpPr>
          <a:xfrm>
            <a:off x="760412" y="1295400"/>
            <a:ext cx="5638800" cy="533400"/>
            <a:chOff x="4799012" y="6324600"/>
            <a:chExt cx="5638800" cy="533400"/>
          </a:xfrm>
        </p:grpSpPr>
        <p:sp>
          <p:nvSpPr>
            <p:cNvPr id="74" name="TextBox 73"/>
            <p:cNvSpPr txBox="1"/>
            <p:nvPr/>
          </p:nvSpPr>
          <p:spPr>
            <a:xfrm>
              <a:off x="5484812" y="64124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Cấu hình và thêm mới trường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75" name="Picture 6" descr="E:\UIT\CNTT IX\pic\200712721572423477802.png"/>
            <p:cNvPicPr>
              <a:picLocks noChangeAspect="1" noChangeArrowheads="1"/>
            </p:cNvPicPr>
            <p:nvPr/>
          </p:nvPicPr>
          <p:blipFill>
            <a:blip r:embed="rId3"/>
            <a:srcRect/>
            <a:stretch>
              <a:fillRect/>
            </a:stretch>
          </p:blipFill>
          <p:spPr bwMode="auto">
            <a:xfrm>
              <a:off x="4799012" y="6324600"/>
              <a:ext cx="533400" cy="5334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checkerboard(across)">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path" presetSubtype="0" accel="50000" decel="50000" fill="hold" nodeType="clickEffect">
                                  <p:stCondLst>
                                    <p:cond delay="0"/>
                                  </p:stCondLst>
                                  <p:childTnLst>
                                    <p:animMotion origin="layout" path="M 1.83477E-6 2.22222E-6 L 0.49101 0.25 " pathEditMode="relative" rAng="0" ptsTypes="AA">
                                      <p:cBhvr>
                                        <p:cTn id="51" dur="1000" fill="hold"/>
                                        <p:tgtEl>
                                          <p:spTgt spid="55"/>
                                        </p:tgtEl>
                                        <p:attrNameLst>
                                          <p:attrName>ppt_x</p:attrName>
                                          <p:attrName>ppt_y</p:attrName>
                                        </p:attrNameLst>
                                      </p:cBhvr>
                                      <p:rCtr x="246" y="125"/>
                                    </p:animMotion>
                                  </p:childTnLst>
                                </p:cTn>
                              </p:par>
                              <p:par>
                                <p:cTn id="52" presetID="49" presetClass="path" presetSubtype="0" accel="50000" decel="50000" fill="hold" nodeType="withEffect">
                                  <p:stCondLst>
                                    <p:cond delay="0"/>
                                  </p:stCondLst>
                                  <p:childTnLst>
                                    <p:animMotion origin="layout" path="M 3.87542E-6 -3.33333E-6 L 0.39093 0.14445 " pathEditMode="relative" rAng="0" ptsTypes="AA">
                                      <p:cBhvr>
                                        <p:cTn id="53" dur="1000" fill="hold"/>
                                        <p:tgtEl>
                                          <p:spTgt spid="56"/>
                                        </p:tgtEl>
                                        <p:attrNameLst>
                                          <p:attrName>ppt_x</p:attrName>
                                          <p:attrName>ppt_y</p:attrName>
                                        </p:attrNameLst>
                                      </p:cBhvr>
                                      <p:rCtr x="195" y="72"/>
                                    </p:animMotion>
                                  </p:childTnLst>
                                </p:cTn>
                              </p:par>
                              <p:par>
                                <p:cTn id="54" presetID="49" presetClass="path" presetSubtype="0" accel="50000" decel="50000" fill="hold" nodeType="withEffect">
                                  <p:stCondLst>
                                    <p:cond delay="0"/>
                                  </p:stCondLst>
                                  <p:childTnLst>
                                    <p:animMotion origin="layout" path="M 3.87542E-6 -3.33333E-6 L 0.37842 0.04445 " pathEditMode="relative" rAng="0" ptsTypes="AA">
                                      <p:cBhvr>
                                        <p:cTn id="55" dur="1000" fill="hold"/>
                                        <p:tgtEl>
                                          <p:spTgt spid="57"/>
                                        </p:tgtEl>
                                        <p:attrNameLst>
                                          <p:attrName>ppt_x</p:attrName>
                                          <p:attrName>ppt_y</p:attrName>
                                        </p:attrNameLst>
                                      </p:cBhvr>
                                      <p:rCtr x="189" y="22"/>
                                    </p:animMotion>
                                  </p:childTnLst>
                                </p:cTn>
                              </p:par>
                              <p:par>
                                <p:cTn id="56" presetID="49" presetClass="path" presetSubtype="0" accel="50000" decel="50000" fill="hold" nodeType="withEffect">
                                  <p:stCondLst>
                                    <p:cond delay="0"/>
                                  </p:stCondLst>
                                  <p:childTnLst>
                                    <p:animMotion origin="layout" path="M 3.87542E-6 -1.11111E-6 L 0.38467 -0.03333 " pathEditMode="relative" rAng="0" ptsTypes="AA">
                                      <p:cBhvr>
                                        <p:cTn id="57" dur="1000" fill="hold"/>
                                        <p:tgtEl>
                                          <p:spTgt spid="58"/>
                                        </p:tgtEl>
                                        <p:attrNameLst>
                                          <p:attrName>ppt_x</p:attrName>
                                          <p:attrName>ppt_y</p:attrName>
                                        </p:attrNameLst>
                                      </p:cBhvr>
                                      <p:rCtr x="192" y="-17"/>
                                    </p:animMotion>
                                  </p:childTnLst>
                                </p:cTn>
                              </p:par>
                              <p:par>
                                <p:cTn id="58" presetID="49" presetClass="path" presetSubtype="0" accel="50000" decel="50000" fill="hold" nodeType="withEffect">
                                  <p:stCondLst>
                                    <p:cond delay="0"/>
                                  </p:stCondLst>
                                  <p:childTnLst>
                                    <p:animMotion origin="layout" path="M -0.02814 0.01109 L 0.37533 -0.11117 " pathEditMode="relative" rAng="0" ptsTypes="AA">
                                      <p:cBhvr>
                                        <p:cTn id="59" dur="1000" fill="hold"/>
                                        <p:tgtEl>
                                          <p:spTgt spid="59"/>
                                        </p:tgtEl>
                                        <p:attrNameLst>
                                          <p:attrName>ppt_x</p:attrName>
                                          <p:attrName>ppt_y</p:attrName>
                                        </p:attrNameLst>
                                      </p:cBhvr>
                                      <p:rCtr x="202" y="-61"/>
                                    </p:animMotion>
                                  </p:childTnLst>
                                </p:cTn>
                              </p:par>
                              <p:par>
                                <p:cTn id="60" presetID="49" presetClass="path" presetSubtype="0" accel="50000" decel="50000" fill="hold" nodeType="withEffect">
                                  <p:stCondLst>
                                    <p:cond delay="0"/>
                                  </p:stCondLst>
                                  <p:childTnLst>
                                    <p:animMotion origin="layout" path="M 3.87542E-6 3.33333E-6 L 0.37216 -0.18889 " pathEditMode="relative" rAng="0" ptsTypes="AA">
                                      <p:cBhvr>
                                        <p:cTn id="61" dur="1000" fill="hold"/>
                                        <p:tgtEl>
                                          <p:spTgt spid="60"/>
                                        </p:tgtEl>
                                        <p:attrNameLst>
                                          <p:attrName>ppt_x</p:attrName>
                                          <p:attrName>ppt_y</p:attrName>
                                        </p:attrNameLst>
                                      </p:cBhvr>
                                      <p:rCtr x="186" y="-94"/>
                                    </p:animMotion>
                                  </p:childTnLst>
                                </p:cTn>
                              </p:par>
                              <p:par>
                                <p:cTn id="62" presetID="49" presetClass="path" presetSubtype="0" accel="50000" decel="50000" fill="hold" nodeType="withEffect">
                                  <p:stCondLst>
                                    <p:cond delay="0"/>
                                  </p:stCondLst>
                                  <p:childTnLst>
                                    <p:animMotion origin="layout" path="M 3.87542E-6 -4.44444E-6 L 0.37842 -0.26666 " pathEditMode="relative" rAng="0" ptsTypes="AA">
                                      <p:cBhvr>
                                        <p:cTn id="63" dur="1000" fill="hold"/>
                                        <p:tgtEl>
                                          <p:spTgt spid="61"/>
                                        </p:tgtEl>
                                        <p:attrNameLst>
                                          <p:attrName>ppt_x</p:attrName>
                                          <p:attrName>ppt_y</p:attrName>
                                        </p:attrNameLst>
                                      </p:cBhvr>
                                      <p:rCtr x="189" y="-133"/>
                                    </p:animMotion>
                                  </p:childTnLst>
                                </p:cTn>
                              </p:par>
                              <p:par>
                                <p:cTn id="64" presetID="49" presetClass="path" presetSubtype="0" accel="50000" decel="50000" fill="hold" nodeType="withEffect">
                                  <p:stCondLst>
                                    <p:cond delay="0"/>
                                  </p:stCondLst>
                                  <p:childTnLst>
                                    <p:animMotion origin="layout" path="M 3.87542E-6 -2.22222E-6 L 0.38467 -0.34444 " pathEditMode="relative" rAng="0" ptsTypes="AA">
                                      <p:cBhvr>
                                        <p:cTn id="65" dur="1000" fill="hold"/>
                                        <p:tgtEl>
                                          <p:spTgt spid="62"/>
                                        </p:tgtEl>
                                        <p:attrNameLst>
                                          <p:attrName>ppt_x</p:attrName>
                                          <p:attrName>ppt_y</p:attrName>
                                        </p:attrNameLst>
                                      </p:cBhvr>
                                      <p:rCtr x="192" y="-172"/>
                                    </p:animMotion>
                                  </p:childTnLst>
                                </p:cTn>
                              </p:par>
                              <p:par>
                                <p:cTn id="66" presetID="23" presetClass="exit" presetSubtype="32" fill="hold" nodeType="withEffect">
                                  <p:stCondLst>
                                    <p:cond delay="700"/>
                                  </p:stCondLst>
                                  <p:childTnLst>
                                    <p:anim calcmode="lin" valueType="num">
                                      <p:cBhvr>
                                        <p:cTn id="67" dur="500"/>
                                        <p:tgtEl>
                                          <p:spTgt spid="55"/>
                                        </p:tgtEl>
                                        <p:attrNameLst>
                                          <p:attrName>ppt_w</p:attrName>
                                        </p:attrNameLst>
                                      </p:cBhvr>
                                      <p:tavLst>
                                        <p:tav tm="0">
                                          <p:val>
                                            <p:strVal val="ppt_w"/>
                                          </p:val>
                                        </p:tav>
                                        <p:tav tm="100000">
                                          <p:val>
                                            <p:fltVal val="0"/>
                                          </p:val>
                                        </p:tav>
                                      </p:tavLst>
                                    </p:anim>
                                    <p:anim calcmode="lin" valueType="num">
                                      <p:cBhvr>
                                        <p:cTn id="68" dur="500"/>
                                        <p:tgtEl>
                                          <p:spTgt spid="55"/>
                                        </p:tgtEl>
                                        <p:attrNameLst>
                                          <p:attrName>ppt_h</p:attrName>
                                        </p:attrNameLst>
                                      </p:cBhvr>
                                      <p:tavLst>
                                        <p:tav tm="0">
                                          <p:val>
                                            <p:strVal val="ppt_h"/>
                                          </p:val>
                                        </p:tav>
                                        <p:tav tm="100000">
                                          <p:val>
                                            <p:fltVal val="0"/>
                                          </p:val>
                                        </p:tav>
                                      </p:tavLst>
                                    </p:anim>
                                    <p:set>
                                      <p:cBhvr>
                                        <p:cTn id="69" dur="1" fill="hold">
                                          <p:stCondLst>
                                            <p:cond delay="499"/>
                                          </p:stCondLst>
                                        </p:cTn>
                                        <p:tgtEl>
                                          <p:spTgt spid="55"/>
                                        </p:tgtEl>
                                        <p:attrNameLst>
                                          <p:attrName>style.visibility</p:attrName>
                                        </p:attrNameLst>
                                      </p:cBhvr>
                                      <p:to>
                                        <p:strVal val="hidden"/>
                                      </p:to>
                                    </p:set>
                                  </p:childTnLst>
                                </p:cTn>
                              </p:par>
                              <p:par>
                                <p:cTn id="70" presetID="23" presetClass="exit" presetSubtype="32" fill="hold" nodeType="withEffect">
                                  <p:stCondLst>
                                    <p:cond delay="900"/>
                                  </p:stCondLst>
                                  <p:childTnLst>
                                    <p:anim calcmode="lin" valueType="num">
                                      <p:cBhvr>
                                        <p:cTn id="71" dur="500"/>
                                        <p:tgtEl>
                                          <p:spTgt spid="56"/>
                                        </p:tgtEl>
                                        <p:attrNameLst>
                                          <p:attrName>ppt_w</p:attrName>
                                        </p:attrNameLst>
                                      </p:cBhvr>
                                      <p:tavLst>
                                        <p:tav tm="0">
                                          <p:val>
                                            <p:strVal val="ppt_w"/>
                                          </p:val>
                                        </p:tav>
                                        <p:tav tm="100000">
                                          <p:val>
                                            <p:fltVal val="0"/>
                                          </p:val>
                                        </p:tav>
                                      </p:tavLst>
                                    </p:anim>
                                    <p:anim calcmode="lin" valueType="num">
                                      <p:cBhvr>
                                        <p:cTn id="72" dur="500"/>
                                        <p:tgtEl>
                                          <p:spTgt spid="56"/>
                                        </p:tgtEl>
                                        <p:attrNameLst>
                                          <p:attrName>ppt_h</p:attrName>
                                        </p:attrNameLst>
                                      </p:cBhvr>
                                      <p:tavLst>
                                        <p:tav tm="0">
                                          <p:val>
                                            <p:strVal val="ppt_h"/>
                                          </p:val>
                                        </p:tav>
                                        <p:tav tm="100000">
                                          <p:val>
                                            <p:fltVal val="0"/>
                                          </p:val>
                                        </p:tav>
                                      </p:tavLst>
                                    </p:anim>
                                    <p:set>
                                      <p:cBhvr>
                                        <p:cTn id="73" dur="1" fill="hold">
                                          <p:stCondLst>
                                            <p:cond delay="499"/>
                                          </p:stCondLst>
                                        </p:cTn>
                                        <p:tgtEl>
                                          <p:spTgt spid="56"/>
                                        </p:tgtEl>
                                        <p:attrNameLst>
                                          <p:attrName>style.visibility</p:attrName>
                                        </p:attrNameLst>
                                      </p:cBhvr>
                                      <p:to>
                                        <p:strVal val="hidden"/>
                                      </p:to>
                                    </p:set>
                                  </p:childTnLst>
                                </p:cTn>
                              </p:par>
                              <p:par>
                                <p:cTn id="74" presetID="23" presetClass="exit" presetSubtype="32" fill="hold" nodeType="withEffect">
                                  <p:stCondLst>
                                    <p:cond delay="900"/>
                                  </p:stCondLst>
                                  <p:childTnLst>
                                    <p:anim calcmode="lin" valueType="num">
                                      <p:cBhvr>
                                        <p:cTn id="75" dur="500"/>
                                        <p:tgtEl>
                                          <p:spTgt spid="57"/>
                                        </p:tgtEl>
                                        <p:attrNameLst>
                                          <p:attrName>ppt_w</p:attrName>
                                        </p:attrNameLst>
                                      </p:cBhvr>
                                      <p:tavLst>
                                        <p:tav tm="0">
                                          <p:val>
                                            <p:strVal val="ppt_w"/>
                                          </p:val>
                                        </p:tav>
                                        <p:tav tm="100000">
                                          <p:val>
                                            <p:fltVal val="0"/>
                                          </p:val>
                                        </p:tav>
                                      </p:tavLst>
                                    </p:anim>
                                    <p:anim calcmode="lin" valueType="num">
                                      <p:cBhvr>
                                        <p:cTn id="76" dur="500"/>
                                        <p:tgtEl>
                                          <p:spTgt spid="57"/>
                                        </p:tgtEl>
                                        <p:attrNameLst>
                                          <p:attrName>ppt_h</p:attrName>
                                        </p:attrNameLst>
                                      </p:cBhvr>
                                      <p:tavLst>
                                        <p:tav tm="0">
                                          <p:val>
                                            <p:strVal val="ppt_h"/>
                                          </p:val>
                                        </p:tav>
                                        <p:tav tm="100000">
                                          <p:val>
                                            <p:fltVal val="0"/>
                                          </p:val>
                                        </p:tav>
                                      </p:tavLst>
                                    </p:anim>
                                    <p:set>
                                      <p:cBhvr>
                                        <p:cTn id="77" dur="1" fill="hold">
                                          <p:stCondLst>
                                            <p:cond delay="499"/>
                                          </p:stCondLst>
                                        </p:cTn>
                                        <p:tgtEl>
                                          <p:spTgt spid="57"/>
                                        </p:tgtEl>
                                        <p:attrNameLst>
                                          <p:attrName>style.visibility</p:attrName>
                                        </p:attrNameLst>
                                      </p:cBhvr>
                                      <p:to>
                                        <p:strVal val="hidden"/>
                                      </p:to>
                                    </p:set>
                                  </p:childTnLst>
                                </p:cTn>
                              </p:par>
                              <p:par>
                                <p:cTn id="78" presetID="23" presetClass="exit" presetSubtype="32" fill="hold" nodeType="withEffect">
                                  <p:stCondLst>
                                    <p:cond delay="9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xit" presetSubtype="32" fill="hold" nodeType="withEffect">
                                  <p:stCondLst>
                                    <p:cond delay="900"/>
                                  </p:stCondLst>
                                  <p:childTnLst>
                                    <p:anim calcmode="lin" valueType="num">
                                      <p:cBhvr>
                                        <p:cTn id="83" dur="500"/>
                                        <p:tgtEl>
                                          <p:spTgt spid="59"/>
                                        </p:tgtEl>
                                        <p:attrNameLst>
                                          <p:attrName>ppt_w</p:attrName>
                                        </p:attrNameLst>
                                      </p:cBhvr>
                                      <p:tavLst>
                                        <p:tav tm="0">
                                          <p:val>
                                            <p:strVal val="ppt_w"/>
                                          </p:val>
                                        </p:tav>
                                        <p:tav tm="100000">
                                          <p:val>
                                            <p:fltVal val="0"/>
                                          </p:val>
                                        </p:tav>
                                      </p:tavLst>
                                    </p:anim>
                                    <p:anim calcmode="lin" valueType="num">
                                      <p:cBhvr>
                                        <p:cTn id="84" dur="500"/>
                                        <p:tgtEl>
                                          <p:spTgt spid="59"/>
                                        </p:tgtEl>
                                        <p:attrNameLst>
                                          <p:attrName>ppt_h</p:attrName>
                                        </p:attrNameLst>
                                      </p:cBhvr>
                                      <p:tavLst>
                                        <p:tav tm="0">
                                          <p:val>
                                            <p:strVal val="ppt_h"/>
                                          </p:val>
                                        </p:tav>
                                        <p:tav tm="100000">
                                          <p:val>
                                            <p:fltVal val="0"/>
                                          </p:val>
                                        </p:tav>
                                      </p:tavLst>
                                    </p:anim>
                                    <p:set>
                                      <p:cBhvr>
                                        <p:cTn id="85" dur="1" fill="hold">
                                          <p:stCondLst>
                                            <p:cond delay="499"/>
                                          </p:stCondLst>
                                        </p:cTn>
                                        <p:tgtEl>
                                          <p:spTgt spid="59"/>
                                        </p:tgtEl>
                                        <p:attrNameLst>
                                          <p:attrName>style.visibility</p:attrName>
                                        </p:attrNameLst>
                                      </p:cBhvr>
                                      <p:to>
                                        <p:strVal val="hidden"/>
                                      </p:to>
                                    </p:set>
                                  </p:childTnLst>
                                </p:cTn>
                              </p:par>
                              <p:par>
                                <p:cTn id="86" presetID="23" presetClass="exit" presetSubtype="32" fill="hold" nodeType="withEffect">
                                  <p:stCondLst>
                                    <p:cond delay="900"/>
                                  </p:stCondLst>
                                  <p:childTnLst>
                                    <p:anim calcmode="lin" valueType="num">
                                      <p:cBhvr>
                                        <p:cTn id="87" dur="500"/>
                                        <p:tgtEl>
                                          <p:spTgt spid="60"/>
                                        </p:tgtEl>
                                        <p:attrNameLst>
                                          <p:attrName>ppt_w</p:attrName>
                                        </p:attrNameLst>
                                      </p:cBhvr>
                                      <p:tavLst>
                                        <p:tav tm="0">
                                          <p:val>
                                            <p:strVal val="ppt_w"/>
                                          </p:val>
                                        </p:tav>
                                        <p:tav tm="100000">
                                          <p:val>
                                            <p:fltVal val="0"/>
                                          </p:val>
                                        </p:tav>
                                      </p:tavLst>
                                    </p:anim>
                                    <p:anim calcmode="lin" valueType="num">
                                      <p:cBhvr>
                                        <p:cTn id="88" dur="500"/>
                                        <p:tgtEl>
                                          <p:spTgt spid="60"/>
                                        </p:tgtEl>
                                        <p:attrNameLst>
                                          <p:attrName>ppt_h</p:attrName>
                                        </p:attrNameLst>
                                      </p:cBhvr>
                                      <p:tavLst>
                                        <p:tav tm="0">
                                          <p:val>
                                            <p:strVal val="ppt_h"/>
                                          </p:val>
                                        </p:tav>
                                        <p:tav tm="100000">
                                          <p:val>
                                            <p:fltVal val="0"/>
                                          </p:val>
                                        </p:tav>
                                      </p:tavLst>
                                    </p:anim>
                                    <p:set>
                                      <p:cBhvr>
                                        <p:cTn id="89" dur="1" fill="hold">
                                          <p:stCondLst>
                                            <p:cond delay="499"/>
                                          </p:stCondLst>
                                        </p:cTn>
                                        <p:tgtEl>
                                          <p:spTgt spid="60"/>
                                        </p:tgtEl>
                                        <p:attrNameLst>
                                          <p:attrName>style.visibility</p:attrName>
                                        </p:attrNameLst>
                                      </p:cBhvr>
                                      <p:to>
                                        <p:strVal val="hidden"/>
                                      </p:to>
                                    </p:set>
                                  </p:childTnLst>
                                </p:cTn>
                              </p:par>
                              <p:par>
                                <p:cTn id="90" presetID="23" presetClass="exit" presetSubtype="32" fill="hold" nodeType="withEffect">
                                  <p:stCondLst>
                                    <p:cond delay="900"/>
                                  </p:stCondLst>
                                  <p:childTnLst>
                                    <p:anim calcmode="lin" valueType="num">
                                      <p:cBhvr>
                                        <p:cTn id="91" dur="500"/>
                                        <p:tgtEl>
                                          <p:spTgt spid="61"/>
                                        </p:tgtEl>
                                        <p:attrNameLst>
                                          <p:attrName>ppt_w</p:attrName>
                                        </p:attrNameLst>
                                      </p:cBhvr>
                                      <p:tavLst>
                                        <p:tav tm="0">
                                          <p:val>
                                            <p:strVal val="ppt_w"/>
                                          </p:val>
                                        </p:tav>
                                        <p:tav tm="100000">
                                          <p:val>
                                            <p:fltVal val="0"/>
                                          </p:val>
                                        </p:tav>
                                      </p:tavLst>
                                    </p:anim>
                                    <p:anim calcmode="lin" valueType="num">
                                      <p:cBhvr>
                                        <p:cTn id="92" dur="500"/>
                                        <p:tgtEl>
                                          <p:spTgt spid="61"/>
                                        </p:tgtEl>
                                        <p:attrNameLst>
                                          <p:attrName>ppt_h</p:attrName>
                                        </p:attrNameLst>
                                      </p:cBhvr>
                                      <p:tavLst>
                                        <p:tav tm="0">
                                          <p:val>
                                            <p:strVal val="ppt_h"/>
                                          </p:val>
                                        </p:tav>
                                        <p:tav tm="100000">
                                          <p:val>
                                            <p:fltVal val="0"/>
                                          </p:val>
                                        </p:tav>
                                      </p:tavLst>
                                    </p:anim>
                                    <p:set>
                                      <p:cBhvr>
                                        <p:cTn id="93" dur="1" fill="hold">
                                          <p:stCondLst>
                                            <p:cond delay="499"/>
                                          </p:stCondLst>
                                        </p:cTn>
                                        <p:tgtEl>
                                          <p:spTgt spid="61"/>
                                        </p:tgtEl>
                                        <p:attrNameLst>
                                          <p:attrName>style.visibility</p:attrName>
                                        </p:attrNameLst>
                                      </p:cBhvr>
                                      <p:to>
                                        <p:strVal val="hidden"/>
                                      </p:to>
                                    </p:set>
                                  </p:childTnLst>
                                </p:cTn>
                              </p:par>
                              <p:par>
                                <p:cTn id="94" presetID="23" presetClass="exit" presetSubtype="32" fill="hold" nodeType="withEffect">
                                  <p:stCondLst>
                                    <p:cond delay="900"/>
                                  </p:stCondLst>
                                  <p:childTnLst>
                                    <p:anim calcmode="lin" valueType="num">
                                      <p:cBhvr>
                                        <p:cTn id="95" dur="500"/>
                                        <p:tgtEl>
                                          <p:spTgt spid="62"/>
                                        </p:tgtEl>
                                        <p:attrNameLst>
                                          <p:attrName>ppt_w</p:attrName>
                                        </p:attrNameLst>
                                      </p:cBhvr>
                                      <p:tavLst>
                                        <p:tav tm="0">
                                          <p:val>
                                            <p:strVal val="ppt_w"/>
                                          </p:val>
                                        </p:tav>
                                        <p:tav tm="100000">
                                          <p:val>
                                            <p:fltVal val="0"/>
                                          </p:val>
                                        </p:tav>
                                      </p:tavLst>
                                    </p:anim>
                                    <p:anim calcmode="lin" valueType="num">
                                      <p:cBhvr>
                                        <p:cTn id="96" dur="500"/>
                                        <p:tgtEl>
                                          <p:spTgt spid="62"/>
                                        </p:tgtEl>
                                        <p:attrNameLst>
                                          <p:attrName>ppt_h</p:attrName>
                                        </p:attrNameLst>
                                      </p:cBhvr>
                                      <p:tavLst>
                                        <p:tav tm="0">
                                          <p:val>
                                            <p:strVal val="ppt_h"/>
                                          </p:val>
                                        </p:tav>
                                        <p:tav tm="100000">
                                          <p:val>
                                            <p:fltVal val="0"/>
                                          </p:val>
                                        </p:tav>
                                      </p:tavLst>
                                    </p:anim>
                                    <p:set>
                                      <p:cBhvr>
                                        <p:cTn id="97" dur="1" fill="hold">
                                          <p:stCondLst>
                                            <p:cond delay="499"/>
                                          </p:stCondLst>
                                        </p:cTn>
                                        <p:tgtEl>
                                          <p:spTgt spid="6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checkerboard(across)">
                                      <p:cBhvr>
                                        <p:cTn id="102" dur="500"/>
                                        <p:tgtEl>
                                          <p:spTgt spid="68"/>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checkerboard(across)">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39" presetClass="entr" presetSubtype="0" accel="100000" fill="hold" nodeType="click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13"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14"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15"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trực tuyến (tt)</a:t>
            </a:r>
            <a:endParaRPr lang="en-US"/>
          </a:p>
        </p:txBody>
      </p:sp>
      <p:pic>
        <p:nvPicPr>
          <p:cNvPr id="4" name="Picture 3"/>
          <p:cNvPicPr/>
          <p:nvPr/>
        </p:nvPicPr>
        <p:blipFill>
          <a:blip r:embed="rId2" cstate="print"/>
          <a:srcRect/>
          <a:stretch>
            <a:fillRect/>
          </a:stretch>
        </p:blipFill>
        <p:spPr bwMode="auto">
          <a:xfrm>
            <a:off x="3122612" y="1143000"/>
            <a:ext cx="7239000" cy="54292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13012" y="1066800"/>
            <a:ext cx="7162800" cy="5548045"/>
          </a:xfrm>
          <a:prstGeom prst="rect">
            <a:avLst/>
          </a:prstGeom>
          <a:noFill/>
          <a:ln w="9525">
            <a:noFill/>
            <a:miter lim="800000"/>
            <a:headEnd/>
            <a:tailEnd/>
          </a:ln>
        </p:spPr>
      </p:pic>
      <p:pic>
        <p:nvPicPr>
          <p:cNvPr id="6" name="Picture 10"/>
          <p:cNvPicPr>
            <a:picLocks noChangeAspect="1" noChangeArrowheads="1"/>
          </p:cNvPicPr>
          <p:nvPr/>
        </p:nvPicPr>
        <p:blipFill>
          <a:blip r:embed="rId4"/>
          <a:srcRect/>
          <a:stretch>
            <a:fillRect/>
          </a:stretch>
        </p:blipFill>
        <p:spPr bwMode="auto">
          <a:xfrm>
            <a:off x="1979612" y="1295400"/>
            <a:ext cx="8088946" cy="5334000"/>
          </a:xfrm>
          <a:prstGeom prst="rect">
            <a:avLst/>
          </a:prstGeom>
          <a:noFill/>
          <a:ln w="9525">
            <a:noFill/>
            <a:miter lim="800000"/>
            <a:headEnd/>
            <a:tailEnd/>
          </a:ln>
          <a:effectLst/>
        </p:spPr>
      </p:pic>
      <p:pic>
        <p:nvPicPr>
          <p:cNvPr id="7" name="Picture 9"/>
          <p:cNvPicPr>
            <a:picLocks noChangeAspect="1" noChangeArrowheads="1"/>
          </p:cNvPicPr>
          <p:nvPr/>
        </p:nvPicPr>
        <p:blipFill>
          <a:blip r:embed="rId5"/>
          <a:srcRect/>
          <a:stretch>
            <a:fillRect/>
          </a:stretch>
        </p:blipFill>
        <p:spPr bwMode="auto">
          <a:xfrm>
            <a:off x="1751012" y="1371600"/>
            <a:ext cx="7770812" cy="52952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điện tử</a:t>
            </a:r>
            <a:endParaRPr lang="en-US"/>
          </a:p>
        </p:txBody>
      </p:sp>
      <p:sp>
        <p:nvSpPr>
          <p:cNvPr id="3" name="Content Placeholder 2"/>
          <p:cNvSpPr>
            <a:spLocks noGrp="1"/>
          </p:cNvSpPr>
          <p:nvPr>
            <p:ph idx="1"/>
          </p:nvPr>
        </p:nvSpPr>
        <p:spPr>
          <a:xfrm>
            <a:off x="584199" y="1267801"/>
            <a:ext cx="11149013" cy="332399"/>
          </a:xfrm>
        </p:spPr>
        <p:txBody>
          <a:bodyPr/>
          <a:lstStyle/>
          <a:p>
            <a:r>
              <a:rPr lang="en-US" sz="2400" smtClean="0"/>
              <a:t>Phụ huynh:</a:t>
            </a:r>
            <a:endParaRPr lang="en-US" sz="2400"/>
          </a:p>
        </p:txBody>
      </p:sp>
      <p:pic>
        <p:nvPicPr>
          <p:cNvPr id="5" name="Picture 3" descr="E:\UIT\CNTT IX\pic\Family.png"/>
          <p:cNvPicPr>
            <a:picLocks noChangeAspect="1" noChangeArrowheads="1"/>
          </p:cNvPicPr>
          <p:nvPr/>
        </p:nvPicPr>
        <p:blipFill>
          <a:blip r:embed="rId2"/>
          <a:srcRect/>
          <a:stretch>
            <a:fillRect/>
          </a:stretch>
        </p:blipFill>
        <p:spPr bwMode="auto">
          <a:xfrm>
            <a:off x="608012" y="1752600"/>
            <a:ext cx="1752600" cy="1752600"/>
          </a:xfrm>
          <a:prstGeom prst="rect">
            <a:avLst/>
          </a:prstGeom>
          <a:noFill/>
        </p:spPr>
      </p:pic>
      <p:sp>
        <p:nvSpPr>
          <p:cNvPr id="9"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thông</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báo từ phía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Xem</a:t>
            </a:r>
            <a:r>
              <a:rPr lang="en-US" smtClean="0">
                <a:gradFill>
                  <a:gsLst>
                    <a:gs pos="0">
                      <a:schemeClr val="tx1"/>
                    </a:gs>
                    <a:gs pos="86000">
                      <a:schemeClr val="tx1"/>
                    </a:gs>
                  </a:gsLst>
                  <a:lin ang="5400000" scaled="0"/>
                </a:gradFill>
              </a:rPr>
              <a:t> thông tin hạnh kiểm &amp; kết quả học tập của con em</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&amp;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phản hồi các lời nhắn khẩn</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Kiểm</a:t>
            </a:r>
            <a:r>
              <a:rPr lang="en-US" smtClean="0">
                <a:gradFill>
                  <a:gsLst>
                    <a:gs pos="0">
                      <a:schemeClr val="tx1"/>
                    </a:gs>
                    <a:gs pos="86000">
                      <a:schemeClr val="tx1"/>
                    </a:gs>
                  </a:gsLst>
                  <a:lin ang="5400000" scaled="0"/>
                </a:gradFill>
              </a:rPr>
              <a:t> tra &amp; xác nhận các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Góp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ý với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Nhận</a:t>
            </a:r>
            <a:r>
              <a:rPr lang="en-US" smtClean="0">
                <a:gradFill>
                  <a:gsLst>
                    <a:gs pos="0">
                      <a:schemeClr val="tx1"/>
                    </a:gs>
                    <a:gs pos="86000">
                      <a:schemeClr val="tx1"/>
                    </a:gs>
                  </a:gsLst>
                  <a:lin ang="5400000" scaled="0"/>
                </a:gradFill>
              </a:rPr>
              <a:t> Email</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2052" name="Picture 4" descr="E:\UIT\CNTT IX\pic\1195445301811339265dagobert83_female_user_icon.svg.med.png"/>
          <p:cNvPicPr>
            <a:picLocks noChangeAspect="1" noChangeArrowheads="1"/>
          </p:cNvPicPr>
          <p:nvPr/>
        </p:nvPicPr>
        <p:blipFill>
          <a:blip r:embed="rId4"/>
          <a:srcRect/>
          <a:stretch>
            <a:fillRect/>
          </a:stretch>
        </p:blipFill>
        <p:spPr bwMode="auto">
          <a:xfrm>
            <a:off x="608012" y="4876800"/>
            <a:ext cx="1238250" cy="1238250"/>
          </a:xfrm>
          <a:prstGeom prst="rect">
            <a:avLst/>
          </a:prstGeom>
          <a:noFill/>
        </p:spPr>
      </p:pic>
      <p:sp>
        <p:nvSpPr>
          <p:cNvPr id="11" name="Content Placeholder 2"/>
          <p:cNvSpPr txBox="1">
            <a:spLocks/>
          </p:cNvSpPr>
          <p:nvPr/>
        </p:nvSpPr>
        <p:spPr>
          <a:xfrm>
            <a:off x="584199" y="4343400"/>
            <a:ext cx="11149013" cy="332399"/>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Giáo</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viên</a:t>
            </a: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
        <p:nvSpPr>
          <p:cNvPr id="12" name="Content Placeholder 2"/>
          <p:cNvSpPr txBox="1">
            <a:spLocks/>
          </p:cNvSpPr>
          <p:nvPr/>
        </p:nvSpPr>
        <p:spPr>
          <a:xfrm>
            <a:off x="2970212" y="4494276"/>
            <a:ext cx="8229600" cy="155119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tin &amp; hạnh kiểm học sinh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báo và lời nhắn khẩn với phụ huynh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điểm cho học sinh ( Giáo viên bộ môn).</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IT\CNTT IX\pic\Admin.png"/>
          <p:cNvPicPr>
            <a:picLocks noChangeAspect="1" noChangeArrowheads="1"/>
          </p:cNvPicPr>
          <p:nvPr/>
        </p:nvPicPr>
        <p:blipFill>
          <a:blip r:embed="rId2"/>
          <a:srcRect/>
          <a:stretch>
            <a:fillRect/>
          </a:stretch>
        </p:blipFill>
        <p:spPr bwMode="auto">
          <a:xfrm>
            <a:off x="684212" y="1828800"/>
            <a:ext cx="1676400" cy="1676400"/>
          </a:xfrm>
          <a:prstGeom prst="rect">
            <a:avLst/>
          </a:prstGeom>
          <a:noFill/>
        </p:spPr>
      </p:pic>
      <p:sp>
        <p:nvSpPr>
          <p:cNvPr id="5" name="Title 1"/>
          <p:cNvSpPr>
            <a:spLocks noGrp="1"/>
          </p:cNvSpPr>
          <p:nvPr>
            <p:ph type="title"/>
          </p:nvPr>
        </p:nvSpPr>
        <p:spPr>
          <a:xfrm>
            <a:off x="519113" y="456806"/>
            <a:ext cx="11149013" cy="664797"/>
          </a:xfrm>
        </p:spPr>
        <p:txBody>
          <a:bodyPr/>
          <a:lstStyle/>
          <a:p>
            <a:r>
              <a:rPr smtClean="0"/>
              <a:t>4. Ứng dụng sổ liên lạc điện tử</a:t>
            </a:r>
            <a:endParaRPr lang="en-US"/>
          </a:p>
        </p:txBody>
      </p:sp>
      <p:sp>
        <p:nvSpPr>
          <p:cNvPr id="6" name="Content Placeholder 2"/>
          <p:cNvSpPr>
            <a:spLocks noGrp="1"/>
          </p:cNvSpPr>
          <p:nvPr>
            <p:ph idx="1"/>
          </p:nvPr>
        </p:nvSpPr>
        <p:spPr>
          <a:xfrm>
            <a:off x="584199" y="1267801"/>
            <a:ext cx="11149013" cy="332399"/>
          </a:xfrm>
        </p:spPr>
        <p:txBody>
          <a:bodyPr/>
          <a:lstStyle/>
          <a:p>
            <a:r>
              <a:rPr lang="en-US" sz="2400" smtClean="0"/>
              <a:t>Quản trị:</a:t>
            </a:r>
            <a:endParaRPr lang="en-US" sz="2400"/>
          </a:p>
        </p:txBody>
      </p:sp>
      <p:sp>
        <p:nvSpPr>
          <p:cNvPr id="7"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danh mục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người dùng, nhóm người dùng </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Phân quyền người dùng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thời khóa biểu</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lớp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Quản lý thông báo</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smtClean="0"/>
              <a:t>Công cụ phát triển: </a:t>
            </a:r>
            <a:r>
              <a:rPr lang="en-US" b="1" smtClean="0"/>
              <a:t>Visual Studio 2010.</a:t>
            </a:r>
          </a:p>
          <a:p>
            <a:r>
              <a:rPr lang="en-US" smtClean="0"/>
              <a:t>Trình quản lý cơ sở dữ liệu: </a:t>
            </a:r>
            <a:r>
              <a:rPr lang="en-US" b="1" smtClean="0"/>
              <a:t>Microsoft SQL Server 2008.</a:t>
            </a:r>
          </a:p>
          <a:p>
            <a:r>
              <a:rPr lang="en-US" smtClean="0"/>
              <a:t>Ngôn ngữ phát triển: </a:t>
            </a:r>
            <a:r>
              <a:rPr lang="en-US" b="1" smtClean="0"/>
              <a:t>ASP.NET/C#.</a:t>
            </a:r>
          </a:p>
          <a:p>
            <a:r>
              <a:rPr lang="en-US" smtClean="0"/>
              <a:t>Môi trường ứng dụng: </a:t>
            </a:r>
            <a:r>
              <a:rPr lang="en-US" b="1" smtClean="0"/>
              <a:t>Web Application.</a:t>
            </a:r>
          </a:p>
          <a:p>
            <a:r>
              <a:rPr lang="en-US" smtClean="0"/>
              <a:t>Công nghệ: </a:t>
            </a:r>
            <a:r>
              <a:rPr lang="en-US" b="1" smtClean="0"/>
              <a:t>Điện toán đám mây.</a:t>
            </a:r>
          </a:p>
          <a:p>
            <a:r>
              <a:rPr lang="en-US" smtClean="0">
                <a:latin typeface="Segoe UI (Body)"/>
              </a:rPr>
              <a:t>Quản lý code: </a:t>
            </a:r>
            <a:r>
              <a:rPr lang="en-US" b="1" smtClean="0">
                <a:latin typeface="Segoe UI (Body)"/>
                <a:cs typeface="Times New Roman" pitchFamily="18" charset="0"/>
              </a:rPr>
              <a:t>Tortoise SVN.</a:t>
            </a:r>
          </a:p>
          <a:p>
            <a:r>
              <a:rPr lang="en-US" smtClean="0">
                <a:latin typeface="Times New Roman" pitchFamily="18" charset="0"/>
                <a:cs typeface="Times New Roman" pitchFamily="18" charset="0"/>
              </a:rPr>
              <a:t>Quy trình phát triển ứng dụng: </a:t>
            </a:r>
            <a:r>
              <a:rPr lang="en-US" b="1" smtClean="0">
                <a:latin typeface="Times New Roman" pitchFamily="18" charset="0"/>
                <a:cs typeface="Times New Roman" pitchFamily="18" charset="0"/>
              </a:rPr>
              <a:t>WaterFall.</a:t>
            </a:r>
            <a:endParaRPr lang="en-US" b="1"/>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a:xfrm>
            <a:off x="519113" y="1499616"/>
            <a:ext cx="11149013" cy="2511457"/>
          </a:xfrm>
        </p:spPr>
        <p:txBody>
          <a:bodyPr/>
          <a:lstStyle/>
          <a:p>
            <a:r>
              <a:rPr lang="en-US" smtClean="0"/>
              <a:t>Đáp ứng được cơ bản các nghiệp vụ.</a:t>
            </a:r>
          </a:p>
          <a:p>
            <a:r>
              <a:rPr lang="en-US" smtClean="0"/>
              <a:t>Thúc đẩy sự trao đổi thông tin giữa nhà trường và phụ huynh, cập nhật và theo dõi thông tin 24/24.</a:t>
            </a:r>
          </a:p>
          <a:p>
            <a:r>
              <a:rPr lang="en-US" smtClean="0"/>
              <a:t>Tiết kiệm được chi phí cho các trường học.</a:t>
            </a:r>
          </a:p>
          <a:p>
            <a:r>
              <a:rPr lang="en-US" smtClean="0"/>
              <a:t>Thông báo kết quả qua Email.</a:t>
            </a:r>
          </a:p>
        </p:txBody>
      </p:sp>
      <p:sp>
        <p:nvSpPr>
          <p:cNvPr id="5" name="Content Placeholder 5"/>
          <p:cNvSpPr txBox="1">
            <a:spLocks/>
          </p:cNvSpPr>
          <p:nvPr/>
        </p:nvSpPr>
        <p:spPr>
          <a:xfrm>
            <a:off x="531812" y="4572000"/>
            <a:ext cx="11149013" cy="1526572"/>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tabLst/>
              <a:defRPr/>
            </a:pPr>
            <a:r>
              <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Hướng</a:t>
            </a:r>
            <a:r>
              <a:rPr kumimoji="0" lang="en-US" sz="3200" b="1"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phát triển:</a:t>
            </a:r>
            <a:endPar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lang="en-US" sz="3200" smtClean="0">
                <a:gradFill>
                  <a:gsLst>
                    <a:gs pos="0">
                      <a:schemeClr val="tx1"/>
                    </a:gs>
                    <a:gs pos="86000">
                      <a:schemeClr val="tx1"/>
                    </a:gs>
                  </a:gsLst>
                  <a:lin ang="5400000" scaled="0"/>
                </a:gradFill>
              </a:rPr>
              <a:t>Phát triển hệ thống tra cứu và nhận kết quả bằng SMS.</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32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khai phiên bản dành cho người dùng di động.</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1027" name="Picture 3" descr="E:\UIT\CNTT IX\pic\Cute-Ball-Favorites-icon.png"/>
          <p:cNvPicPr>
            <a:picLocks noChangeAspect="1" noChangeArrowheads="1"/>
          </p:cNvPicPr>
          <p:nvPr/>
        </p:nvPicPr>
        <p:blipFill>
          <a:blip r:embed="rId3"/>
          <a:srcRect/>
          <a:stretch>
            <a:fillRect/>
          </a:stretch>
        </p:blipFill>
        <p:spPr bwMode="auto">
          <a:xfrm>
            <a:off x="455612" y="4572000"/>
            <a:ext cx="457200" cy="457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Tài liệu tham khảo</a:t>
            </a:r>
            <a:endParaRPr lang="en-US"/>
          </a:p>
        </p:txBody>
      </p:sp>
      <p:sp>
        <p:nvSpPr>
          <p:cNvPr id="3" name="Content Placeholder 2"/>
          <p:cNvSpPr>
            <a:spLocks noGrp="1"/>
          </p:cNvSpPr>
          <p:nvPr>
            <p:ph idx="1"/>
          </p:nvPr>
        </p:nvSpPr>
        <p:spPr>
          <a:xfrm>
            <a:off x="519113" y="1499616"/>
            <a:ext cx="11149013" cy="4038029"/>
          </a:xfrm>
        </p:spPr>
        <p:txBody>
          <a:bodyPr/>
          <a:lstStyle/>
          <a:p>
            <a:r>
              <a:rPr lang="en-US" smtClean="0"/>
              <a:t>Roger </a:t>
            </a:r>
            <a:r>
              <a:rPr lang="en-US" smtClean="0"/>
              <a:t>Jennings. </a:t>
            </a:r>
            <a:r>
              <a:rPr lang="en-US" i="1" smtClean="0"/>
              <a:t>“Cloud Computing with the Windows® Azure™ Platform”.</a:t>
            </a:r>
            <a:r>
              <a:rPr lang="en-US" smtClean="0"/>
              <a:t> 2009</a:t>
            </a:r>
          </a:p>
          <a:p>
            <a:r>
              <a:rPr lang="en-US" smtClean="0"/>
              <a:t>Tejaswi </a:t>
            </a:r>
            <a:r>
              <a:rPr lang="en-US" smtClean="0"/>
              <a:t>Redkar. </a:t>
            </a:r>
            <a:r>
              <a:rPr lang="en-US" i="1" smtClean="0"/>
              <a:t>“Apress Windows Azure Platform”</a:t>
            </a:r>
            <a:r>
              <a:rPr lang="en-US" smtClean="0"/>
              <a:t>. 2009</a:t>
            </a:r>
          </a:p>
          <a:p>
            <a:r>
              <a:rPr lang="en-US" smtClean="0"/>
              <a:t>Chris </a:t>
            </a:r>
            <a:r>
              <a:rPr lang="en-US" smtClean="0"/>
              <a:t>Hay, Brian H.Prince. </a:t>
            </a:r>
            <a:r>
              <a:rPr lang="en-US" i="1" smtClean="0"/>
              <a:t>“Azure In Action”.</a:t>
            </a:r>
            <a:r>
              <a:rPr lang="en-US" smtClean="0"/>
              <a:t> 2009</a:t>
            </a:r>
          </a:p>
          <a:p>
            <a:r>
              <a:rPr lang="en-US" smtClean="0"/>
              <a:t>http</a:t>
            </a:r>
            <a:r>
              <a:rPr lang="en-US" smtClean="0"/>
              <a:t>://www.drvcloud.com/myblog/?p=75</a:t>
            </a:r>
            <a:r>
              <a:rPr lang="en-US" smtClean="0"/>
              <a:t> </a:t>
            </a:r>
            <a:endParaRPr lang="en-US" smtClean="0"/>
          </a:p>
          <a:p>
            <a:r>
              <a:rPr lang="en-US" smtClean="0"/>
              <a:t>http</a:t>
            </a:r>
            <a:r>
              <a:rPr lang="en-US" smtClean="0"/>
              <a:t>://www.itnewsafrica.com/2011/04/cloud-vs-hosted-services/ </a:t>
            </a:r>
          </a:p>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p14="http://schemas.microsoft.com/office/powerpoint/2010/main" xmlns="" val="1953245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2"/>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3"/>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3"/>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3"/>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3"/>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3"/>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3"/>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4"/>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5"/>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3"/>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7"/>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8"/>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9"/>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9"/>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9"/>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pPr algn="just"/>
            <a:r>
              <a:rPr lang="vi-VN" sz="2800" dirty="0" smtClean="0"/>
              <a:t>Theo Wikipedia :  </a:t>
            </a:r>
            <a:endParaRPr lang="en-US" sz="2800" dirty="0" smtClean="0"/>
          </a:p>
          <a:p>
            <a:pPr algn="just"/>
            <a:r>
              <a:rPr lang="vi-VN" sz="2800" i="1" dirty="0" smtClean="0"/>
              <a:t> “</a:t>
            </a:r>
            <a:r>
              <a:rPr lang="vi-VN" sz="2800" dirty="0" smtClean="0"/>
              <a:t>Điện toán đám mây là một mô hình điện toán có khả năng co giãn linh động và các tài nguyên thường được ảo hóa để cung cấp như một dịch vụ trên mạng Internet</a:t>
            </a:r>
            <a:r>
              <a:rPr lang="vi-VN" sz="2800" i="1" dirty="0" smtClean="0"/>
              <a:t>”</a:t>
            </a:r>
            <a:r>
              <a:rPr lang="vi-VN" sz="2800" dirty="0" smtClean="0"/>
              <a:t>.</a:t>
            </a:r>
            <a:endParaRPr lang="en-US" sz="2800" dirty="0"/>
          </a:p>
        </p:txBody>
      </p:sp>
      <p:pic>
        <p:nvPicPr>
          <p:cNvPr id="8" name="Picture 7" descr="C:\Users\Nguyen Thanh Dat\Desktop\ht-200903281400.jpg"/>
          <p:cNvPicPr/>
          <p:nvPr/>
        </p:nvPicPr>
        <p:blipFill>
          <a:blip r:embed="rId2"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a:t>
            </a:r>
            <a:r>
              <a:rPr lang="en-US" sz="2800" dirty="0" err="1" smtClean="0"/>
              <a:t>điện</a:t>
            </a:r>
            <a:r>
              <a:rPr lang="en-US" sz="2800" dirty="0" smtClean="0"/>
              <a:t> </a:t>
            </a:r>
            <a:r>
              <a:rPr lang="en-US" sz="2800" dirty="0" err="1" smtClean="0"/>
              <a:t>toán</a:t>
            </a:r>
            <a:r>
              <a:rPr lang="en-US" sz="2800" dirty="0" smtClean="0"/>
              <a:t> </a:t>
            </a:r>
            <a:r>
              <a:rPr lang="en-US" sz="2800" dirty="0" err="1" smtClean="0"/>
              <a:t>đám</a:t>
            </a:r>
            <a:r>
              <a:rPr lang="en-US" sz="2800" dirty="0" smtClean="0"/>
              <a:t> </a:t>
            </a:r>
            <a:r>
              <a:rPr lang="en-US" sz="2800" dirty="0" err="1" smtClean="0"/>
              <a:t>mây</a:t>
            </a:r>
            <a:r>
              <a:rPr lang="en-US" sz="2800" dirty="0" smtClean="0"/>
              <a:t> </a:t>
            </a:r>
            <a:r>
              <a:rPr lang="en-US" sz="2800" dirty="0" err="1" smtClean="0"/>
              <a:t>bao</a:t>
            </a:r>
            <a:r>
              <a:rPr lang="en-US" sz="2800" dirty="0" smtClean="0"/>
              <a:t> </a:t>
            </a:r>
            <a:r>
              <a:rPr lang="en-US" sz="2800" dirty="0" err="1" smtClean="0"/>
              <a:t>gồm</a:t>
            </a:r>
            <a:r>
              <a:rPr lang="en-US" sz="2800" dirty="0" smtClean="0"/>
              <a:t> 3 </a:t>
            </a:r>
            <a:r>
              <a:rPr lang="en-US" sz="2800" dirty="0" err="1" smtClean="0"/>
              <a:t>tầng</a:t>
            </a:r>
            <a:r>
              <a:rPr lang="en-US" sz="2800" dirty="0" smtClean="0"/>
              <a:t>: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2"/>
              </a:buBlip>
            </a:pPr>
            <a:r>
              <a:rPr lang="en-US" sz="2800" dirty="0" err="1" smtClean="0"/>
              <a:t>Hạ</a:t>
            </a:r>
            <a:r>
              <a:rPr lang="en-US" sz="2800" dirty="0" smtClean="0"/>
              <a:t> </a:t>
            </a:r>
            <a:r>
              <a:rPr lang="en-US" sz="2800" dirty="0" err="1" smtClean="0"/>
              <a:t>tầng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(Infrastructure as Service)</a:t>
            </a:r>
          </a:p>
          <a:p>
            <a:pPr marL="533307" indent="-533307">
              <a:lnSpc>
                <a:spcPct val="90000"/>
              </a:lnSpc>
              <a:spcBef>
                <a:spcPct val="20000"/>
              </a:spcBef>
              <a:buSzPct val="90000"/>
              <a:buBlip>
                <a:blip r:embed="rId2"/>
              </a:buBlip>
            </a:pPr>
            <a:r>
              <a:rPr lang="en-US" sz="2800" dirty="0" err="1" smtClean="0"/>
              <a:t>Nền</a:t>
            </a:r>
            <a:r>
              <a:rPr lang="en-US" sz="2800" dirty="0" smtClean="0"/>
              <a:t> </a:t>
            </a:r>
            <a:r>
              <a:rPr lang="en-US" sz="2800" dirty="0" err="1" smtClean="0"/>
              <a:t>tảng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(Platform as Service)</a:t>
            </a:r>
          </a:p>
          <a:p>
            <a:pPr marL="533307" indent="-533307">
              <a:lnSpc>
                <a:spcPct val="90000"/>
              </a:lnSpc>
              <a:spcBef>
                <a:spcPct val="20000"/>
              </a:spcBef>
              <a:buSzPct val="90000"/>
              <a:buBlip>
                <a:blip r:embed="rId2"/>
              </a:buBlip>
            </a:pPr>
            <a:r>
              <a:rPr lang="en-US" sz="2800" dirty="0" err="1" smtClean="0"/>
              <a:t>Phần</a:t>
            </a:r>
            <a:r>
              <a:rPr lang="en-US" sz="2800" dirty="0" smtClean="0"/>
              <a:t> </a:t>
            </a:r>
            <a:r>
              <a:rPr lang="en-US" sz="2800" dirty="0" err="1" smtClean="0"/>
              <a:t>mềm</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(Software as Service)</a:t>
            </a:r>
          </a:p>
          <a:p>
            <a:pPr marL="533307" lvl="0" indent="-533307">
              <a:lnSpc>
                <a:spcPct val="90000"/>
              </a:lnSpc>
              <a:spcBef>
                <a:spcPct val="20000"/>
              </a:spcBef>
              <a:buSzPct val="90000"/>
              <a:buBlip>
                <a:blip r:embed="rId2"/>
              </a:buBlip>
            </a:pPr>
            <a:endParaRPr lang="en-US" sz="2800" dirty="0" smtClean="0"/>
          </a:p>
        </p:txBody>
      </p:sp>
      <p:pic>
        <p:nvPicPr>
          <p:cNvPr id="15" name="Picture 14" descr="vv"/>
          <p:cNvPicPr/>
          <p:nvPr/>
        </p:nvPicPr>
        <p:blipFill>
          <a:blip r:embed="rId3"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7339013" cy="2283702"/>
          </a:xfrm>
        </p:spPr>
        <p:txBody>
          <a:bodyPr/>
          <a:lstStyle/>
          <a:p>
            <a:pPr lvl="0">
              <a:buNone/>
            </a:pPr>
            <a:r>
              <a:rPr lang="en-US" sz="2800" dirty="0" err="1" smtClean="0">
                <a:solidFill>
                  <a:srgbClr val="FFFFFF"/>
                </a:solidFill>
              </a:rPr>
              <a:t>Hình</a:t>
            </a:r>
            <a:r>
              <a:rPr lang="en-US" sz="2800" dirty="0" smtClean="0">
                <a:solidFill>
                  <a:srgbClr val="FFFFFF"/>
                </a:solidFill>
              </a:rPr>
              <a:t> </a:t>
            </a:r>
            <a:r>
              <a:rPr lang="en-US" sz="2800" dirty="0" err="1" smtClean="0">
                <a:solidFill>
                  <a:srgbClr val="FFFFFF"/>
                </a:solidFill>
              </a:rPr>
              <a:t>thức</a:t>
            </a:r>
            <a:r>
              <a:rPr lang="en-US" sz="2800" dirty="0" smtClean="0">
                <a:solidFill>
                  <a:srgbClr val="FFFFFF"/>
                </a:solidFill>
              </a:rPr>
              <a:t> </a:t>
            </a:r>
            <a:r>
              <a:rPr lang="en-US" sz="2800" dirty="0" err="1" smtClean="0">
                <a:solidFill>
                  <a:srgbClr val="FFFFFF"/>
                </a:solidFill>
              </a:rPr>
              <a:t>triển</a:t>
            </a:r>
            <a:r>
              <a:rPr lang="en-US" sz="2800" dirty="0" smtClean="0">
                <a:solidFill>
                  <a:srgbClr val="FFFFFF"/>
                </a:solidFill>
              </a:rPr>
              <a:t> </a:t>
            </a:r>
            <a:r>
              <a:rPr lang="en-US" sz="2800" dirty="0" err="1" smtClean="0">
                <a:solidFill>
                  <a:srgbClr val="FFFFFF"/>
                </a:solidFill>
              </a:rPr>
              <a:t>khai</a:t>
            </a:r>
            <a:r>
              <a:rPr lang="en-US" sz="2800" dirty="0" smtClean="0">
                <a:solidFill>
                  <a:srgbClr val="FFFFFF"/>
                </a:solidFill>
              </a:rPr>
              <a:t> </a:t>
            </a:r>
            <a:r>
              <a:rPr lang="en-US" sz="2800" dirty="0" err="1" smtClean="0">
                <a:solidFill>
                  <a:srgbClr val="FFFFFF"/>
                </a:solidFill>
              </a:rPr>
              <a:t>điện</a:t>
            </a:r>
            <a:r>
              <a:rPr lang="en-US" sz="2800" dirty="0" smtClean="0">
                <a:solidFill>
                  <a:srgbClr val="FFFFFF"/>
                </a:solidFill>
              </a:rPr>
              <a:t> </a:t>
            </a:r>
            <a:r>
              <a:rPr lang="en-US" sz="2800" dirty="0" err="1" smtClean="0">
                <a:solidFill>
                  <a:srgbClr val="FFFFFF"/>
                </a:solidFill>
              </a:rPr>
              <a:t>toán</a:t>
            </a:r>
            <a:r>
              <a:rPr lang="en-US" sz="2800" dirty="0" smtClean="0">
                <a:solidFill>
                  <a:srgbClr val="FFFFFF"/>
                </a:solidFill>
              </a:rPr>
              <a:t> </a:t>
            </a:r>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công</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(Public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cá</a:t>
            </a:r>
            <a:r>
              <a:rPr lang="en-US" sz="2800" dirty="0" smtClean="0">
                <a:solidFill>
                  <a:srgbClr val="FFFFFF"/>
                </a:solidFill>
              </a:rPr>
              <a:t> </a:t>
            </a:r>
            <a:r>
              <a:rPr lang="en-US" sz="2800" dirty="0" err="1" smtClean="0">
                <a:solidFill>
                  <a:srgbClr val="FFFFFF"/>
                </a:solidFill>
              </a:rPr>
              <a:t>nhân</a:t>
            </a:r>
            <a:r>
              <a:rPr lang="en-US" sz="2800" dirty="0" smtClean="0">
                <a:solidFill>
                  <a:srgbClr val="FFFFFF"/>
                </a:solidFill>
              </a:rPr>
              <a:t> (Private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lai</a:t>
            </a:r>
            <a:r>
              <a:rPr lang="en-US" sz="2800" dirty="0" smtClean="0">
                <a:solidFill>
                  <a:srgbClr val="FFFFFF"/>
                </a:solidFill>
              </a:rPr>
              <a:t> (Hybrid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a:t>
            </a:r>
            <a:r>
              <a:rPr lang="en-US" sz="2800" dirty="0" err="1" smtClean="0">
                <a:solidFill>
                  <a:srgbClr val="FFFFFF"/>
                </a:solidFill>
              </a:rPr>
              <a:t>đồng</a:t>
            </a:r>
            <a:r>
              <a:rPr lang="en-US" sz="2800" dirty="0" smtClean="0">
                <a:solidFill>
                  <a:srgbClr val="FFFFFF"/>
                </a:solidFill>
              </a:rPr>
              <a:t> (Community Cloud)</a:t>
            </a:r>
            <a:endParaRPr lang="en-US" sz="2800" dirty="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2" cstate="print"/>
          <a:srcRect/>
          <a:stretch>
            <a:fillRect/>
          </a:stretch>
        </p:blipFill>
        <p:spPr bwMode="auto">
          <a:xfrm>
            <a:off x="4475162" y="1219200"/>
            <a:ext cx="7334250" cy="5168176"/>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4494212" y="1219199"/>
            <a:ext cx="7391400" cy="5235575"/>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494212" y="1219200"/>
            <a:ext cx="7467600" cy="5289550"/>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4494212" y="1219200"/>
            <a:ext cx="7467600" cy="522809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1809726"/>
          </a:xfrm>
        </p:spPr>
        <p:txBody>
          <a:bodyPr/>
          <a:lstStyle/>
          <a:p>
            <a:pPr lvl="0"/>
            <a:r>
              <a:rPr lang="en-US" sz="2800" smtClean="0"/>
              <a:t>Tiết kiệm và giảm chi phí</a:t>
            </a:r>
          </a:p>
          <a:p>
            <a:pPr lvl="0"/>
            <a:r>
              <a:rPr lang="en-US" sz="2800" smtClean="0"/>
              <a:t>Tốc độ xử lý nhanh</a:t>
            </a:r>
          </a:p>
          <a:p>
            <a:pPr lvl="0"/>
            <a:r>
              <a:rPr lang="en-US" sz="2800" smtClean="0"/>
              <a:t>Tính co giãn</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5789612" y="1143000"/>
            <a:ext cx="4876800" cy="3657600"/>
          </a:xfrm>
          <a:prstGeom prst="rect">
            <a:avLst/>
          </a:prstGeom>
          <a:noFill/>
        </p:spPr>
      </p:pic>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7"/>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7"/>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8"/>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170612" y="18288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7"/>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7"/>
            <a:srcRect/>
            <a:stretch>
              <a:fillRect/>
            </a:stretch>
          </p:blipFill>
          <p:spPr bwMode="auto">
            <a:xfrm>
              <a:off x="10133012" y="4953000"/>
              <a:ext cx="1469813" cy="1469813"/>
            </a:xfrm>
            <a:prstGeom prst="rect">
              <a:avLst/>
            </a:prstGeom>
            <a:noFill/>
          </p:spPr>
        </p:pic>
      </p:grpSp>
    </p:spTree>
    <p:extLst>
      <p:ext uri="{BB962C8B-B14F-4D97-AF65-F5344CB8AC3E}">
        <p14:creationId xmlns:p14="http://schemas.microsoft.com/office/powerpoint/2010/main" xmlns=""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5" presetClass="entr" presetSubtype="10" fill="hold" nodeType="withEffect">
                                  <p:stCondLst>
                                    <p:cond delay="0"/>
                                  </p:stCondLst>
                                  <p:childTnLst>
                                    <p:set>
                                      <p:cBhvr>
                                        <p:cTn id="26" dur="1" fill="hold">
                                          <p:stCondLst>
                                            <p:cond delay="0"/>
                                          </p:stCondLst>
                                        </p:cTn>
                                        <p:tgtEl>
                                          <p:spTgt spid="51203"/>
                                        </p:tgtEl>
                                        <p:attrNameLst>
                                          <p:attrName>style.visibility</p:attrName>
                                        </p:attrNameLst>
                                      </p:cBhvr>
                                      <p:to>
                                        <p:strVal val="visible"/>
                                      </p:to>
                                    </p:set>
                                    <p:animEffect transition="in" filter="checkerboard(across)">
                                      <p:cBhvr>
                                        <p:cTn id="27" dur="500"/>
                                        <p:tgtEl>
                                          <p:spTgt spid="51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1203"/>
                                        </p:tgtEl>
                                      </p:cBhvr>
                                    </p:animEffect>
                                    <p:set>
                                      <p:cBhvr>
                                        <p:cTn id="32" dur="1" fill="hold">
                                          <p:stCondLst>
                                            <p:cond delay="499"/>
                                          </p:stCondLst>
                                        </p:cTn>
                                        <p:tgtEl>
                                          <p:spTgt spid="51203"/>
                                        </p:tgtEl>
                                        <p:attrNameLst>
                                          <p:attrName>style.visibility</p:attrName>
                                        </p:attrNameLst>
                                      </p:cBhvr>
                                      <p:to>
                                        <p:strVal val="hidden"/>
                                      </p:to>
                                    </p:set>
                                  </p:childTnLst>
                                </p:cTn>
                              </p:par>
                              <p:par>
                                <p:cTn id="33" presetID="5"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ppt_w</p:attrName>
                                        </p:attrNameLst>
                                      </p:cBhvr>
                                      <p:tavLst>
                                        <p:tav tm="0">
                                          <p:val>
                                            <p:strVal val="#ppt_w*0.70"/>
                                          </p:val>
                                        </p:tav>
                                        <p:tav tm="100000">
                                          <p:val>
                                            <p:strVal val="#ppt_w"/>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animEffect transition="in" filter="fade">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par>
                                <p:cTn id="51" presetID="5" presetClass="entr" presetSubtype="10" fill="hold" nodeType="with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checkerboard(across)">
                                      <p:cBhvr>
                                        <p:cTn id="53"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970</Words>
  <Application>Microsoft Office PowerPoint</Application>
  <PresentationFormat>Custom</PresentationFormat>
  <Paragraphs>134</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WindowsAzurePlatformTemplate16x9</vt:lpstr>
      <vt:lpstr>Nghiên cứu công nghệ điện toán đám mây &amp; xây dựng ứng dụng sổ liên lạc trực tuyến minh họa</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4. Ứng dụng sổ liên lạc  trực tuyến (tt)</vt:lpstr>
      <vt:lpstr>4. Ứng dụng sổ liên lạc điện tử</vt:lpstr>
      <vt:lpstr>4. Ứng dụng sổ liên lạc điện tử</vt:lpstr>
      <vt:lpstr>5. Hiện thực hệ thống</vt:lpstr>
      <vt:lpstr>6. Kết luận và hướng phát triển</vt:lpstr>
      <vt:lpstr>Tài liệu tham khảo</vt:lpstr>
      <vt:lpstr>Slide 25</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2012-02-17T15:57:21Z</dcterms:modified>
  <cp:version>1.0.0</cp:version>
</cp:coreProperties>
</file>