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0" r:id="rId1"/>
  </p:sldMasterIdLst>
  <p:notesMasterIdLst>
    <p:notesMasterId r:id="rId23"/>
  </p:notesMasterIdLst>
  <p:handoutMasterIdLst>
    <p:handoutMasterId r:id="rId24"/>
  </p:handoutMasterIdLst>
  <p:sldIdLst>
    <p:sldId id="256" r:id="rId2"/>
    <p:sldId id="299" r:id="rId3"/>
    <p:sldId id="306" r:id="rId4"/>
    <p:sldId id="305" r:id="rId5"/>
    <p:sldId id="304" r:id="rId6"/>
    <p:sldId id="308" r:id="rId7"/>
    <p:sldId id="309" r:id="rId8"/>
    <p:sldId id="310" r:id="rId9"/>
    <p:sldId id="312" r:id="rId10"/>
    <p:sldId id="313" r:id="rId11"/>
    <p:sldId id="307" r:id="rId12"/>
    <p:sldId id="314" r:id="rId13"/>
    <p:sldId id="316" r:id="rId14"/>
    <p:sldId id="317" r:id="rId15"/>
    <p:sldId id="318" r:id="rId16"/>
    <p:sldId id="320" r:id="rId17"/>
    <p:sldId id="303" r:id="rId18"/>
    <p:sldId id="302" r:id="rId19"/>
    <p:sldId id="301" r:id="rId20"/>
    <p:sldId id="300" r:id="rId21"/>
    <p:sldId id="266" r:id="rId22"/>
  </p:sldIdLst>
  <p:sldSz cx="12188825" cy="6858000"/>
  <p:notesSz cx="6858000" cy="9144000"/>
  <p:defaultText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F8F57B"/>
    <a:srgbClr val="000000"/>
    <a:srgbClr val="333333"/>
    <a:srgbClr val="292929"/>
    <a:srgbClr val="F6AE1E"/>
    <a:srgbClr val="FF0066"/>
    <a:srgbClr val="F3AF35"/>
    <a:srgbClr val="9C42E6"/>
    <a:srgbClr val="D1943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380" autoAdjust="0"/>
    <p:restoredTop sz="84259" autoAdjust="0"/>
  </p:normalViewPr>
  <p:slideViewPr>
    <p:cSldViewPr>
      <p:cViewPr varScale="1">
        <p:scale>
          <a:sx n="59" d="100"/>
          <a:sy n="59" d="100"/>
        </p:scale>
        <p:origin x="-570" y="-78"/>
      </p:cViewPr>
      <p:guideLst>
        <p:guide orient="horz" pos="144"/>
        <p:guide orient="horz" pos="912"/>
        <p:guide orient="horz" pos="1484"/>
        <p:guide orient="horz" pos="1200"/>
        <p:guide orient="horz" pos="2736"/>
        <p:guide orient="horz" pos="4176"/>
        <p:guide pos="3839"/>
        <p:guide pos="320"/>
        <p:guide pos="704"/>
        <p:guide pos="7358"/>
        <p:guide pos="1150"/>
        <p:guide pos="7063"/>
      </p:guideLst>
    </p:cSldViewPr>
  </p:slideViewPr>
  <p:notesTextViewPr>
    <p:cViewPr>
      <p:scale>
        <a:sx n="100" d="100"/>
        <a:sy n="100" d="100"/>
      </p:scale>
      <p:origin x="0" y="0"/>
    </p:cViewPr>
  </p:notesTextViewPr>
  <p:sorterViewPr>
    <p:cViewPr>
      <p:scale>
        <a:sx n="100" d="100"/>
        <a:sy n="100" d="100"/>
      </p:scale>
      <p:origin x="0" y="30"/>
    </p:cViewPr>
  </p:sorterViewPr>
  <p:notesViewPr>
    <p:cSldViewPr showGuides="1">
      <p:cViewPr varScale="1">
        <p:scale>
          <a:sx n="88" d="100"/>
          <a:sy n="88" d="100"/>
        </p:scale>
        <p:origin x="-3810"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latin typeface="Segoe UI" pitchFamily="34" charset="0"/>
              </a:rPr>
              <a:t>TechReady9</a:t>
            </a:r>
            <a:endParaRPr lang="en-US">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27/12/2011</a:t>
            </a:fld>
            <a:endParaRPr lang="en-US">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Segoe UI" pitchFamily="34" charset="0"/>
              </a:rPr>
            </a:br>
            <a:r>
              <a:rPr lang="en-US" sz="50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a:latin typeface="Segoe UI" pitchFamily="34" charset="0"/>
            </a:endParaRPr>
          </a:p>
        </p:txBody>
      </p:sp>
    </p:spTree>
    <p:extLst>
      <p:ext uri="{BB962C8B-B14F-4D97-AF65-F5344CB8AC3E}">
        <p14:creationId xmlns="" xmlns:p14="http://schemas.microsoft.com/office/powerpoint/2010/main" val="4144106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smtClean="0"/>
              <a:t>Windows Azure Platform Training Kit</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27/12/2011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a:p>
        </p:txBody>
      </p:sp>
    </p:spTree>
    <p:extLst>
      <p:ext uri="{BB962C8B-B14F-4D97-AF65-F5344CB8AC3E}">
        <p14:creationId xmlns="" xmlns:p14="http://schemas.microsoft.com/office/powerpoint/2010/main" val="2509398179"/>
      </p:ext>
    </p:extLst>
  </p:cSld>
  <p:clrMap bg1="lt1" tx1="dk1" bg2="lt2" tx2="dk2" accent1="accent1" accent2="accent2" accent3="accent3" accent4="accent4" accent5="accent5" accent6="accent6" hlink="hlink" folHlink="folHlink"/>
  <p:notesStyle>
    <a:lvl1pPr marL="0" algn="l" defTabSz="1218937" rtl="0" eaLnBrk="1" latinLnBrk="0" hangingPunct="1">
      <a:lnSpc>
        <a:spcPct val="90000"/>
      </a:lnSpc>
      <a:spcAft>
        <a:spcPts val="444"/>
      </a:spcAft>
      <a:defRPr sz="1200" kern="1200">
        <a:solidFill>
          <a:schemeClr val="tx1"/>
        </a:solidFill>
        <a:latin typeface="Segoe UI" pitchFamily="34" charset="0"/>
        <a:ea typeface="+mn-ea"/>
        <a:cs typeface="+mn-cs"/>
      </a:defRPr>
    </a:lvl1pPr>
    <a:lvl2pPr marL="283925" indent="-141081"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2pPr>
    <a:lvl3pPr marL="437350"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3pPr>
    <a:lvl4pPr marL="643682" indent="-195750"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4pPr>
    <a:lvl5pPr marL="820032"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5pPr>
    <a:lvl6pPr marL="3047345" algn="l" defTabSz="1218937" rtl="0" eaLnBrk="1" latinLnBrk="0" hangingPunct="1">
      <a:defRPr sz="1600" kern="1200">
        <a:solidFill>
          <a:schemeClr val="tx1"/>
        </a:solidFill>
        <a:latin typeface="+mn-lt"/>
        <a:ea typeface="+mn-ea"/>
        <a:cs typeface="+mn-cs"/>
      </a:defRPr>
    </a:lvl6pPr>
    <a:lvl7pPr marL="3656813" algn="l" defTabSz="1218937" rtl="0" eaLnBrk="1" latinLnBrk="0" hangingPunct="1">
      <a:defRPr sz="1600" kern="1200">
        <a:solidFill>
          <a:schemeClr val="tx1"/>
        </a:solidFill>
        <a:latin typeface="+mn-lt"/>
        <a:ea typeface="+mn-ea"/>
        <a:cs typeface="+mn-cs"/>
      </a:defRPr>
    </a:lvl7pPr>
    <a:lvl8pPr marL="4266283" algn="l" defTabSz="1218937" rtl="0" eaLnBrk="1" latinLnBrk="0" hangingPunct="1">
      <a:defRPr sz="1600" kern="1200">
        <a:solidFill>
          <a:schemeClr val="tx1"/>
        </a:solidFill>
        <a:latin typeface="+mn-lt"/>
        <a:ea typeface="+mn-ea"/>
        <a:cs typeface="+mn-cs"/>
      </a:defRPr>
    </a:lvl8pPr>
    <a:lvl9pPr marL="4875752" algn="l" defTabSz="121893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a:p>
        </p:txBody>
      </p:sp>
    </p:spTree>
    <p:extLst>
      <p:ext uri="{BB962C8B-B14F-4D97-AF65-F5344CB8AC3E}">
        <p14:creationId xmlns="" xmlns:p14="http://schemas.microsoft.com/office/powerpoint/2010/main" val="2845516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a:p>
        </p:txBody>
      </p:sp>
    </p:spTree>
    <p:extLst>
      <p:ext uri="{BB962C8B-B14F-4D97-AF65-F5344CB8AC3E}">
        <p14:creationId xmlns="" xmlns:p14="http://schemas.microsoft.com/office/powerpoint/2010/main" val="4231630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a:p>
        </p:txBody>
      </p:sp>
    </p:spTree>
    <p:extLst>
      <p:ext uri="{BB962C8B-B14F-4D97-AF65-F5344CB8AC3E}">
        <p14:creationId xmlns="" xmlns:p14="http://schemas.microsoft.com/office/powerpoint/2010/main" val="3834132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extLst>
              <a:ext uri="{28A0092B-C50C-407E-A947-70E740481C1C}">
                <a14:useLocalDpi xmlns=""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8240" y="1447804"/>
            <a:ext cx="10360501" cy="1523497"/>
          </a:xfrm>
        </p:spPr>
        <p:txBody>
          <a:bodyPr>
            <a:noAutofit/>
          </a:bodyPr>
          <a:lstStyle>
            <a:lvl1pPr>
              <a:lnSpc>
                <a:spcPct val="90000"/>
              </a:lnSpc>
              <a:defRPr sz="5400" spc="-267" baseline="0">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938244" y="3810000"/>
            <a:ext cx="11149012" cy="463255"/>
          </a:xfrm>
        </p:spPr>
        <p:txBody>
          <a:bodyPr>
            <a:noAutofit/>
          </a:bodyPr>
          <a:lstStyle>
            <a:lvl1pPr marL="0" indent="0" algn="l">
              <a:lnSpc>
                <a:spcPct val="90000"/>
              </a:lnSpc>
              <a:spcBef>
                <a:spcPts val="0"/>
              </a:spcBef>
              <a:buNone/>
              <a:defRPr sz="32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 xmlns:p14="http://schemas.microsoft.com/office/powerpoint/2010/main" val="324785130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102009982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5" name="Rectangle 4"/>
          <p:cNvSpPr/>
          <p:nvPr userDrawn="1"/>
        </p:nvSpPr>
        <p:spPr bwMode="auto">
          <a:xfrm>
            <a:off x="0" y="1295400"/>
            <a:ext cx="12188825" cy="5562600"/>
          </a:xfrm>
          <a:prstGeom prst="rect">
            <a:avLst/>
          </a:prstGeom>
          <a:solidFill>
            <a:srgbClr val="FFFFFF"/>
          </a:soli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a:endParaRPr lang="en-US" sz="3200" spc="-67" smtClean="0">
              <a:gradFill>
                <a:gsLst>
                  <a:gs pos="0">
                    <a:srgbClr val="000000"/>
                  </a:gs>
                  <a:gs pos="100000">
                    <a:srgbClr val="000000"/>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marL="0" indent="0">
              <a:lnSpc>
                <a:spcPct val="90000"/>
              </a:lnSpc>
              <a:buFont typeface="Arial" pitchFamily="34" charset="0"/>
              <a:buNone/>
              <a:defRPr>
                <a:solidFill>
                  <a:schemeClr val="bg1"/>
                </a:solidFill>
                <a:latin typeface="Consolas" pitchFamily="49" charset="0"/>
                <a:cs typeface="Consolas" pitchFamily="49" charset="0"/>
              </a:defRPr>
            </a:lvl1pPr>
            <a:lvl2pPr marL="533307" indent="0">
              <a:lnSpc>
                <a:spcPct val="90000"/>
              </a:lnSpc>
              <a:buFont typeface="Arial" pitchFamily="34" charset="0"/>
              <a:buNone/>
              <a:defRPr>
                <a:solidFill>
                  <a:schemeClr val="bg1"/>
                </a:solidFill>
                <a:latin typeface="Consolas" pitchFamily="49" charset="0"/>
                <a:cs typeface="Consolas" pitchFamily="49" charset="0"/>
              </a:defRPr>
            </a:lvl2pPr>
            <a:lvl3pPr marL="994659" indent="0">
              <a:lnSpc>
                <a:spcPct val="90000"/>
              </a:lnSpc>
              <a:buFont typeface="Arial" pitchFamily="34" charset="0"/>
              <a:buNone/>
              <a:defRPr>
                <a:solidFill>
                  <a:schemeClr val="bg1"/>
                </a:solidFill>
                <a:latin typeface="Consolas" pitchFamily="49" charset="0"/>
                <a:cs typeface="Consolas" pitchFamily="49" charset="0"/>
              </a:defRPr>
            </a:lvl3pPr>
            <a:lvl4pPr marL="1443314" indent="0">
              <a:lnSpc>
                <a:spcPct val="90000"/>
              </a:lnSpc>
              <a:buFont typeface="Arial" pitchFamily="34" charset="0"/>
              <a:buNone/>
              <a:defRPr>
                <a:solidFill>
                  <a:schemeClr val="bg1"/>
                </a:solidFill>
                <a:latin typeface="Consolas" pitchFamily="49" charset="0"/>
                <a:cs typeface="Consolas" pitchFamily="49" charset="0"/>
              </a:defRPr>
            </a:lvl4pPr>
            <a:lvl5pPr marL="1832713" indent="0">
              <a:lnSpc>
                <a:spcPct val="90000"/>
              </a:lnSpc>
              <a:buFont typeface="Arial" pitchFamily="34" charset="0"/>
              <a:buNone/>
              <a:defRPr>
                <a:solidFill>
                  <a:schemeClr val="bg1"/>
                </a:soli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0617103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Tree>
    <p:extLst>
      <p:ext uri="{BB962C8B-B14F-4D97-AF65-F5344CB8AC3E}">
        <p14:creationId xmlns="" xmlns:p14="http://schemas.microsoft.com/office/powerpoint/2010/main" val="181528428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38007"/>
            <a:ext cx="11149013" cy="997196"/>
          </a:xfrm>
        </p:spPr>
        <p:txBody>
          <a:bodyPr/>
          <a:lstStyle>
            <a:lvl1pPr algn="ctr">
              <a:defRPr sz="7200" b="0">
                <a:effectLst/>
              </a:defRPr>
            </a:lvl1pPr>
          </a:lstStyle>
          <a:p>
            <a:r>
              <a:rPr lang="en-US" smtClean="0"/>
              <a:t>Click to edit Master title style</a:t>
            </a:r>
            <a:endParaRPr lang="en-US" dirty="0"/>
          </a:p>
        </p:txBody>
      </p:sp>
    </p:spTree>
    <p:extLst>
      <p:ext uri="{BB962C8B-B14F-4D97-AF65-F5344CB8AC3E}">
        <p14:creationId xmlns="" xmlns:p14="http://schemas.microsoft.com/office/powerpoint/2010/main" val="290903157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7" name="Title 1"/>
          <p:cNvSpPr>
            <a:spLocks noGrp="1"/>
          </p:cNvSpPr>
          <p:nvPr>
            <p:ph type="ctrTitle"/>
          </p:nvPr>
        </p:nvSpPr>
        <p:spPr>
          <a:xfrm>
            <a:off x="938544" y="2794000"/>
            <a:ext cx="10742414" cy="1295400"/>
          </a:xfrm>
        </p:spPr>
        <p:txBody>
          <a:bodyPr anchor="ctr">
            <a:noAutofit/>
          </a:bodyPr>
          <a:lstStyle>
            <a:lvl1pPr algn="l">
              <a:lnSpc>
                <a:spcPct val="90000"/>
              </a:lnSpc>
              <a:defRPr sz="7200" b="0" spc="-267" baseline="0">
                <a:effectLst/>
              </a:defRPr>
            </a:lvl1pPr>
          </a:lstStyle>
          <a:p>
            <a:r>
              <a:rPr lang="en-US" smtClean="0"/>
              <a:t>Click to edit Master title style</a:t>
            </a:r>
            <a:endParaRPr lang="en-US" dirty="0"/>
          </a:p>
        </p:txBody>
      </p:sp>
      <p:sp>
        <p:nvSpPr>
          <p:cNvPr id="8" name="Subtitle 2"/>
          <p:cNvSpPr>
            <a:spLocks noGrp="1"/>
          </p:cNvSpPr>
          <p:nvPr>
            <p:ph type="subTitle" idx="1" hasCustomPrompt="1"/>
          </p:nvPr>
        </p:nvSpPr>
        <p:spPr>
          <a:xfrm>
            <a:off x="938539" y="4845344"/>
            <a:ext cx="6692609" cy="920456"/>
          </a:xfrm>
        </p:spPr>
        <p:txBody>
          <a:bodyPr anchor="ctr">
            <a:noAutofit/>
          </a:bodyPr>
          <a:lstStyle>
            <a:lvl1pPr marL="0" indent="0" algn="l">
              <a:lnSpc>
                <a:spcPct val="90000"/>
              </a:lnSpc>
              <a:spcBef>
                <a:spcPts val="0"/>
              </a:spcBef>
              <a:buNone/>
              <a:defRPr sz="43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dirty="0" smtClean="0"/>
              <a:t>Click to edit Master title style</a:t>
            </a:r>
            <a:endParaRPr lang="en-US" dirty="0"/>
          </a:p>
        </p:txBody>
      </p:sp>
      <p:sp>
        <p:nvSpPr>
          <p:cNvPr id="9" name="Text Placeholder 6"/>
          <p:cNvSpPr>
            <a:spLocks noGrp="1"/>
          </p:cNvSpPr>
          <p:nvPr>
            <p:ph type="body" sz="quarter" idx="10" hasCustomPrompt="1"/>
          </p:nvPr>
        </p:nvSpPr>
        <p:spPr>
          <a:xfrm>
            <a:off x="1430142" y="228601"/>
            <a:ext cx="10250815" cy="1384995"/>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4700" b="1" i="1" u="none" strike="noStrike" kern="1200" cap="none" spc="-856"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1218937"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 xmlns:p14="http://schemas.microsoft.com/office/powerpoint/2010/main" val="51717993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46105647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8027" y="1499616"/>
            <a:ext cx="5484971" cy="2308324"/>
          </a:xfrm>
        </p:spPr>
        <p:txBody>
          <a:bodyPr/>
          <a:lstStyle>
            <a:lvl1pPr marL="453222" indent="-453222">
              <a:lnSpc>
                <a:spcPct val="90000"/>
              </a:lnSpc>
              <a:defRPr sz="3200">
                <a:effectLst/>
              </a:defRPr>
            </a:lvl1pPr>
            <a:lvl2pPr marL="897627" indent="-433823">
              <a:lnSpc>
                <a:spcPct val="90000"/>
              </a:lnSpc>
              <a:defRPr sz="2400">
                <a:effectLst/>
              </a:defRPr>
            </a:lvl2pPr>
            <a:lvl3pPr marL="1271491" indent="-384445">
              <a:lnSpc>
                <a:spcPct val="90000"/>
              </a:lnSpc>
              <a:defRPr sz="2000">
                <a:effectLst/>
              </a:defRPr>
            </a:lvl3pPr>
            <a:lvl4pPr marL="1636538" indent="-365047">
              <a:lnSpc>
                <a:spcPct val="90000"/>
              </a:lnSpc>
              <a:defRPr sz="1800">
                <a:effectLst/>
              </a:defRPr>
            </a:lvl4pPr>
            <a:lvl5pPr marL="2020982" indent="-373864">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99616"/>
            <a:ext cx="5484971" cy="2308324"/>
          </a:xfrm>
        </p:spPr>
        <p:txBody>
          <a:bodyPr/>
          <a:lstStyle>
            <a:lvl1pPr marL="463804" indent="-463804">
              <a:lnSpc>
                <a:spcPct val="90000"/>
              </a:lnSpc>
              <a:defRPr sz="3200">
                <a:effectLst/>
              </a:defRPr>
            </a:lvl1pPr>
            <a:lvl2pPr marL="897627" indent="-453222">
              <a:lnSpc>
                <a:spcPct val="90000"/>
              </a:lnSpc>
              <a:defRPr sz="2400">
                <a:effectLst/>
              </a:defRPr>
            </a:lvl2pPr>
            <a:lvl3pPr marL="1282072" indent="-403844">
              <a:lnSpc>
                <a:spcPct val="90000"/>
              </a:lnSpc>
              <a:defRPr sz="2000">
                <a:effectLst/>
              </a:defRPr>
            </a:lvl3pPr>
            <a:lvl4pPr marL="1636538" indent="-354466">
              <a:lnSpc>
                <a:spcPct val="90000"/>
              </a:lnSpc>
              <a:defRPr sz="1800">
                <a:effectLst/>
              </a:defRPr>
            </a:lvl4pPr>
            <a:lvl5pPr marL="2020982" indent="-365047">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dden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84270046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extLst>
              <a:ext uri="{28A0092B-C50C-407E-A947-70E740481C1C}">
                <a14:useLocalDpi xmlns=""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456806"/>
            <a:ext cx="11149013"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7" y="1496163"/>
            <a:ext cx="11149012" cy="193283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1605506760"/>
      </p:ext>
    </p:extLst>
  </p:cSld>
  <p:clrMap bg1="dk1" tx1="lt1" bg2="dk2" tx2="lt2" accent1="accent1" accent2="accent2" accent3="accent3" accent4="accent4" accent5="accent5" accent6="accent6" hlink="hlink" folHlink="folHlink"/>
  <p:sldLayoutIdLst>
    <p:sldLayoutId id="2147483741" r:id="rId1"/>
    <p:sldLayoutId id="2147483744" r:id="rId2"/>
    <p:sldLayoutId id="2147483753" r:id="rId3"/>
    <p:sldLayoutId id="2147483745" r:id="rId4"/>
    <p:sldLayoutId id="2147483752" r:id="rId5"/>
    <p:sldLayoutId id="2147483751" r:id="rId6"/>
    <p:sldLayoutId id="2147483746" r:id="rId7"/>
    <p:sldLayoutId id="2147483749" r:id="rId8"/>
    <p:sldLayoutId id="2147483750" r:id="rId9"/>
  </p:sldLayoutIdLst>
  <p:transition>
    <p:fade/>
  </p:transition>
  <p:timing>
    <p:tnLst>
      <p:par>
        <p:cTn id="1" dur="indefinite" restart="never" nodeType="tmRoot"/>
      </p:par>
    </p:tnLst>
  </p:timing>
  <p:txStyles>
    <p:titleStyle>
      <a:lvl1pPr algn="l" defTabSz="1218937" rtl="0" eaLnBrk="1" latinLnBrk="0" hangingPunct="1">
        <a:lnSpc>
          <a:spcPct val="90000"/>
        </a:lnSpc>
        <a:spcBef>
          <a:spcPct val="0"/>
        </a:spcBef>
        <a:buNone/>
        <a:defRPr lang="en-US" sz="4800" b="0" kern="1200" cap="none" spc="-267"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533307" indent="-533307" algn="l" defTabSz="1218937" rtl="0" eaLnBrk="1" latinLnBrk="0" hangingPunct="1">
        <a:lnSpc>
          <a:spcPct val="90000"/>
        </a:lnSpc>
        <a:spcBef>
          <a:spcPct val="20000"/>
        </a:spcBef>
        <a:buSzPct val="90000"/>
        <a:buFontTx/>
        <a:buBlip>
          <a:blip r:embed="rId12"/>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13"/>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13"/>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13"/>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13"/>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8.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38240" y="838703"/>
            <a:ext cx="10360501" cy="1523497"/>
          </a:xfrm>
        </p:spPr>
        <p:txBody>
          <a:bodyPr/>
          <a:lstStyle/>
          <a:p>
            <a:pPr algn="ctr"/>
            <a:r>
              <a:rPr smtClean="0"/>
              <a:t>Nghiên cứu nền tảng điện toán đám mây, ứng dụng triển khai sổ liên lạc trực </a:t>
            </a:r>
            <a:r>
              <a:rPr smtClean="0"/>
              <a:t>tuyến</a:t>
            </a:r>
            <a:endParaRPr lang="en-US"/>
          </a:p>
        </p:txBody>
      </p:sp>
      <p:sp>
        <p:nvSpPr>
          <p:cNvPr id="5" name="Subtitle 4"/>
          <p:cNvSpPr>
            <a:spLocks noGrp="1"/>
          </p:cNvSpPr>
          <p:nvPr>
            <p:ph type="subTitle" idx="1"/>
          </p:nvPr>
        </p:nvSpPr>
        <p:spPr>
          <a:xfrm>
            <a:off x="5561012" y="4800600"/>
            <a:ext cx="6146768" cy="1066800"/>
          </a:xfrm>
        </p:spPr>
        <p:txBody>
          <a:bodyPr/>
          <a:lstStyle/>
          <a:p>
            <a:pPr algn="r"/>
            <a:r>
              <a:rPr lang="en-US" smtClean="0"/>
              <a:t> GVHD: </a:t>
            </a:r>
            <a:r>
              <a:rPr lang="en-US" b="1" smtClean="0"/>
              <a:t>Thầy Phan </a:t>
            </a:r>
            <a:r>
              <a:rPr lang="en-US" b="1" smtClean="0"/>
              <a:t>Trung </a:t>
            </a:r>
            <a:r>
              <a:rPr lang="en-US" b="1" smtClean="0"/>
              <a:t>Hiếu</a:t>
            </a:r>
            <a:endParaRPr lang="en-US" b="1" smtClean="0"/>
          </a:p>
          <a:p>
            <a:pPr algn="r"/>
            <a:r>
              <a:rPr lang="en-US" smtClean="0"/>
              <a:t>Thực hiện:   </a:t>
            </a:r>
            <a:r>
              <a:rPr lang="en-US" b="1" smtClean="0"/>
              <a:t>N</a:t>
            </a:r>
            <a:r>
              <a:rPr lang="en-US" b="1" smtClean="0"/>
              <a:t>guyễn Anh </a:t>
            </a:r>
            <a:r>
              <a:rPr lang="en-US" b="1" err="1" smtClean="0"/>
              <a:t>Duy</a:t>
            </a:r>
            <a:r>
              <a:rPr lang="en-US" b="1" smtClean="0"/>
              <a:t> </a:t>
            </a:r>
            <a:r>
              <a:rPr lang="en-US" b="1" smtClean="0"/>
              <a:t>Nguyễn Đức Hạnh</a:t>
            </a:r>
            <a:endParaRPr lang="en-US" b="1" smtClean="0"/>
          </a:p>
        </p:txBody>
      </p:sp>
      <p:pic>
        <p:nvPicPr>
          <p:cNvPr id="6" name="Picture 6" descr="C:\Users\wwegner\Desktop\WinAzure_rgb.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31787" y="5543550"/>
            <a:ext cx="4772025" cy="73014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378541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4212" y="1529477"/>
            <a:ext cx="2362200" cy="457200"/>
          </a:xfrm>
        </p:spPr>
        <p:txBody>
          <a:bodyPr/>
          <a:lstStyle/>
          <a:p>
            <a:r>
              <a:rPr sz="3200" smtClean="0"/>
              <a:t>Hạn chế</a:t>
            </a:r>
            <a:endParaRPr lang="en-US" sz="3200"/>
          </a:p>
        </p:txBody>
      </p:sp>
      <p:sp>
        <p:nvSpPr>
          <p:cNvPr id="5" name="Title 1"/>
          <p:cNvSpPr txBox="1">
            <a:spLocks/>
          </p:cNvSpPr>
          <p:nvPr/>
        </p:nvSpPr>
        <p:spPr>
          <a:xfrm>
            <a:off x="519113" y="456806"/>
            <a:ext cx="11149013" cy="664797"/>
          </a:xfrm>
          <a:prstGeom prst="rect">
            <a:avLst/>
          </a:prstGeom>
        </p:spPr>
        <p:txBody>
          <a:bodyPr vert="horz" wrap="square" lIns="0" tIns="0" rIns="0" bIns="0" rtlCol="0" anchor="t">
            <a:spAutoFit/>
          </a:bodyPr>
          <a:lstStyle/>
          <a:p>
            <a:pPr marL="0" marR="0" lvl="0" indent="0" algn="l" defTabSz="1218937"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3. 1. Tổng quan về điện toán đám mây</a:t>
            </a:r>
            <a:endParaRPr kumimoji="0" lang="en-US" sz="4800" b="0" i="0" u="none" strike="noStrike" kern="1200" cap="none" spc="-267"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
        <p:nvSpPr>
          <p:cNvPr id="6" name="Content Placeholder 2"/>
          <p:cNvSpPr txBox="1">
            <a:spLocks/>
          </p:cNvSpPr>
          <p:nvPr/>
        </p:nvSpPr>
        <p:spPr>
          <a:xfrm>
            <a:off x="682625" y="2139077"/>
            <a:ext cx="6172200" cy="2585323"/>
          </a:xfrm>
          <a:prstGeom prst="rect">
            <a:avLst/>
          </a:prstGeom>
        </p:spPr>
        <p:txBody>
          <a:bodyPr vert="horz" wrap="square" lIns="0" tIns="0" rIns="0" bIns="0" rtlCol="0">
            <a:spAutoFit/>
          </a:bodyPr>
          <a:lstStyle/>
          <a:p>
            <a:pPr marL="533307" marR="0" lvl="0" indent="-533307" algn="l" defTabSz="1218937" rtl="0" eaLnBrk="1" fontAlgn="auto" latinLnBrk="0" hangingPunct="1">
              <a:lnSpc>
                <a:spcPct val="90000"/>
              </a:lnSpc>
              <a:spcBef>
                <a:spcPct val="20000"/>
              </a:spcBef>
              <a:spcAft>
                <a:spcPts val="0"/>
              </a:spcAft>
              <a:buClrTx/>
              <a:buSzPct val="90000"/>
              <a:buFontTx/>
              <a:buBlip>
                <a:blip r:embed="rId2"/>
              </a:buBlip>
              <a:tabLst/>
              <a:defRPr/>
            </a:pPr>
            <a:r>
              <a:rPr kumimoji="0" lang="vi-VN"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Phụ thuộc vào nh</a:t>
            </a:r>
            <a:r>
              <a:rPr kumimoji="0" lang="en-US"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à</a:t>
            </a:r>
            <a:r>
              <a:rPr kumimoji="0" lang="vi-VN"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 cung cấp</a:t>
            </a:r>
            <a:endParaRPr kumimoji="0" lang="en-US"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l" defTabSz="1218937" rtl="0" eaLnBrk="1" fontAlgn="auto" latinLnBrk="0" hangingPunct="1">
              <a:lnSpc>
                <a:spcPct val="90000"/>
              </a:lnSpc>
              <a:spcBef>
                <a:spcPct val="20000"/>
              </a:spcBef>
              <a:spcAft>
                <a:spcPts val="0"/>
              </a:spcAft>
              <a:buClrTx/>
              <a:buSzPct val="90000"/>
              <a:buFontTx/>
              <a:buBlip>
                <a:blip r:embed="rId2"/>
              </a:buBlip>
              <a:tabLst/>
              <a:defRPr/>
            </a:pPr>
            <a:r>
              <a:rPr kumimoji="0" lang="vi-VN"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Bảo mật và kiểm tra dữ liệu</a:t>
            </a:r>
            <a:endParaRPr kumimoji="0" lang="en-US"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l" defTabSz="1218937" rtl="0" eaLnBrk="1" fontAlgn="auto" latinLnBrk="0" hangingPunct="1">
              <a:lnSpc>
                <a:spcPct val="90000"/>
              </a:lnSpc>
              <a:spcBef>
                <a:spcPct val="20000"/>
              </a:spcBef>
              <a:spcAft>
                <a:spcPts val="0"/>
              </a:spcAft>
              <a:buClrTx/>
              <a:buSzPct val="90000"/>
              <a:buFontTx/>
              <a:buBlip>
                <a:blip r:embed="rId2"/>
              </a:buBlip>
              <a:tabLst/>
              <a:defRPr/>
            </a:pPr>
            <a:r>
              <a:rPr kumimoji="0" lang="vi-VN"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Tắc nghẽn trên đường truyền dữ liệu</a:t>
            </a:r>
            <a:endParaRPr kumimoji="0" lang="en-US"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l" defTabSz="1218937" rtl="0" eaLnBrk="1" fontAlgn="auto" latinLnBrk="0" hangingPunct="1">
              <a:lnSpc>
                <a:spcPct val="90000"/>
              </a:lnSpc>
              <a:spcBef>
                <a:spcPct val="20000"/>
              </a:spcBef>
              <a:spcAft>
                <a:spcPts val="0"/>
              </a:spcAft>
              <a:buClrTx/>
              <a:buSzPct val="90000"/>
              <a:buFontTx/>
              <a:buBlip>
                <a:blip r:embed="rId2"/>
              </a:buBlip>
              <a:tabLst/>
              <a:defRPr/>
            </a:pPr>
            <a:r>
              <a:rPr kumimoji="0" lang="en-US"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Phân</a:t>
            </a:r>
            <a:r>
              <a:rPr lang="en-US" sz="2800" smtClean="0">
                <a:gradFill>
                  <a:gsLst>
                    <a:gs pos="0">
                      <a:schemeClr val="tx1"/>
                    </a:gs>
                    <a:gs pos="86000">
                      <a:schemeClr val="tx1"/>
                    </a:gs>
                  </a:gsLst>
                  <a:lin ang="5400000" scaled="0"/>
                </a:gradFill>
              </a:rPr>
              <a:t> </a:t>
            </a:r>
            <a:r>
              <a:rPr lang="en-US" sz="2800" smtClean="0">
                <a:gradFill>
                  <a:gsLst>
                    <a:gs pos="0">
                      <a:schemeClr val="tx1"/>
                    </a:gs>
                    <a:gs pos="86000">
                      <a:schemeClr val="tx1"/>
                    </a:gs>
                  </a:gsLst>
                  <a:lin ang="5400000" scaled="0"/>
                </a:gradFill>
              </a:rPr>
              <a:t>mảnh dữ liệu do n</a:t>
            </a:r>
            <a:r>
              <a:rPr kumimoji="0" lang="vi-VN"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hu cầu lưu trữ người dùng</a:t>
            </a:r>
            <a:endParaRPr kumimoji="0" lang="en-US" sz="2800" b="0" i="0" u="none" strike="noStrike" kern="1200" cap="none" spc="0" normalizeH="0" baseline="0" noProof="0">
              <a:ln>
                <a:noFill/>
              </a:ln>
              <a:gradFill>
                <a:gsLst>
                  <a:gs pos="0">
                    <a:schemeClr val="tx1"/>
                  </a:gs>
                  <a:gs pos="86000">
                    <a:schemeClr val="tx1"/>
                  </a:gs>
                </a:gsLst>
                <a:lin ang="5400000" scaled="0"/>
              </a:gradFill>
              <a:effectLst/>
              <a:uLnTx/>
              <a:uFillTx/>
              <a:latin typeface="+mn-lt"/>
              <a:ea typeface="+mn-ea"/>
              <a:cs typeface="+mn-cs"/>
            </a:endParaRPr>
          </a:p>
        </p:txBody>
      </p:sp>
      <p:pic>
        <p:nvPicPr>
          <p:cNvPr id="52227" name="Picture 3" descr="E:\UIT\CNTT IX\pic\Untitled-10.png"/>
          <p:cNvPicPr>
            <a:picLocks noChangeAspect="1" noChangeArrowheads="1"/>
          </p:cNvPicPr>
          <p:nvPr/>
        </p:nvPicPr>
        <p:blipFill>
          <a:blip r:embed="rId3"/>
          <a:srcRect/>
          <a:stretch>
            <a:fillRect/>
          </a:stretch>
        </p:blipFill>
        <p:spPr bwMode="auto">
          <a:xfrm>
            <a:off x="6856412" y="1600200"/>
            <a:ext cx="4761941" cy="2895600"/>
          </a:xfrm>
          <a:prstGeom prst="rect">
            <a:avLst/>
          </a:prstGeom>
          <a:noFill/>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descr="E:\UIT\CNTT IX\pic\7217.Windows-Azure-logo-v_6556EF52.png"/>
          <p:cNvPicPr>
            <a:picLocks noChangeAspect="1" noChangeArrowheads="1"/>
          </p:cNvPicPr>
          <p:nvPr/>
        </p:nvPicPr>
        <p:blipFill>
          <a:blip r:embed="rId2"/>
          <a:srcRect/>
          <a:stretch>
            <a:fillRect/>
          </a:stretch>
        </p:blipFill>
        <p:spPr bwMode="auto">
          <a:xfrm>
            <a:off x="1903412" y="1371600"/>
            <a:ext cx="8612187" cy="4007013"/>
          </a:xfrm>
          <a:prstGeom prst="rect">
            <a:avLst/>
          </a:prstGeom>
          <a:noFill/>
        </p:spPr>
      </p:pic>
      <p:sp>
        <p:nvSpPr>
          <p:cNvPr id="9" name="Title 8"/>
          <p:cNvSpPr>
            <a:spLocks noGrp="1"/>
          </p:cNvSpPr>
          <p:nvPr>
            <p:ph type="title"/>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3. 2. Tổng quan về Windows Azure</a:t>
            </a:r>
            <a:endParaRPr lang="en-US"/>
          </a:p>
        </p:txBody>
      </p:sp>
      <p:sp>
        <p:nvSpPr>
          <p:cNvPr id="6" name="Content Placeholder 2"/>
          <p:cNvSpPr>
            <a:spLocks noGrp="1"/>
          </p:cNvSpPr>
          <p:nvPr>
            <p:ph idx="1"/>
          </p:nvPr>
        </p:nvSpPr>
        <p:spPr>
          <a:xfrm>
            <a:off x="684212" y="1524001"/>
            <a:ext cx="11049000" cy="775597"/>
          </a:xfrm>
        </p:spPr>
        <p:txBody>
          <a:bodyPr/>
          <a:lstStyle/>
          <a:p>
            <a:pPr lvl="0"/>
            <a:r>
              <a:rPr lang="en-US" sz="2800" smtClean="0"/>
              <a:t>Windows </a:t>
            </a:r>
            <a:r>
              <a:rPr lang="vi-VN" sz="2800" smtClean="0"/>
              <a:t>Azure </a:t>
            </a:r>
            <a:r>
              <a:rPr lang="vi-VN" sz="2800" smtClean="0"/>
              <a:t>là một hệ điều hành dùng để chạy các ứng dụng Windows và lưu dữ liệu của nó trên </a:t>
            </a:r>
            <a:r>
              <a:rPr lang="vi-VN" sz="2800" smtClean="0"/>
              <a:t>đám </a:t>
            </a:r>
            <a:r>
              <a:rPr lang="vi-VN" sz="2800" smtClean="0"/>
              <a:t>mây</a:t>
            </a:r>
            <a:r>
              <a:rPr lang="en-US" sz="2800" smtClean="0"/>
              <a:t>.</a:t>
            </a:r>
            <a:endParaRPr lang="en-US" sz="2800" smtClean="0"/>
          </a:p>
        </p:txBody>
      </p:sp>
      <p:pic>
        <p:nvPicPr>
          <p:cNvPr id="9" name="Picture 8"/>
          <p:cNvPicPr/>
          <p:nvPr/>
        </p:nvPicPr>
        <p:blipFill>
          <a:blip r:embed="rId2" cstate="print"/>
          <a:srcRect/>
          <a:stretch>
            <a:fillRect/>
          </a:stretch>
        </p:blipFill>
        <p:spPr bwMode="auto">
          <a:xfrm>
            <a:off x="3503612" y="2514600"/>
            <a:ext cx="4745925" cy="4038600"/>
          </a:xfrm>
          <a:prstGeom prst="rect">
            <a:avLst/>
          </a:prstGeom>
          <a:noFill/>
          <a:ln w="9525">
            <a:noFill/>
            <a:miter lim="800000"/>
            <a:headEnd/>
            <a:tailEnd/>
          </a:ln>
        </p:spPr>
      </p:pic>
      <p:pic>
        <p:nvPicPr>
          <p:cNvPr id="10" name="Picture 9"/>
          <p:cNvPicPr/>
          <p:nvPr/>
        </p:nvPicPr>
        <p:blipFill>
          <a:blip r:embed="rId3" cstate="print"/>
          <a:srcRect/>
          <a:stretch>
            <a:fillRect/>
          </a:stretch>
        </p:blipFill>
        <p:spPr bwMode="auto">
          <a:xfrm>
            <a:off x="2589212" y="3200400"/>
            <a:ext cx="6853177" cy="220980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Compute</a:t>
            </a:r>
            <a:endParaRPr lang="en-US"/>
          </a:p>
        </p:txBody>
      </p:sp>
      <p:sp>
        <p:nvSpPr>
          <p:cNvPr id="3" name="Content Placeholder 2"/>
          <p:cNvSpPr>
            <a:spLocks noGrp="1"/>
          </p:cNvSpPr>
          <p:nvPr>
            <p:ph idx="1"/>
          </p:nvPr>
        </p:nvSpPr>
        <p:spPr>
          <a:xfrm>
            <a:off x="519113" y="1499617"/>
            <a:ext cx="11149013" cy="984885"/>
          </a:xfrm>
        </p:spPr>
        <p:txBody>
          <a:bodyPr/>
          <a:lstStyle/>
          <a:p>
            <a:r>
              <a:rPr lang="en-US" smtClean="0"/>
              <a:t>Gồm Web Role và Worker Role</a:t>
            </a:r>
          </a:p>
          <a:p>
            <a:r>
              <a:rPr lang="en-US" smtClean="0"/>
              <a:t>Web Role và Worker Role liên lạc với nhau băng queue</a:t>
            </a:r>
            <a:endParaRPr lang="en-US"/>
          </a:p>
        </p:txBody>
      </p:sp>
      <p:pic>
        <p:nvPicPr>
          <p:cNvPr id="5" name="Picture 4"/>
          <p:cNvPicPr/>
          <p:nvPr/>
        </p:nvPicPr>
        <p:blipFill>
          <a:blip r:embed="rId2" cstate="print"/>
          <a:srcRect/>
          <a:stretch>
            <a:fillRect/>
          </a:stretch>
        </p:blipFill>
        <p:spPr bwMode="auto">
          <a:xfrm>
            <a:off x="3427412" y="3048000"/>
            <a:ext cx="5286375" cy="28289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Storage</a:t>
            </a:r>
            <a:endParaRPr lang="en-US"/>
          </a:p>
        </p:txBody>
      </p:sp>
      <p:pic>
        <p:nvPicPr>
          <p:cNvPr id="4" name="Picture 3"/>
          <p:cNvPicPr/>
          <p:nvPr/>
        </p:nvPicPr>
        <p:blipFill>
          <a:blip r:embed="rId2" cstate="print"/>
          <a:srcRect/>
          <a:stretch>
            <a:fillRect/>
          </a:stretch>
        </p:blipFill>
        <p:spPr bwMode="auto">
          <a:xfrm>
            <a:off x="4113212" y="1524000"/>
            <a:ext cx="7460168" cy="4114800"/>
          </a:xfrm>
          <a:prstGeom prst="rect">
            <a:avLst/>
          </a:prstGeom>
          <a:noFill/>
          <a:ln w="9525">
            <a:noFill/>
            <a:miter lim="800000"/>
            <a:headEnd/>
            <a:tailEnd/>
          </a:ln>
        </p:spPr>
      </p:pic>
      <p:sp>
        <p:nvSpPr>
          <p:cNvPr id="5" name="Content Placeholder 2"/>
          <p:cNvSpPr>
            <a:spLocks noGrp="1"/>
          </p:cNvSpPr>
          <p:nvPr>
            <p:ph idx="1"/>
          </p:nvPr>
        </p:nvSpPr>
        <p:spPr>
          <a:xfrm>
            <a:off x="684212" y="1524001"/>
            <a:ext cx="1981200" cy="1809726"/>
          </a:xfrm>
        </p:spPr>
        <p:txBody>
          <a:bodyPr/>
          <a:lstStyle/>
          <a:p>
            <a:pPr lvl="0"/>
            <a:r>
              <a:rPr lang="en-US" sz="2800" smtClean="0"/>
              <a:t>Blob</a:t>
            </a:r>
          </a:p>
          <a:p>
            <a:pPr lvl="0"/>
            <a:r>
              <a:rPr lang="en-US" sz="2800" smtClean="0"/>
              <a:t>Table</a:t>
            </a:r>
          </a:p>
          <a:p>
            <a:pPr lvl="0"/>
            <a:r>
              <a:rPr lang="en-US" sz="2800" smtClean="0"/>
              <a:t>Queue</a:t>
            </a:r>
          </a:p>
          <a:p>
            <a:pPr lvl="0">
              <a:buNone/>
            </a:pPr>
            <a:endParaRPr lang="en-US" sz="2800" smtClean="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Fabric</a:t>
            </a:r>
            <a:endParaRPr lang="en-US"/>
          </a:p>
        </p:txBody>
      </p:sp>
      <p:pic>
        <p:nvPicPr>
          <p:cNvPr id="4" name="Picture 3"/>
          <p:cNvPicPr/>
          <p:nvPr/>
        </p:nvPicPr>
        <p:blipFill>
          <a:blip r:embed="rId2" cstate="print"/>
          <a:srcRect/>
          <a:stretch>
            <a:fillRect/>
          </a:stretch>
        </p:blipFill>
        <p:spPr bwMode="auto">
          <a:xfrm>
            <a:off x="3198812" y="2590800"/>
            <a:ext cx="5867400" cy="3750534"/>
          </a:xfrm>
          <a:prstGeom prst="rect">
            <a:avLst/>
          </a:prstGeom>
          <a:noFill/>
          <a:ln w="9525">
            <a:noFill/>
            <a:miter lim="800000"/>
            <a:headEnd/>
            <a:tailEnd/>
          </a:ln>
        </p:spPr>
      </p:pic>
      <p:sp>
        <p:nvSpPr>
          <p:cNvPr id="5" name="TextBox 4"/>
          <p:cNvSpPr txBox="1"/>
          <p:nvPr/>
        </p:nvSpPr>
        <p:spPr>
          <a:xfrm>
            <a:off x="531812" y="1219200"/>
            <a:ext cx="11277600" cy="984885"/>
          </a:xfrm>
          <a:prstGeom prst="rect">
            <a:avLst/>
          </a:prstGeom>
          <a:noFill/>
        </p:spPr>
        <p:txBody>
          <a:bodyPr wrap="square" lIns="0" tIns="0" rIns="0" bIns="0" rtlCol="0">
            <a:spAutoFit/>
          </a:bodyPr>
          <a:lstStyle/>
          <a:p>
            <a:r>
              <a:rPr lang="en-US" sz="3200" smtClean="0"/>
              <a:t>Windows Azure Fabric chứa một một nhóm các máy, tất cả chúng được quản lý bởi một phần mềm gọi là </a:t>
            </a:r>
            <a:r>
              <a:rPr lang="en-US" sz="3200" i="1" smtClean="0"/>
              <a:t>fabric controller</a:t>
            </a:r>
            <a:endParaRPr lang="en-US" sz="32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SQL Azure</a:t>
            </a:r>
            <a:endParaRPr lang="en-US"/>
          </a:p>
        </p:txBody>
      </p:sp>
      <p:sp>
        <p:nvSpPr>
          <p:cNvPr id="5" name="TextBox 4"/>
          <p:cNvSpPr txBox="1"/>
          <p:nvPr/>
        </p:nvSpPr>
        <p:spPr>
          <a:xfrm>
            <a:off x="608012" y="1295400"/>
            <a:ext cx="11125200" cy="861774"/>
          </a:xfrm>
          <a:prstGeom prst="rect">
            <a:avLst/>
          </a:prstGeom>
          <a:noFill/>
        </p:spPr>
        <p:txBody>
          <a:bodyPr wrap="square" lIns="0" tIns="0" rIns="0" bIns="0" rtlCol="0">
            <a:spAutoFit/>
          </a:bodyPr>
          <a:lstStyle/>
          <a:p>
            <a:r>
              <a:rPr lang="vi-VN" sz="2800" smtClean="0"/>
              <a:t>SQL Azure sử dụng ngôn ngữ TSQL để tạo cơ sở dữ liệu và thao tác dữ liệu. </a:t>
            </a:r>
            <a:endParaRPr lang="en-US" sz="28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16386" name="Picture 2" descr="C:\Users\ADMIN\Downloads\SQL-Azure_rgb (1).png"/>
          <p:cNvPicPr>
            <a:picLocks noChangeAspect="1" noChangeArrowheads="1"/>
          </p:cNvPicPr>
          <p:nvPr/>
        </p:nvPicPr>
        <p:blipFill>
          <a:blip r:embed="rId2"/>
          <a:srcRect/>
          <a:stretch>
            <a:fillRect/>
          </a:stretch>
        </p:blipFill>
        <p:spPr bwMode="auto">
          <a:xfrm>
            <a:off x="912812" y="2743200"/>
            <a:ext cx="4171950" cy="1285875"/>
          </a:xfrm>
          <a:prstGeom prst="rect">
            <a:avLst/>
          </a:prstGeom>
          <a:noFill/>
        </p:spPr>
      </p:pic>
      <p:pic>
        <p:nvPicPr>
          <p:cNvPr id="55298" name="Picture 2" descr="E:\UIT\CNTT IX\pic\Untitled-15.png"/>
          <p:cNvPicPr>
            <a:picLocks noChangeAspect="1" noChangeArrowheads="1"/>
          </p:cNvPicPr>
          <p:nvPr/>
        </p:nvPicPr>
        <p:blipFill>
          <a:blip r:embed="rId3"/>
          <a:srcRect/>
          <a:stretch>
            <a:fillRect/>
          </a:stretch>
        </p:blipFill>
        <p:spPr bwMode="auto">
          <a:xfrm>
            <a:off x="6856412" y="2895600"/>
            <a:ext cx="4038600" cy="1026125"/>
          </a:xfrm>
          <a:prstGeom prst="rect">
            <a:avLst/>
          </a:prstGeom>
          <a:noFill/>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4. Ứng dụng sổ liên lạc trực tuyến</a:t>
            </a:r>
            <a:endParaRPr lang="en-US"/>
          </a:p>
        </p:txBody>
      </p:sp>
      <p:sp>
        <p:nvSpPr>
          <p:cNvPr id="6" name="Content Placeholder 5"/>
          <p:cNvSpPr>
            <a:spLocks noGrp="1"/>
          </p:cNvSpPr>
          <p:nvPr>
            <p:ph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5. Hiện thực hệ thống</a:t>
            </a:r>
            <a:endParaRPr lang="en-US"/>
          </a:p>
        </p:txBody>
      </p:sp>
      <p:sp>
        <p:nvSpPr>
          <p:cNvPr id="6" name="Content Placeholder 5"/>
          <p:cNvSpPr>
            <a:spLocks noGrp="1"/>
          </p:cNvSpPr>
          <p:nvPr>
            <p:ph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6. Kết luận và hướng phát triển</a:t>
            </a:r>
            <a:endParaRPr lang="en-US"/>
          </a:p>
        </p:txBody>
      </p:sp>
      <p:sp>
        <p:nvSpPr>
          <p:cNvPr id="6" name="Content Placeholder 5"/>
          <p:cNvSpPr>
            <a:spLocks noGrp="1"/>
          </p:cNvSpPr>
          <p:nvPr>
            <p:ph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Nội dung trình bày</a:t>
            </a:r>
            <a:endParaRPr lang="en-US"/>
          </a:p>
        </p:txBody>
      </p:sp>
      <p:sp>
        <p:nvSpPr>
          <p:cNvPr id="5" name="Content Placeholder 4"/>
          <p:cNvSpPr>
            <a:spLocks noGrp="1"/>
          </p:cNvSpPr>
          <p:nvPr>
            <p:ph idx="1"/>
          </p:nvPr>
        </p:nvSpPr>
        <p:spPr>
          <a:xfrm>
            <a:off x="519113" y="1499616"/>
            <a:ext cx="11149013" cy="2757678"/>
          </a:xfrm>
        </p:spPr>
        <p:txBody>
          <a:bodyPr/>
          <a:lstStyle/>
          <a:p>
            <a:pPr>
              <a:buFont typeface="+mj-lt"/>
              <a:buAutoNum type="arabicPeriod"/>
            </a:pPr>
            <a:r>
              <a:rPr lang="en-US" sz="2800" smtClean="0"/>
              <a:t>Đặt vấn đề</a:t>
            </a:r>
            <a:endParaRPr lang="en-US" sz="2800" smtClean="0"/>
          </a:p>
          <a:p>
            <a:pPr>
              <a:buFont typeface="+mj-lt"/>
              <a:buAutoNum type="arabicPeriod"/>
            </a:pPr>
            <a:r>
              <a:rPr lang="en-US" sz="2800" smtClean="0"/>
              <a:t>Mục tiêu và phạm vi khóa luận</a:t>
            </a:r>
            <a:endParaRPr lang="en-US" sz="2800" smtClean="0"/>
          </a:p>
          <a:p>
            <a:pPr>
              <a:buFont typeface="+mj-lt"/>
              <a:buAutoNum type="arabicPeriod"/>
            </a:pPr>
            <a:r>
              <a:rPr lang="en-US" sz="2800" smtClean="0"/>
              <a:t>Tổng quan về Điện toán đám mây và Windows Azure</a:t>
            </a:r>
          </a:p>
          <a:p>
            <a:pPr>
              <a:buFont typeface="+mj-lt"/>
              <a:buAutoNum type="arabicPeriod"/>
            </a:pPr>
            <a:r>
              <a:rPr lang="en-US" sz="2800" smtClean="0"/>
              <a:t>Ứng dụng sổ liên lạc trực tuyến</a:t>
            </a:r>
          </a:p>
          <a:p>
            <a:pPr>
              <a:buFont typeface="+mj-lt"/>
              <a:buAutoNum type="arabicPeriod"/>
            </a:pPr>
            <a:r>
              <a:rPr lang="en-US" sz="2800" smtClean="0"/>
              <a:t>Hiện thực hệ thống </a:t>
            </a:r>
          </a:p>
          <a:p>
            <a:pPr>
              <a:buFont typeface="+mj-lt"/>
              <a:buAutoNum type="arabicPeriod"/>
            </a:pPr>
            <a:r>
              <a:rPr lang="en-US" sz="2800" smtClean="0"/>
              <a:t>Kết luận và hướng phát triển</a:t>
            </a:r>
            <a:endParaRPr lang="en-US" sz="280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67567" y="2133600"/>
            <a:ext cx="5041445" cy="1692771"/>
          </a:xfrm>
          <a:prstGeom prst="rect">
            <a:avLst/>
          </a:prstGeom>
          <a:noFill/>
        </p:spPr>
        <p:txBody>
          <a:bodyPr wrap="none" lIns="0" tIns="0" rIns="0" bIns="0" rtlCol="0">
            <a:spAutoFit/>
          </a:bodyPr>
          <a:lstStyle/>
          <a:p>
            <a:r>
              <a:rPr lang="en-US" sz="11000" smtClean="0">
                <a:gradFill>
                  <a:gsLst>
                    <a:gs pos="0">
                      <a:schemeClr val="tx1"/>
                    </a:gs>
                    <a:gs pos="86000">
                      <a:schemeClr val="tx1"/>
                    </a:gs>
                  </a:gsLst>
                  <a:lin ang="5400000" scaled="0"/>
                </a:gradFill>
                <a:effectLst>
                  <a:outerShdw blurRad="63500" algn="ctr" rotWithShape="0">
                    <a:schemeClr val="tx1">
                      <a:alpha val="60000"/>
                    </a:schemeClr>
                  </a:outerShdw>
                </a:effectLst>
                <a:latin typeface="Calibri" pitchFamily="34" charset="0"/>
                <a:cs typeface="Calibri" pitchFamily="34" charset="0"/>
              </a:rPr>
              <a:t>THE END</a:t>
            </a:r>
            <a:endParaRPr lang="en-US" sz="11000" dirty="0" err="1" smtClean="0">
              <a:gradFill>
                <a:gsLst>
                  <a:gs pos="0">
                    <a:schemeClr val="tx1"/>
                  </a:gs>
                  <a:gs pos="86000">
                    <a:schemeClr val="tx1"/>
                  </a:gs>
                </a:gsLst>
                <a:lin ang="5400000" scaled="0"/>
              </a:gradFill>
              <a:effectLst>
                <a:outerShdw blurRad="63500" algn="ctr" rotWithShape="0">
                  <a:schemeClr val="tx1">
                    <a:alpha val="60000"/>
                  </a:schemeClr>
                </a:outerShdw>
              </a:effectLst>
              <a:latin typeface="Calibri" pitchFamily="34" charset="0"/>
              <a:cs typeface="Calibri" pitchFamily="34" charset="0"/>
            </a:endParaRPr>
          </a:p>
        </p:txBody>
      </p:sp>
    </p:spTree>
    <p:extLst>
      <p:ext uri="{BB962C8B-B14F-4D97-AF65-F5344CB8AC3E}">
        <p14:creationId xmlns="" xmlns:p14="http://schemas.microsoft.com/office/powerpoint/2010/main" val="19532452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loud 36"/>
          <p:cNvSpPr/>
          <p:nvPr/>
        </p:nvSpPr>
        <p:spPr bwMode="auto">
          <a:xfrm>
            <a:off x="4494212" y="1676400"/>
            <a:ext cx="3124200" cy="32004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sp>
        <p:nvSpPr>
          <p:cNvPr id="4" name="Title 1"/>
          <p:cNvSpPr>
            <a:spLocks noGrp="1"/>
          </p:cNvSpPr>
          <p:nvPr>
            <p:ph type="title"/>
          </p:nvPr>
        </p:nvSpPr>
        <p:spPr>
          <a:xfrm>
            <a:off x="519113" y="456806"/>
            <a:ext cx="11149013" cy="664797"/>
          </a:xfrm>
        </p:spPr>
        <p:txBody>
          <a:bodyPr/>
          <a:lstStyle/>
          <a:p>
            <a:r>
              <a:rPr smtClean="0"/>
              <a:t>1. Đặt vấn đề</a:t>
            </a:r>
            <a:endParaRPr lang="en-US"/>
          </a:p>
        </p:txBody>
      </p:sp>
      <p:pic>
        <p:nvPicPr>
          <p:cNvPr id="1029" name="Picture 5" descr="E:\UIT\CNTT IX\pic\Plus__Orange.png"/>
          <p:cNvPicPr>
            <a:picLocks noChangeAspect="1" noChangeArrowheads="1"/>
          </p:cNvPicPr>
          <p:nvPr/>
        </p:nvPicPr>
        <p:blipFill>
          <a:blip r:embed="rId2"/>
          <a:srcRect/>
          <a:stretch>
            <a:fillRect/>
          </a:stretch>
        </p:blipFill>
        <p:spPr bwMode="auto">
          <a:xfrm>
            <a:off x="3656012" y="2971800"/>
            <a:ext cx="685800" cy="685800"/>
          </a:xfrm>
          <a:prstGeom prst="rect">
            <a:avLst/>
          </a:prstGeom>
          <a:noFill/>
        </p:spPr>
      </p:pic>
      <p:grpSp>
        <p:nvGrpSpPr>
          <p:cNvPr id="42" name="Group 41"/>
          <p:cNvGrpSpPr/>
          <p:nvPr/>
        </p:nvGrpSpPr>
        <p:grpSpPr>
          <a:xfrm>
            <a:off x="912812" y="1600200"/>
            <a:ext cx="2627322" cy="3722132"/>
            <a:chOff x="912812" y="1600200"/>
            <a:chExt cx="2627322" cy="3722132"/>
          </a:xfrm>
        </p:grpSpPr>
        <p:grpSp>
          <p:nvGrpSpPr>
            <p:cNvPr id="41" name="Group 40"/>
            <p:cNvGrpSpPr/>
            <p:nvPr/>
          </p:nvGrpSpPr>
          <p:grpSpPr>
            <a:xfrm>
              <a:off x="1446212" y="1981200"/>
              <a:ext cx="1524000" cy="2590800"/>
              <a:chOff x="1446212" y="1981200"/>
              <a:chExt cx="1524000" cy="2590800"/>
            </a:xfrm>
          </p:grpSpPr>
          <p:pic>
            <p:nvPicPr>
              <p:cNvPr id="1026" name="Picture 2" descr="E:\UIT\CNTT IX\pic\tech.png"/>
              <p:cNvPicPr>
                <a:picLocks noChangeAspect="1" noChangeArrowheads="1"/>
              </p:cNvPicPr>
              <p:nvPr/>
            </p:nvPicPr>
            <p:blipFill>
              <a:blip r:embed="rId3"/>
              <a:srcRect/>
              <a:stretch>
                <a:fillRect/>
              </a:stretch>
            </p:blipFill>
            <p:spPr bwMode="auto">
              <a:xfrm>
                <a:off x="2208212" y="1981200"/>
                <a:ext cx="762000" cy="762000"/>
              </a:xfrm>
              <a:prstGeom prst="rect">
                <a:avLst/>
              </a:prstGeom>
              <a:noFill/>
            </p:spPr>
          </p:pic>
          <p:pic>
            <p:nvPicPr>
              <p:cNvPr id="8" name="Picture 2" descr="E:\UIT\CNTT IX\pic\tech.png"/>
              <p:cNvPicPr>
                <a:picLocks noChangeAspect="1" noChangeArrowheads="1"/>
              </p:cNvPicPr>
              <p:nvPr/>
            </p:nvPicPr>
            <p:blipFill>
              <a:blip r:embed="rId3"/>
              <a:srcRect/>
              <a:stretch>
                <a:fillRect/>
              </a:stretch>
            </p:blipFill>
            <p:spPr bwMode="auto">
              <a:xfrm>
                <a:off x="2208212" y="2895600"/>
                <a:ext cx="762000" cy="762000"/>
              </a:xfrm>
              <a:prstGeom prst="rect">
                <a:avLst/>
              </a:prstGeom>
              <a:noFill/>
            </p:spPr>
          </p:pic>
          <p:pic>
            <p:nvPicPr>
              <p:cNvPr id="9" name="Picture 2" descr="E:\UIT\CNTT IX\pic\tech.png"/>
              <p:cNvPicPr>
                <a:picLocks noChangeAspect="1" noChangeArrowheads="1"/>
              </p:cNvPicPr>
              <p:nvPr/>
            </p:nvPicPr>
            <p:blipFill>
              <a:blip r:embed="rId3"/>
              <a:srcRect/>
              <a:stretch>
                <a:fillRect/>
              </a:stretch>
            </p:blipFill>
            <p:spPr bwMode="auto">
              <a:xfrm>
                <a:off x="2208212" y="3810000"/>
                <a:ext cx="762000" cy="762000"/>
              </a:xfrm>
              <a:prstGeom prst="rect">
                <a:avLst/>
              </a:prstGeom>
              <a:noFill/>
            </p:spPr>
          </p:pic>
          <p:pic>
            <p:nvPicPr>
              <p:cNvPr id="10" name="Picture 2" descr="E:\UIT\CNTT IX\pic\tech.png"/>
              <p:cNvPicPr>
                <a:picLocks noChangeAspect="1" noChangeArrowheads="1"/>
              </p:cNvPicPr>
              <p:nvPr/>
            </p:nvPicPr>
            <p:blipFill>
              <a:blip r:embed="rId3"/>
              <a:srcRect/>
              <a:stretch>
                <a:fillRect/>
              </a:stretch>
            </p:blipFill>
            <p:spPr bwMode="auto">
              <a:xfrm>
                <a:off x="1446212" y="1981200"/>
                <a:ext cx="762000" cy="762000"/>
              </a:xfrm>
              <a:prstGeom prst="rect">
                <a:avLst/>
              </a:prstGeom>
              <a:noFill/>
            </p:spPr>
          </p:pic>
          <p:pic>
            <p:nvPicPr>
              <p:cNvPr id="11" name="Picture 2" descr="E:\UIT\CNTT IX\pic\tech.png"/>
              <p:cNvPicPr>
                <a:picLocks noChangeAspect="1" noChangeArrowheads="1"/>
              </p:cNvPicPr>
              <p:nvPr/>
            </p:nvPicPr>
            <p:blipFill>
              <a:blip r:embed="rId3"/>
              <a:srcRect/>
              <a:stretch>
                <a:fillRect/>
              </a:stretch>
            </p:blipFill>
            <p:spPr bwMode="auto">
              <a:xfrm>
                <a:off x="1446212" y="2895600"/>
                <a:ext cx="762000" cy="762000"/>
              </a:xfrm>
              <a:prstGeom prst="rect">
                <a:avLst/>
              </a:prstGeom>
              <a:noFill/>
            </p:spPr>
          </p:pic>
          <p:pic>
            <p:nvPicPr>
              <p:cNvPr id="12" name="Picture 2" descr="E:\UIT\CNTT IX\pic\tech.png"/>
              <p:cNvPicPr>
                <a:picLocks noChangeAspect="1" noChangeArrowheads="1"/>
              </p:cNvPicPr>
              <p:nvPr/>
            </p:nvPicPr>
            <p:blipFill>
              <a:blip r:embed="rId3"/>
              <a:srcRect/>
              <a:stretch>
                <a:fillRect/>
              </a:stretch>
            </p:blipFill>
            <p:spPr bwMode="auto">
              <a:xfrm>
                <a:off x="1446212" y="3810000"/>
                <a:ext cx="762000" cy="762000"/>
              </a:xfrm>
              <a:prstGeom prst="rect">
                <a:avLst/>
              </a:prstGeom>
              <a:noFill/>
            </p:spPr>
          </p:pic>
        </p:grpSp>
        <p:sp>
          <p:nvSpPr>
            <p:cNvPr id="13" name="TextBox 12"/>
            <p:cNvSpPr txBox="1"/>
            <p:nvPr/>
          </p:nvSpPr>
          <p:spPr>
            <a:xfrm>
              <a:off x="912812" y="4953000"/>
              <a:ext cx="2627322"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Dữ liệu khách hàng</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
          <p:nvSpPr>
            <p:cNvPr id="23" name="Rectangle 22"/>
            <p:cNvSpPr/>
            <p:nvPr/>
          </p:nvSpPr>
          <p:spPr bwMode="auto">
            <a:xfrm>
              <a:off x="1217612" y="1600200"/>
              <a:ext cx="2057400" cy="3200400"/>
            </a:xfrm>
            <a:prstGeom prst="rect">
              <a:avLst/>
            </a:prstGeom>
            <a:noFill/>
            <a:ln>
              <a:solidFill>
                <a:srgbClr val="FFFFFF"/>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sp>
        <p:nvSpPr>
          <p:cNvPr id="24" name="Rectangle 23"/>
          <p:cNvSpPr/>
          <p:nvPr/>
        </p:nvSpPr>
        <p:spPr bwMode="auto">
          <a:xfrm>
            <a:off x="5027612" y="1600200"/>
            <a:ext cx="2057400" cy="3200400"/>
          </a:xfrm>
          <a:prstGeom prst="rect">
            <a:avLst/>
          </a:prstGeom>
          <a:noFill/>
          <a:ln>
            <a:solidFill>
              <a:srgbClr val="FFFFFF"/>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43" name="Group 42"/>
          <p:cNvGrpSpPr/>
          <p:nvPr/>
        </p:nvGrpSpPr>
        <p:grpSpPr>
          <a:xfrm>
            <a:off x="4646612" y="1828800"/>
            <a:ext cx="2652201" cy="3493532"/>
            <a:chOff x="4646612" y="1828800"/>
            <a:chExt cx="2652201" cy="3493532"/>
          </a:xfrm>
        </p:grpSpPr>
        <p:pic>
          <p:nvPicPr>
            <p:cNvPr id="1030" name="Picture 6" descr="C:\Users\ADMIN\Desktop\Computer-icon.png"/>
            <p:cNvPicPr>
              <a:picLocks noChangeAspect="1" noChangeArrowheads="1"/>
            </p:cNvPicPr>
            <p:nvPr/>
          </p:nvPicPr>
          <p:blipFill>
            <a:blip r:embed="rId4"/>
            <a:srcRect/>
            <a:stretch>
              <a:fillRect/>
            </a:stretch>
          </p:blipFill>
          <p:spPr bwMode="auto">
            <a:xfrm>
              <a:off x="5103812" y="1981200"/>
              <a:ext cx="838200" cy="838200"/>
            </a:xfrm>
            <a:prstGeom prst="rect">
              <a:avLst/>
            </a:prstGeom>
            <a:noFill/>
          </p:spPr>
        </p:pic>
        <p:pic>
          <p:nvPicPr>
            <p:cNvPr id="1033" name="Picture 9" descr="E:\UIT\CNTT IX\pic\website_hosting_server.png"/>
            <p:cNvPicPr>
              <a:picLocks noChangeAspect="1" noChangeArrowheads="1"/>
            </p:cNvPicPr>
            <p:nvPr/>
          </p:nvPicPr>
          <p:blipFill>
            <a:blip r:embed="rId5"/>
            <a:srcRect/>
            <a:stretch>
              <a:fillRect/>
            </a:stretch>
          </p:blipFill>
          <p:spPr bwMode="auto">
            <a:xfrm>
              <a:off x="5789612" y="1828800"/>
              <a:ext cx="1422400" cy="1066800"/>
            </a:xfrm>
            <a:prstGeom prst="rect">
              <a:avLst/>
            </a:prstGeom>
            <a:noFill/>
          </p:spPr>
        </p:pic>
        <p:pic>
          <p:nvPicPr>
            <p:cNvPr id="21" name="Picture 2" descr="E:\UIT\CNTT IX\pic\tech.png"/>
            <p:cNvPicPr>
              <a:picLocks noChangeAspect="1" noChangeArrowheads="1"/>
            </p:cNvPicPr>
            <p:nvPr/>
          </p:nvPicPr>
          <p:blipFill>
            <a:blip r:embed="rId3"/>
            <a:srcRect/>
            <a:stretch>
              <a:fillRect/>
            </a:stretch>
          </p:blipFill>
          <p:spPr bwMode="auto">
            <a:xfrm>
              <a:off x="5180012" y="3429000"/>
              <a:ext cx="762000" cy="762000"/>
            </a:xfrm>
            <a:prstGeom prst="rect">
              <a:avLst/>
            </a:prstGeom>
            <a:noFill/>
          </p:spPr>
        </p:pic>
        <p:pic>
          <p:nvPicPr>
            <p:cNvPr id="1034" name="Picture 10" descr="E:\UIT\CNTT IX\pic\tools.png"/>
            <p:cNvPicPr>
              <a:picLocks noChangeAspect="1" noChangeArrowheads="1"/>
            </p:cNvPicPr>
            <p:nvPr/>
          </p:nvPicPr>
          <p:blipFill>
            <a:blip r:embed="rId6"/>
            <a:srcRect/>
            <a:stretch>
              <a:fillRect/>
            </a:stretch>
          </p:blipFill>
          <p:spPr bwMode="auto">
            <a:xfrm>
              <a:off x="6170612" y="3581399"/>
              <a:ext cx="685800" cy="685801"/>
            </a:xfrm>
            <a:prstGeom prst="rect">
              <a:avLst/>
            </a:prstGeom>
            <a:noFill/>
          </p:spPr>
        </p:pic>
        <p:sp>
          <p:nvSpPr>
            <p:cNvPr id="25" name="TextBox 24"/>
            <p:cNvSpPr txBox="1"/>
            <p:nvPr/>
          </p:nvSpPr>
          <p:spPr>
            <a:xfrm>
              <a:off x="4646612" y="4953000"/>
              <a:ext cx="265220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Thiết bị và nhân lực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pic>
        <p:nvPicPr>
          <p:cNvPr id="1036" name="Picture 12" descr="E:\UIT\CNTT IX\pic\Untitled-1.png"/>
          <p:cNvPicPr>
            <a:picLocks noChangeAspect="1" noChangeArrowheads="1"/>
          </p:cNvPicPr>
          <p:nvPr/>
        </p:nvPicPr>
        <p:blipFill>
          <a:blip r:embed="rId7"/>
          <a:srcRect/>
          <a:stretch>
            <a:fillRect/>
          </a:stretch>
        </p:blipFill>
        <p:spPr bwMode="auto">
          <a:xfrm>
            <a:off x="7736406" y="2968668"/>
            <a:ext cx="948806" cy="612732"/>
          </a:xfrm>
          <a:prstGeom prst="rect">
            <a:avLst/>
          </a:prstGeom>
          <a:noFill/>
        </p:spPr>
      </p:pic>
      <p:grpSp>
        <p:nvGrpSpPr>
          <p:cNvPr id="44" name="Group 43"/>
          <p:cNvGrpSpPr/>
          <p:nvPr/>
        </p:nvGrpSpPr>
        <p:grpSpPr>
          <a:xfrm>
            <a:off x="9142412" y="1600200"/>
            <a:ext cx="2057400" cy="3722132"/>
            <a:chOff x="9142412" y="1600200"/>
            <a:chExt cx="2057400" cy="3722132"/>
          </a:xfrm>
        </p:grpSpPr>
        <p:pic>
          <p:nvPicPr>
            <p:cNvPr id="1039" name="Picture 15" descr="E:\UIT\CNTT IX\pic\Untitled-2.png"/>
            <p:cNvPicPr>
              <a:picLocks noChangeAspect="1" noChangeArrowheads="1"/>
            </p:cNvPicPr>
            <p:nvPr/>
          </p:nvPicPr>
          <p:blipFill>
            <a:blip r:embed="rId8"/>
            <a:srcRect/>
            <a:stretch>
              <a:fillRect/>
            </a:stretch>
          </p:blipFill>
          <p:spPr bwMode="auto">
            <a:xfrm>
              <a:off x="9218612" y="1828800"/>
              <a:ext cx="1796926" cy="1219200"/>
            </a:xfrm>
            <a:prstGeom prst="rect">
              <a:avLst/>
            </a:prstGeom>
            <a:noFill/>
          </p:spPr>
        </p:pic>
        <p:pic>
          <p:nvPicPr>
            <p:cNvPr id="1040" name="Picture 16" descr="E:\UIT\CNTT IX\pic\financni_pujcky.png"/>
            <p:cNvPicPr>
              <a:picLocks noChangeAspect="1" noChangeArrowheads="1"/>
            </p:cNvPicPr>
            <p:nvPr/>
          </p:nvPicPr>
          <p:blipFill>
            <a:blip r:embed="rId9"/>
            <a:srcRect/>
            <a:stretch>
              <a:fillRect/>
            </a:stretch>
          </p:blipFill>
          <p:spPr bwMode="auto">
            <a:xfrm>
              <a:off x="9828212" y="3276600"/>
              <a:ext cx="1143000" cy="1143000"/>
            </a:xfrm>
            <a:prstGeom prst="rect">
              <a:avLst/>
            </a:prstGeom>
            <a:noFill/>
          </p:spPr>
        </p:pic>
        <p:sp>
          <p:nvSpPr>
            <p:cNvPr id="33" name="Rectangle 32"/>
            <p:cNvSpPr/>
            <p:nvPr/>
          </p:nvSpPr>
          <p:spPr bwMode="auto">
            <a:xfrm>
              <a:off x="9142412" y="1600200"/>
              <a:ext cx="2057400" cy="3200400"/>
            </a:xfrm>
            <a:prstGeom prst="rect">
              <a:avLst/>
            </a:prstGeom>
            <a:noFill/>
            <a:ln>
              <a:solidFill>
                <a:srgbClr val="FFFFFF"/>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sp>
          <p:nvSpPr>
            <p:cNvPr id="34" name="TextBox 33"/>
            <p:cNvSpPr txBox="1"/>
            <p:nvPr/>
          </p:nvSpPr>
          <p:spPr>
            <a:xfrm>
              <a:off x="9371012" y="4953000"/>
              <a:ext cx="1226298"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Hiệu quả</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sp>
        <p:nvSpPr>
          <p:cNvPr id="35" name="Right Brace 34"/>
          <p:cNvSpPr/>
          <p:nvPr/>
        </p:nvSpPr>
        <p:spPr>
          <a:xfrm rot="5400000">
            <a:off x="5827712" y="342900"/>
            <a:ext cx="609600" cy="10896600"/>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4570412" y="6172200"/>
            <a:ext cx="3200492" cy="369332"/>
          </a:xfrm>
          <a:prstGeom prst="rect">
            <a:avLst/>
          </a:prstGeom>
          <a:noFill/>
        </p:spPr>
        <p:txBody>
          <a:bodyPr wrap="none" lIns="0" tIns="0" rIns="0" bIns="0" rtlCol="0">
            <a:spAutoFit/>
          </a:bodyPr>
          <a:lstStyle/>
          <a:p>
            <a:r>
              <a:rPr lang="en-US" b="1" smtClean="0">
                <a:gradFill>
                  <a:gsLst>
                    <a:gs pos="0">
                      <a:schemeClr val="tx1"/>
                    </a:gs>
                    <a:gs pos="86000">
                      <a:schemeClr val="tx1"/>
                    </a:gs>
                  </a:gsLst>
                  <a:lin ang="5400000" scaled="0"/>
                </a:gradFill>
                <a:effectLst>
                  <a:outerShdw blurRad="63500" algn="ctr" rotWithShape="0">
                    <a:schemeClr val="tx1">
                      <a:alpha val="60000"/>
                    </a:schemeClr>
                  </a:outerShdw>
                </a:effectLst>
              </a:rPr>
              <a:t>Mô hình truyền thống</a:t>
            </a:r>
            <a:endParaRPr lang="en-US" b="1"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
        <p:nvSpPr>
          <p:cNvPr id="38" name="TextBox 37"/>
          <p:cNvSpPr txBox="1"/>
          <p:nvPr/>
        </p:nvSpPr>
        <p:spPr>
          <a:xfrm>
            <a:off x="3656012" y="6183868"/>
            <a:ext cx="5359416" cy="369332"/>
          </a:xfrm>
          <a:prstGeom prst="rect">
            <a:avLst/>
          </a:prstGeom>
          <a:noFill/>
        </p:spPr>
        <p:txBody>
          <a:bodyPr wrap="none" lIns="0" tIns="0" rIns="0" bIns="0" rtlCol="0">
            <a:spAutoFit/>
          </a:bodyPr>
          <a:lstStyle/>
          <a:p>
            <a:r>
              <a:rPr lang="en-US" b="1" smtClean="0">
                <a:gradFill>
                  <a:gsLst>
                    <a:gs pos="0">
                      <a:schemeClr val="tx1"/>
                    </a:gs>
                    <a:gs pos="86000">
                      <a:schemeClr val="tx1"/>
                    </a:gs>
                  </a:gsLst>
                  <a:lin ang="5400000" scaled="0"/>
                </a:gradFill>
                <a:effectLst>
                  <a:outerShdw blurRad="63500" algn="ctr" rotWithShape="0">
                    <a:schemeClr val="tx1">
                      <a:alpha val="60000"/>
                    </a:schemeClr>
                  </a:outerShdw>
                </a:effectLst>
              </a:rPr>
              <a:t>Mô hình sử dụng điện toán đám mây</a:t>
            </a:r>
            <a:endParaRPr lang="en-US" b="1"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nvGrpSpPr>
          <p:cNvPr id="45" name="Group 44"/>
          <p:cNvGrpSpPr/>
          <p:nvPr/>
        </p:nvGrpSpPr>
        <p:grpSpPr>
          <a:xfrm>
            <a:off x="9294812" y="3505200"/>
            <a:ext cx="1752600" cy="1143000"/>
            <a:chOff x="9294812" y="3505200"/>
            <a:chExt cx="1752600" cy="1143000"/>
          </a:xfrm>
        </p:grpSpPr>
        <p:pic>
          <p:nvPicPr>
            <p:cNvPr id="39" name="Picture 16" descr="E:\UIT\CNTT IX\pic\financni_pujcky.png"/>
            <p:cNvPicPr>
              <a:picLocks noChangeAspect="1" noChangeArrowheads="1"/>
            </p:cNvPicPr>
            <p:nvPr/>
          </p:nvPicPr>
          <p:blipFill>
            <a:blip r:embed="rId9"/>
            <a:srcRect/>
            <a:stretch>
              <a:fillRect/>
            </a:stretch>
          </p:blipFill>
          <p:spPr bwMode="auto">
            <a:xfrm>
              <a:off x="9294812" y="3505200"/>
              <a:ext cx="1143000" cy="1143000"/>
            </a:xfrm>
            <a:prstGeom prst="rect">
              <a:avLst/>
            </a:prstGeom>
            <a:noFill/>
          </p:spPr>
        </p:pic>
        <p:pic>
          <p:nvPicPr>
            <p:cNvPr id="40" name="Picture 16" descr="E:\UIT\CNTT IX\pic\financni_pujcky.png"/>
            <p:cNvPicPr>
              <a:picLocks noChangeAspect="1" noChangeArrowheads="1"/>
            </p:cNvPicPr>
            <p:nvPr/>
          </p:nvPicPr>
          <p:blipFill>
            <a:blip r:embed="rId9"/>
            <a:srcRect/>
            <a:stretch>
              <a:fillRect/>
            </a:stretch>
          </p:blipFill>
          <p:spPr bwMode="auto">
            <a:xfrm>
              <a:off x="9904412" y="3505200"/>
              <a:ext cx="1143000" cy="1143000"/>
            </a:xfrm>
            <a:prstGeom prst="rect">
              <a:avLst/>
            </a:prstGeom>
            <a:noFill/>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heckerboard(across)">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9"/>
                                        </p:tgtEl>
                                        <p:attrNameLst>
                                          <p:attrName>style.visibility</p:attrName>
                                        </p:attrNameLst>
                                      </p:cBhvr>
                                      <p:to>
                                        <p:strVal val="visible"/>
                                      </p:to>
                                    </p:set>
                                    <p:animEffect transition="in" filter="blinds(horizontal)">
                                      <p:cBhvr>
                                        <p:cTn id="12" dur="500"/>
                                        <p:tgtEl>
                                          <p:spTgt spid="102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checkerboard(across)">
                                      <p:cBhvr>
                                        <p:cTn id="17" dur="500"/>
                                        <p:tgtEl>
                                          <p:spTgt spid="24"/>
                                        </p:tgtEl>
                                      </p:cBhvr>
                                    </p:animEffect>
                                  </p:childTnLst>
                                </p:cTn>
                              </p:par>
                              <p:par>
                                <p:cTn id="18" presetID="5" presetClass="entr" presetSubtype="10" fill="hold"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checkerboard(across)">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36"/>
                                        </p:tgtEl>
                                        <p:attrNameLst>
                                          <p:attrName>style.visibility</p:attrName>
                                        </p:attrNameLst>
                                      </p:cBhvr>
                                      <p:to>
                                        <p:strVal val="visible"/>
                                      </p:to>
                                    </p:set>
                                    <p:animEffect transition="in" filter="blinds(horizontal)">
                                      <p:cBhvr>
                                        <p:cTn id="25" dur="500"/>
                                        <p:tgtEl>
                                          <p:spTgt spid="1036"/>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checkerboard(across)">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randombar(horizontal)">
                                      <p:cBhvr>
                                        <p:cTn id="35" dur="500"/>
                                        <p:tgtEl>
                                          <p:spTgt spid="36"/>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randombar(horizontal)">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500"/>
                                        <p:tgtEl>
                                          <p:spTgt spid="24"/>
                                        </p:tgtEl>
                                      </p:cBhvr>
                                    </p:animEffect>
                                    <p:set>
                                      <p:cBhvr>
                                        <p:cTn id="43" dur="1" fill="hold">
                                          <p:stCondLst>
                                            <p:cond delay="499"/>
                                          </p:stCondLst>
                                        </p:cTn>
                                        <p:tgtEl>
                                          <p:spTgt spid="24"/>
                                        </p:tgtEl>
                                        <p:attrNameLst>
                                          <p:attrName>style.visibility</p:attrName>
                                        </p:attrNameLst>
                                      </p:cBhvr>
                                      <p:to>
                                        <p:strVal val="hidden"/>
                                      </p:to>
                                    </p:set>
                                  </p:childTnLst>
                                </p:cTn>
                              </p:par>
                              <p:par>
                                <p:cTn id="44" presetID="5" presetClass="exit" presetSubtype="10" fill="hold" grpId="1" nodeType="withEffect">
                                  <p:stCondLst>
                                    <p:cond delay="0"/>
                                  </p:stCondLst>
                                  <p:childTnLst>
                                    <p:animEffect transition="out" filter="checkerboard(across)">
                                      <p:cBhvr>
                                        <p:cTn id="45" dur="500"/>
                                        <p:tgtEl>
                                          <p:spTgt spid="36"/>
                                        </p:tgtEl>
                                      </p:cBhvr>
                                    </p:animEffect>
                                    <p:set>
                                      <p:cBhvr>
                                        <p:cTn id="46" dur="1" fill="hold">
                                          <p:stCondLst>
                                            <p:cond delay="499"/>
                                          </p:stCondLst>
                                        </p:cTn>
                                        <p:tgtEl>
                                          <p:spTgt spid="36"/>
                                        </p:tgtEl>
                                        <p:attrNameLst>
                                          <p:attrName>style.visibility</p:attrName>
                                        </p:attrNameLst>
                                      </p:cBhvr>
                                      <p:to>
                                        <p:strVal val="hidden"/>
                                      </p:to>
                                    </p:set>
                                  </p:childTnLst>
                                </p:cTn>
                              </p:par>
                              <p:par>
                                <p:cTn id="47" presetID="5" presetClass="entr" presetSubtype="1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checkerboard(across)">
                                      <p:cBhvr>
                                        <p:cTn id="49" dur="500"/>
                                        <p:tgtEl>
                                          <p:spTgt spid="37"/>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checkerboard(across)">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checkerboard(across)">
                                      <p:cBhvr>
                                        <p:cTn id="5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4" grpId="0" animBg="1"/>
      <p:bldP spid="24" grpId="1" animBg="1"/>
      <p:bldP spid="35" grpId="0" animBg="1"/>
      <p:bldP spid="36" grpId="0"/>
      <p:bldP spid="36" grpId="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2. Mục tiêu và phạm vi khóa luận</a:t>
            </a:r>
            <a:endParaRPr lang="en-US"/>
          </a:p>
        </p:txBody>
      </p:sp>
      <p:sp>
        <p:nvSpPr>
          <p:cNvPr id="7" name="Content Placeholder 4"/>
          <p:cNvSpPr>
            <a:spLocks noGrp="1"/>
          </p:cNvSpPr>
          <p:nvPr>
            <p:ph idx="1"/>
          </p:nvPr>
        </p:nvSpPr>
        <p:spPr>
          <a:xfrm>
            <a:off x="519113" y="1499616"/>
            <a:ext cx="11149013" cy="2942344"/>
          </a:xfrm>
        </p:spPr>
        <p:txBody>
          <a:bodyPr/>
          <a:lstStyle/>
          <a:p>
            <a:r>
              <a:rPr lang="en-US" sz="2800" smtClean="0"/>
              <a:t>Tìm hiểu về điện toán đám mây</a:t>
            </a:r>
          </a:p>
          <a:p>
            <a:pPr lvl="1"/>
            <a:r>
              <a:rPr lang="en-US" sz="2400" smtClean="0"/>
              <a:t>Kiến trúc tổng quan</a:t>
            </a:r>
          </a:p>
          <a:p>
            <a:pPr lvl="1"/>
            <a:r>
              <a:rPr lang="en-US" sz="2400" smtClean="0"/>
              <a:t>Lợi ích mà điện toán đám mây mang lại</a:t>
            </a:r>
          </a:p>
          <a:p>
            <a:pPr lvl="1"/>
            <a:r>
              <a:rPr lang="en-US" sz="2400" smtClean="0"/>
              <a:t>Cách thức vận </a:t>
            </a:r>
            <a:r>
              <a:rPr lang="en-US" sz="2400" smtClean="0"/>
              <a:t>hành</a:t>
            </a:r>
            <a:endParaRPr lang="en-US" sz="2400" smtClean="0"/>
          </a:p>
          <a:p>
            <a:r>
              <a:rPr lang="en-US" sz="2800" smtClean="0"/>
              <a:t>Tìm hiểu các dịch vụ của điện toán đám mây</a:t>
            </a:r>
          </a:p>
          <a:p>
            <a:r>
              <a:rPr lang="en-US" sz="2800" smtClean="0"/>
              <a:t>Triển khai ứng dụng sổ liên lạc điện tử trên </a:t>
            </a:r>
            <a:r>
              <a:rPr lang="en-US" sz="2800" smtClean="0"/>
              <a:t>nền tảng </a:t>
            </a:r>
            <a:r>
              <a:rPr lang="en-US" sz="2800" smtClean="0"/>
              <a:t>Windows Azure</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9" name="Title 3"/>
          <p:cNvSpPr txBox="1">
            <a:spLocks/>
          </p:cNvSpPr>
          <p:nvPr/>
        </p:nvSpPr>
        <p:spPr>
          <a:xfrm>
            <a:off x="519113" y="2238007"/>
            <a:ext cx="11149013" cy="1828193"/>
          </a:xfrm>
          <a:prstGeom prst="rect">
            <a:avLst/>
          </a:prstGeom>
        </p:spPr>
        <p:txBody>
          <a:bodyPr vert="horz" wrap="square" lIns="0" tIns="0" rIns="0" bIns="0" rtlCol="0" anchor="t">
            <a:spAutoFit/>
          </a:bodyPr>
          <a:lstStyle/>
          <a:p>
            <a:pPr marL="0" marR="0" lvl="0" indent="0" algn="ctr" defTabSz="1218937"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Tổng quan </a:t>
            </a:r>
            <a:br>
              <a:rPr kumimoji="0" lang="en-US" sz="66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br>
            <a:r>
              <a:rPr kumimoji="0" lang="en-US" sz="66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Điện toán đám mây</a:t>
            </a:r>
            <a:endParaRPr kumimoji="0" lang="en-US" sz="6600" b="0" i="0" u="none" strike="noStrike" kern="1200" cap="none" spc="-267" normalizeH="0" baseline="0" noProof="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19113" y="456806"/>
            <a:ext cx="11149013" cy="664797"/>
          </a:xfrm>
        </p:spPr>
        <p:txBody>
          <a:bodyPr/>
          <a:lstStyle/>
          <a:p>
            <a:r>
              <a:rPr smtClean="0"/>
              <a:t>3. 1. Tổng quan về điện toán đám mây</a:t>
            </a:r>
            <a:endParaRPr lang="en-US"/>
          </a:p>
        </p:txBody>
      </p:sp>
      <p:sp>
        <p:nvSpPr>
          <p:cNvPr id="7" name="Content Placeholder 4"/>
          <p:cNvSpPr txBox="1">
            <a:spLocks/>
          </p:cNvSpPr>
          <p:nvPr/>
        </p:nvSpPr>
        <p:spPr>
          <a:xfrm>
            <a:off x="608012" y="1524000"/>
            <a:ext cx="11048999" cy="1723549"/>
          </a:xfrm>
          <a:prstGeom prst="rect">
            <a:avLst/>
          </a:prstGeom>
        </p:spPr>
        <p:txBody>
          <a:bodyPr vert="horz" wrap="square" lIns="0" tIns="0" rIns="0" bIns="0" rtlCol="0">
            <a:spAutoFit/>
          </a:bodyPr>
          <a:lstStyle/>
          <a:p>
            <a:r>
              <a:rPr lang="vi-VN" sz="2800" smtClean="0"/>
              <a:t>Theo Wikipedia </a:t>
            </a:r>
            <a:r>
              <a:rPr lang="vi-VN" sz="2800" baseline="30000" smtClean="0"/>
              <a:t>1</a:t>
            </a:r>
            <a:r>
              <a:rPr lang="vi-VN" sz="2800" smtClean="0"/>
              <a:t>:  </a:t>
            </a:r>
            <a:endParaRPr lang="en-US" sz="2800" smtClean="0"/>
          </a:p>
          <a:p>
            <a:r>
              <a:rPr lang="vi-VN" sz="2800" i="1" smtClean="0"/>
              <a:t> “</a:t>
            </a:r>
            <a:r>
              <a:rPr lang="vi-VN" sz="2800" smtClean="0"/>
              <a:t>Điện toán đám mây là một mô hình điện toán có khả năng co giãn linh động và các tài nguyên thường được ảo hóa để cung cấp như một dịch vụ trên mạng Internet</a:t>
            </a:r>
            <a:r>
              <a:rPr lang="vi-VN" sz="2800" i="1" smtClean="0"/>
              <a:t>”</a:t>
            </a:r>
            <a:r>
              <a:rPr lang="vi-VN" sz="2800" smtClean="0"/>
              <a:t>.</a:t>
            </a:r>
            <a:endParaRPr lang="en-US" sz="2800"/>
          </a:p>
        </p:txBody>
      </p:sp>
      <p:pic>
        <p:nvPicPr>
          <p:cNvPr id="8" name="Picture 7" descr="C:\Users\Nguyen Thanh Dat\Desktop\ht-200903281400.jpg"/>
          <p:cNvPicPr/>
          <p:nvPr/>
        </p:nvPicPr>
        <p:blipFill>
          <a:blip r:embed="rId2" cstate="print"/>
          <a:srcRect/>
          <a:stretch>
            <a:fillRect/>
          </a:stretch>
        </p:blipFill>
        <p:spPr bwMode="auto">
          <a:xfrm>
            <a:off x="4037012" y="3429000"/>
            <a:ext cx="4114800" cy="294312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19113" y="456806"/>
            <a:ext cx="11149013" cy="664797"/>
          </a:xfrm>
        </p:spPr>
        <p:txBody>
          <a:bodyPr/>
          <a:lstStyle/>
          <a:p>
            <a:r>
              <a:rPr smtClean="0"/>
              <a:t>3. 1. Tổng quan về điện toán đám mây</a:t>
            </a:r>
            <a:endParaRPr lang="en-US"/>
          </a:p>
        </p:txBody>
      </p:sp>
      <p:sp>
        <p:nvSpPr>
          <p:cNvPr id="7" name="TextBox 6"/>
          <p:cNvSpPr txBox="1"/>
          <p:nvPr/>
        </p:nvSpPr>
        <p:spPr>
          <a:xfrm>
            <a:off x="760412" y="2209800"/>
            <a:ext cx="65" cy="492443"/>
          </a:xfrm>
          <a:prstGeom prst="rect">
            <a:avLst/>
          </a:prstGeom>
          <a:noFill/>
        </p:spPr>
        <p:txBody>
          <a:bodyPr wrap="none" lIns="0" tIns="0" rIns="0" bIns="0" rtlCol="0">
            <a:spAutoFit/>
          </a:bodyPr>
          <a:lstStyle/>
          <a:p>
            <a:endParaRPr lang="en-US" sz="32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
        <p:nvSpPr>
          <p:cNvPr id="11" name="Content Placeholder 4"/>
          <p:cNvSpPr txBox="1">
            <a:spLocks/>
          </p:cNvSpPr>
          <p:nvPr/>
        </p:nvSpPr>
        <p:spPr>
          <a:xfrm>
            <a:off x="608012" y="1219200"/>
            <a:ext cx="11048999" cy="430887"/>
          </a:xfrm>
          <a:prstGeom prst="rect">
            <a:avLst/>
          </a:prstGeom>
        </p:spPr>
        <p:txBody>
          <a:bodyPr vert="horz" wrap="square" lIns="0" tIns="0" rIns="0" bIns="0" rtlCol="0">
            <a:spAutoFit/>
          </a:bodyPr>
          <a:lstStyle/>
          <a:p>
            <a:r>
              <a:rPr lang="en-US" sz="2800" smtClean="0"/>
              <a:t>Kiến trúc của điện toán đám mây bao gồm 3 tầng  </a:t>
            </a:r>
            <a:r>
              <a:rPr lang="en-US" sz="2800" smtClean="0"/>
              <a:t>: </a:t>
            </a:r>
            <a:endParaRPr lang="en-US" sz="2800" smtClean="0"/>
          </a:p>
        </p:txBody>
      </p:sp>
      <p:sp>
        <p:nvSpPr>
          <p:cNvPr id="12" name="Content Placeholder 4"/>
          <p:cNvSpPr txBox="1">
            <a:spLocks/>
          </p:cNvSpPr>
          <p:nvPr/>
        </p:nvSpPr>
        <p:spPr>
          <a:xfrm>
            <a:off x="684212" y="1752600"/>
            <a:ext cx="8991600" cy="1809726"/>
          </a:xfrm>
          <a:prstGeom prst="rect">
            <a:avLst/>
          </a:prstGeom>
        </p:spPr>
        <p:txBody>
          <a:bodyPr vert="horz" wrap="square" lIns="0" tIns="0" rIns="0" bIns="0" rtlCol="0">
            <a:spAutoFit/>
          </a:bodyPr>
          <a:lstStyle/>
          <a:p>
            <a:pPr marL="533307" lvl="0" indent="-533307">
              <a:lnSpc>
                <a:spcPct val="90000"/>
              </a:lnSpc>
              <a:spcBef>
                <a:spcPct val="20000"/>
              </a:spcBef>
              <a:buSzPct val="90000"/>
              <a:buBlip>
                <a:blip r:embed="rId2"/>
              </a:buBlip>
            </a:pPr>
            <a:r>
              <a:rPr lang="en-US" sz="2800" smtClean="0"/>
              <a:t>Hệ </a:t>
            </a:r>
            <a:r>
              <a:rPr lang="en-US" sz="2800" smtClean="0"/>
              <a:t>thống hướng dịch vụ ( Infrastructure as Service </a:t>
            </a:r>
            <a:r>
              <a:rPr lang="en-US" sz="2800" smtClean="0"/>
              <a:t>). </a:t>
            </a:r>
            <a:endParaRPr lang="en-US" sz="2800" smtClean="0"/>
          </a:p>
          <a:p>
            <a:pPr marL="533307" indent="-533307">
              <a:lnSpc>
                <a:spcPct val="90000"/>
              </a:lnSpc>
              <a:spcBef>
                <a:spcPct val="20000"/>
              </a:spcBef>
              <a:buSzPct val="90000"/>
              <a:buBlip>
                <a:blip r:embed="rId2"/>
              </a:buBlip>
            </a:pPr>
            <a:r>
              <a:rPr lang="en-US" sz="2800" smtClean="0"/>
              <a:t>Tền tảng hướng dịch vụ ( Platform as Service).</a:t>
            </a:r>
          </a:p>
          <a:p>
            <a:pPr marL="533307" indent="-533307">
              <a:lnSpc>
                <a:spcPct val="90000"/>
              </a:lnSpc>
              <a:spcBef>
                <a:spcPct val="20000"/>
              </a:spcBef>
              <a:buSzPct val="90000"/>
              <a:buBlip>
                <a:blip r:embed="rId2"/>
              </a:buBlip>
            </a:pPr>
            <a:r>
              <a:rPr lang="en-US" sz="2800" smtClean="0"/>
              <a:t>Phần </a:t>
            </a:r>
            <a:r>
              <a:rPr lang="en-US" sz="2800" smtClean="0"/>
              <a:t>mềm hướng dịch vụ ( Software as Service).</a:t>
            </a:r>
          </a:p>
          <a:p>
            <a:pPr marL="533307" lvl="0" indent="-533307">
              <a:lnSpc>
                <a:spcPct val="90000"/>
              </a:lnSpc>
              <a:spcBef>
                <a:spcPct val="20000"/>
              </a:spcBef>
              <a:buSzPct val="90000"/>
              <a:buBlip>
                <a:blip r:embed="rId2"/>
              </a:buBlip>
            </a:pPr>
            <a:endParaRPr lang="en-US" sz="2800" smtClean="0"/>
          </a:p>
        </p:txBody>
      </p:sp>
      <p:pic>
        <p:nvPicPr>
          <p:cNvPr id="15" name="Picture 14" descr="vv"/>
          <p:cNvPicPr/>
          <p:nvPr/>
        </p:nvPicPr>
        <p:blipFill>
          <a:blip r:embed="rId3" cstate="print"/>
          <a:srcRect/>
          <a:stretch>
            <a:fillRect/>
          </a:stretch>
        </p:blipFill>
        <p:spPr bwMode="auto">
          <a:xfrm>
            <a:off x="2894012" y="3352800"/>
            <a:ext cx="6478859" cy="32004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84199" y="1297698"/>
            <a:ext cx="11149013" cy="2283702"/>
          </a:xfrm>
        </p:spPr>
        <p:txBody>
          <a:bodyPr/>
          <a:lstStyle/>
          <a:p>
            <a:pPr lvl="0">
              <a:buNone/>
            </a:pPr>
            <a:r>
              <a:rPr lang="en-US" sz="2800" smtClean="0">
                <a:solidFill>
                  <a:srgbClr val="FFFFFF"/>
                </a:solidFill>
              </a:rPr>
              <a:t>Hình thức triển khai điện toán đám mây:</a:t>
            </a:r>
          </a:p>
          <a:p>
            <a:pPr lvl="0"/>
            <a:r>
              <a:rPr lang="en-US" sz="2800" smtClean="0">
                <a:solidFill>
                  <a:srgbClr val="FFFFFF"/>
                </a:solidFill>
              </a:rPr>
              <a:t>Đám </a:t>
            </a:r>
            <a:r>
              <a:rPr lang="en-US" sz="2800" smtClean="0">
                <a:solidFill>
                  <a:srgbClr val="FFFFFF"/>
                </a:solidFill>
              </a:rPr>
              <a:t>mây công cộng ( Public Cloud)</a:t>
            </a:r>
          </a:p>
          <a:p>
            <a:pPr lvl="0"/>
            <a:r>
              <a:rPr lang="en-US" sz="2800" smtClean="0">
                <a:solidFill>
                  <a:srgbClr val="FFFFFF"/>
                </a:solidFill>
              </a:rPr>
              <a:t>Đám mây cá nhân ( Private Cloud)</a:t>
            </a:r>
          </a:p>
          <a:p>
            <a:pPr lvl="0"/>
            <a:r>
              <a:rPr lang="en-US" sz="2800" smtClean="0">
                <a:solidFill>
                  <a:srgbClr val="FFFFFF"/>
                </a:solidFill>
              </a:rPr>
              <a:t>Đám mây lai ( Hybrid Cloud)</a:t>
            </a:r>
          </a:p>
          <a:p>
            <a:pPr lvl="0"/>
            <a:r>
              <a:rPr lang="en-US" sz="2800" smtClean="0">
                <a:solidFill>
                  <a:srgbClr val="FFFFFF"/>
                </a:solidFill>
              </a:rPr>
              <a:t>Đám mây cộng đồng ( Community Cloud)</a:t>
            </a:r>
            <a:endParaRPr lang="en-US" sz="2800">
              <a:solidFill>
                <a:srgbClr val="FFFFFF"/>
              </a:solidFill>
            </a:endParaRPr>
          </a:p>
        </p:txBody>
      </p:sp>
      <p:sp>
        <p:nvSpPr>
          <p:cNvPr id="5" name="Title 1"/>
          <p:cNvSpPr>
            <a:spLocks noGrp="1"/>
          </p:cNvSpPr>
          <p:nvPr>
            <p:ph type="title"/>
          </p:nvPr>
        </p:nvSpPr>
        <p:spPr>
          <a:xfrm>
            <a:off x="519113" y="456806"/>
            <a:ext cx="11149013" cy="664797"/>
          </a:xfrm>
        </p:spPr>
        <p:txBody>
          <a:bodyPr/>
          <a:lstStyle/>
          <a:p>
            <a:r>
              <a:rPr smtClean="0"/>
              <a:t>3. 1. Tổng quan về điện toán đám mây</a:t>
            </a:r>
            <a:endParaRPr lang="en-US"/>
          </a:p>
        </p:txBody>
      </p:sp>
      <p:pic>
        <p:nvPicPr>
          <p:cNvPr id="6" name="Picture 5"/>
          <p:cNvPicPr/>
          <p:nvPr/>
        </p:nvPicPr>
        <p:blipFill>
          <a:blip r:embed="rId2" cstate="print"/>
          <a:srcRect/>
          <a:stretch>
            <a:fillRect/>
          </a:stretch>
        </p:blipFill>
        <p:spPr bwMode="auto">
          <a:xfrm>
            <a:off x="8151812" y="1143000"/>
            <a:ext cx="3676650" cy="2590800"/>
          </a:xfrm>
          <a:prstGeom prst="rect">
            <a:avLst/>
          </a:prstGeom>
          <a:noFill/>
          <a:ln w="9525">
            <a:noFill/>
            <a:miter lim="800000"/>
            <a:headEnd/>
            <a:tailEnd/>
          </a:ln>
        </p:spPr>
      </p:pic>
      <p:pic>
        <p:nvPicPr>
          <p:cNvPr id="7" name="Picture 6"/>
          <p:cNvPicPr/>
          <p:nvPr/>
        </p:nvPicPr>
        <p:blipFill>
          <a:blip r:embed="rId3" cstate="print"/>
          <a:srcRect/>
          <a:stretch>
            <a:fillRect/>
          </a:stretch>
        </p:blipFill>
        <p:spPr bwMode="auto">
          <a:xfrm>
            <a:off x="8151812" y="3962400"/>
            <a:ext cx="3657600" cy="2590800"/>
          </a:xfrm>
          <a:prstGeom prst="rect">
            <a:avLst/>
          </a:prstGeom>
          <a:noFill/>
          <a:ln w="9525">
            <a:noFill/>
            <a:miter lim="800000"/>
            <a:headEnd/>
            <a:tailEnd/>
          </a:ln>
        </p:spPr>
      </p:pic>
      <p:pic>
        <p:nvPicPr>
          <p:cNvPr id="8" name="Picture 7"/>
          <p:cNvPicPr/>
          <p:nvPr/>
        </p:nvPicPr>
        <p:blipFill>
          <a:blip r:embed="rId4" cstate="print"/>
          <a:srcRect/>
          <a:stretch>
            <a:fillRect/>
          </a:stretch>
        </p:blipFill>
        <p:spPr bwMode="auto">
          <a:xfrm>
            <a:off x="4341812" y="3962400"/>
            <a:ext cx="3657600" cy="2590800"/>
          </a:xfrm>
          <a:prstGeom prst="rect">
            <a:avLst/>
          </a:prstGeom>
          <a:noFill/>
          <a:ln w="9525">
            <a:noFill/>
            <a:miter lim="800000"/>
            <a:headEnd/>
            <a:tailEnd/>
          </a:ln>
        </p:spPr>
      </p:pic>
      <p:pic>
        <p:nvPicPr>
          <p:cNvPr id="9" name="Picture 8"/>
          <p:cNvPicPr/>
          <p:nvPr/>
        </p:nvPicPr>
        <p:blipFill>
          <a:blip r:embed="rId5" cstate="print"/>
          <a:srcRect/>
          <a:stretch>
            <a:fillRect/>
          </a:stretch>
        </p:blipFill>
        <p:spPr bwMode="auto">
          <a:xfrm>
            <a:off x="531812" y="3962400"/>
            <a:ext cx="3657600" cy="2560698"/>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heckerboard(across)">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671513" y="2350516"/>
            <a:ext cx="4737099" cy="2757678"/>
          </a:xfrm>
        </p:spPr>
        <p:txBody>
          <a:bodyPr/>
          <a:lstStyle/>
          <a:p>
            <a:pPr lvl="0"/>
            <a:r>
              <a:rPr lang="en-US" sz="2800" smtClean="0"/>
              <a:t>Tiết kiệm và giảm chi phí</a:t>
            </a:r>
          </a:p>
          <a:p>
            <a:pPr lvl="0"/>
            <a:r>
              <a:rPr lang="en-US" sz="2800" smtClean="0"/>
              <a:t>Tốc độ xử lý nhanh</a:t>
            </a:r>
          </a:p>
          <a:p>
            <a:pPr lvl="0"/>
            <a:r>
              <a:rPr lang="en-US" sz="2800" smtClean="0"/>
              <a:t>Đa phương tiện</a:t>
            </a:r>
          </a:p>
          <a:p>
            <a:pPr lvl="0"/>
            <a:r>
              <a:rPr lang="en-US" sz="2800" smtClean="0"/>
              <a:t>Tính co giãn</a:t>
            </a:r>
          </a:p>
          <a:p>
            <a:pPr lvl="0"/>
            <a:r>
              <a:rPr lang="en-US" sz="2800" smtClean="0"/>
              <a:t>Bảo trì và sửa chữa</a:t>
            </a:r>
          </a:p>
          <a:p>
            <a:pPr lvl="0"/>
            <a:r>
              <a:rPr lang="en-US" sz="2800" smtClean="0"/>
              <a:t>Thống kê tài nguyên</a:t>
            </a:r>
            <a:endParaRPr lang="en-US" sz="2800"/>
          </a:p>
        </p:txBody>
      </p:sp>
      <p:sp>
        <p:nvSpPr>
          <p:cNvPr id="5" name="Title 1"/>
          <p:cNvSpPr txBox="1">
            <a:spLocks/>
          </p:cNvSpPr>
          <p:nvPr/>
        </p:nvSpPr>
        <p:spPr>
          <a:xfrm>
            <a:off x="519113" y="456806"/>
            <a:ext cx="11149013" cy="664797"/>
          </a:xfrm>
          <a:prstGeom prst="rect">
            <a:avLst/>
          </a:prstGeom>
        </p:spPr>
        <p:txBody>
          <a:bodyPr vert="horz" wrap="square" lIns="0" tIns="0" rIns="0" bIns="0" rtlCol="0" anchor="t">
            <a:spAutoFit/>
          </a:bodyPr>
          <a:lstStyle/>
          <a:p>
            <a:pPr marL="0" marR="0" lvl="0" indent="0" algn="l" defTabSz="1218937"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3. 1. Tổng quan về điện toán đám mây</a:t>
            </a:r>
            <a:endParaRPr kumimoji="0" lang="en-US" sz="4800" b="0" i="0" u="none" strike="noStrike" kern="1200" cap="none" spc="-267"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
        <p:nvSpPr>
          <p:cNvPr id="8" name="Title 1"/>
          <p:cNvSpPr txBox="1">
            <a:spLocks/>
          </p:cNvSpPr>
          <p:nvPr/>
        </p:nvSpPr>
        <p:spPr>
          <a:xfrm>
            <a:off x="760412" y="1676400"/>
            <a:ext cx="2362200" cy="457200"/>
          </a:xfrm>
          <a:prstGeom prst="rect">
            <a:avLst/>
          </a:prstGeom>
        </p:spPr>
        <p:txBody>
          <a:bodyPr vert="horz" wrap="square" lIns="0" tIns="0" rIns="0" bIns="0" rtlCol="0" anchor="t">
            <a:spAutoFit/>
          </a:bodyPr>
          <a:lstStyle/>
          <a:p>
            <a:pPr marL="0" marR="0" lvl="0" indent="0" algn="l" defTabSz="1218937"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Ưu điểm </a:t>
            </a:r>
            <a:endParaRPr kumimoji="0" lang="en-US" sz="3200" b="0" i="0" u="none" strike="noStrike" kern="1200" cap="none" spc="-267" normalizeH="0" baseline="0" noProof="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grpSp>
        <p:nvGrpSpPr>
          <p:cNvPr id="9" name="Group 8"/>
          <p:cNvGrpSpPr/>
          <p:nvPr/>
        </p:nvGrpSpPr>
        <p:grpSpPr>
          <a:xfrm>
            <a:off x="6704012" y="1981200"/>
            <a:ext cx="2652201" cy="3493532"/>
            <a:chOff x="4646612" y="1828800"/>
            <a:chExt cx="2652201" cy="3493532"/>
          </a:xfrm>
        </p:grpSpPr>
        <p:pic>
          <p:nvPicPr>
            <p:cNvPr id="10" name="Picture 6" descr="C:\Users\ADMIN\Desktop\Computer-icon.png"/>
            <p:cNvPicPr>
              <a:picLocks noChangeAspect="1" noChangeArrowheads="1"/>
            </p:cNvPicPr>
            <p:nvPr/>
          </p:nvPicPr>
          <p:blipFill>
            <a:blip r:embed="rId3"/>
            <a:srcRect/>
            <a:stretch>
              <a:fillRect/>
            </a:stretch>
          </p:blipFill>
          <p:spPr bwMode="auto">
            <a:xfrm>
              <a:off x="5103812" y="1981200"/>
              <a:ext cx="838200" cy="838200"/>
            </a:xfrm>
            <a:prstGeom prst="rect">
              <a:avLst/>
            </a:prstGeom>
            <a:noFill/>
          </p:spPr>
        </p:pic>
        <p:pic>
          <p:nvPicPr>
            <p:cNvPr id="11" name="Picture 9" descr="E:\UIT\CNTT IX\pic\website_hosting_server.png"/>
            <p:cNvPicPr>
              <a:picLocks noChangeAspect="1" noChangeArrowheads="1"/>
            </p:cNvPicPr>
            <p:nvPr/>
          </p:nvPicPr>
          <p:blipFill>
            <a:blip r:embed="rId4"/>
            <a:srcRect/>
            <a:stretch>
              <a:fillRect/>
            </a:stretch>
          </p:blipFill>
          <p:spPr bwMode="auto">
            <a:xfrm>
              <a:off x="5789612" y="1828800"/>
              <a:ext cx="1422400" cy="1066800"/>
            </a:xfrm>
            <a:prstGeom prst="rect">
              <a:avLst/>
            </a:prstGeom>
            <a:noFill/>
          </p:spPr>
        </p:pic>
        <p:pic>
          <p:nvPicPr>
            <p:cNvPr id="12" name="Picture 2" descr="E:\UIT\CNTT IX\pic\tech.png"/>
            <p:cNvPicPr>
              <a:picLocks noChangeAspect="1" noChangeArrowheads="1"/>
            </p:cNvPicPr>
            <p:nvPr/>
          </p:nvPicPr>
          <p:blipFill>
            <a:blip r:embed="rId5"/>
            <a:srcRect/>
            <a:stretch>
              <a:fillRect/>
            </a:stretch>
          </p:blipFill>
          <p:spPr bwMode="auto">
            <a:xfrm>
              <a:off x="5180012" y="3429000"/>
              <a:ext cx="762000" cy="762000"/>
            </a:xfrm>
            <a:prstGeom prst="rect">
              <a:avLst/>
            </a:prstGeom>
            <a:noFill/>
          </p:spPr>
        </p:pic>
        <p:pic>
          <p:nvPicPr>
            <p:cNvPr id="13" name="Picture 10" descr="E:\UIT\CNTT IX\pic\tools.png"/>
            <p:cNvPicPr>
              <a:picLocks noChangeAspect="1" noChangeArrowheads="1"/>
            </p:cNvPicPr>
            <p:nvPr/>
          </p:nvPicPr>
          <p:blipFill>
            <a:blip r:embed="rId6"/>
            <a:srcRect/>
            <a:stretch>
              <a:fillRect/>
            </a:stretch>
          </p:blipFill>
          <p:spPr bwMode="auto">
            <a:xfrm>
              <a:off x="6170612" y="3581399"/>
              <a:ext cx="685800" cy="685801"/>
            </a:xfrm>
            <a:prstGeom prst="rect">
              <a:avLst/>
            </a:prstGeom>
            <a:noFill/>
          </p:spPr>
        </p:pic>
        <p:sp>
          <p:nvSpPr>
            <p:cNvPr id="14" name="TextBox 13"/>
            <p:cNvSpPr txBox="1"/>
            <p:nvPr/>
          </p:nvSpPr>
          <p:spPr>
            <a:xfrm>
              <a:off x="4646612" y="4953000"/>
              <a:ext cx="265220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Thiết bị và nhân lực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pic>
        <p:nvPicPr>
          <p:cNvPr id="51203" name="Picture 3" descr="E:\UIT\CNTT IX\pic\website_hosting_server.png"/>
          <p:cNvPicPr>
            <a:picLocks noChangeAspect="1" noChangeArrowheads="1"/>
          </p:cNvPicPr>
          <p:nvPr/>
        </p:nvPicPr>
        <p:blipFill>
          <a:blip r:embed="rId4"/>
          <a:srcRect/>
          <a:stretch>
            <a:fillRect/>
          </a:stretch>
        </p:blipFill>
        <p:spPr bwMode="auto">
          <a:xfrm>
            <a:off x="6246812" y="1295400"/>
            <a:ext cx="4876800" cy="3657600"/>
          </a:xfrm>
          <a:prstGeom prst="rect">
            <a:avLst/>
          </a:prstGeom>
          <a:noFill/>
        </p:spPr>
      </p:pic>
      <p:grpSp>
        <p:nvGrpSpPr>
          <p:cNvPr id="18" name="Group 17"/>
          <p:cNvGrpSpPr/>
          <p:nvPr/>
        </p:nvGrpSpPr>
        <p:grpSpPr>
          <a:xfrm>
            <a:off x="7085012" y="2209800"/>
            <a:ext cx="2971800" cy="1905000"/>
            <a:chOff x="2970212" y="4038600"/>
            <a:chExt cx="2971800" cy="1905000"/>
          </a:xfrm>
        </p:grpSpPr>
        <p:pic>
          <p:nvPicPr>
            <p:cNvPr id="51204" name="Picture 4" descr="E:\UIT\CNTT IX\pic\r-mobile.png"/>
            <p:cNvPicPr>
              <a:picLocks noChangeAspect="1" noChangeArrowheads="1"/>
            </p:cNvPicPr>
            <p:nvPr/>
          </p:nvPicPr>
          <p:blipFill>
            <a:blip r:embed="rId7"/>
            <a:srcRect/>
            <a:stretch>
              <a:fillRect/>
            </a:stretch>
          </p:blipFill>
          <p:spPr bwMode="auto">
            <a:xfrm>
              <a:off x="5256212" y="4495800"/>
              <a:ext cx="685800" cy="1318299"/>
            </a:xfrm>
            <a:prstGeom prst="rect">
              <a:avLst/>
            </a:prstGeom>
            <a:noFill/>
          </p:spPr>
        </p:pic>
        <p:pic>
          <p:nvPicPr>
            <p:cNvPr id="51205" name="Picture 5" descr="C:\Users\ADMIN\Desktop\Computer-icon.png"/>
            <p:cNvPicPr>
              <a:picLocks noChangeAspect="1" noChangeArrowheads="1"/>
            </p:cNvPicPr>
            <p:nvPr/>
          </p:nvPicPr>
          <p:blipFill>
            <a:blip r:embed="rId3"/>
            <a:srcRect/>
            <a:stretch>
              <a:fillRect/>
            </a:stretch>
          </p:blipFill>
          <p:spPr bwMode="auto">
            <a:xfrm>
              <a:off x="2970212" y="4038600"/>
              <a:ext cx="1905000" cy="1905000"/>
            </a:xfrm>
            <a:prstGeom prst="rect">
              <a:avLst/>
            </a:prstGeom>
            <a:noFill/>
          </p:spPr>
        </p:pic>
      </p:grpSp>
      <p:grpSp>
        <p:nvGrpSpPr>
          <p:cNvPr id="28" name="Group 27"/>
          <p:cNvGrpSpPr/>
          <p:nvPr/>
        </p:nvGrpSpPr>
        <p:grpSpPr>
          <a:xfrm>
            <a:off x="7313612" y="2362200"/>
            <a:ext cx="2449286" cy="2057400"/>
            <a:chOff x="4214812" y="3657600"/>
            <a:chExt cx="2449286" cy="2057400"/>
          </a:xfrm>
        </p:grpSpPr>
        <p:sp>
          <p:nvSpPr>
            <p:cNvPr id="20" name="Cloud 19"/>
            <p:cNvSpPr/>
            <p:nvPr/>
          </p:nvSpPr>
          <p:spPr bwMode="auto">
            <a:xfrm>
              <a:off x="4214812" y="3657600"/>
              <a:ext cx="2449286" cy="20574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pic>
          <p:nvPicPr>
            <p:cNvPr id="51206" name="Picture 6" descr="E:\UIT\CNTT IX\pic\Database Inactive Hot.png"/>
            <p:cNvPicPr>
              <a:picLocks noChangeAspect="1" noChangeArrowheads="1"/>
            </p:cNvPicPr>
            <p:nvPr/>
          </p:nvPicPr>
          <p:blipFill>
            <a:blip r:embed="rId8"/>
            <a:srcRect/>
            <a:stretch>
              <a:fillRect/>
            </a:stretch>
          </p:blipFill>
          <p:spPr bwMode="auto">
            <a:xfrm>
              <a:off x="4722812" y="4191000"/>
              <a:ext cx="990600" cy="990600"/>
            </a:xfrm>
            <a:prstGeom prst="rect">
              <a:avLst/>
            </a:prstGeom>
            <a:noFill/>
          </p:spPr>
        </p:pic>
        <p:pic>
          <p:nvPicPr>
            <p:cNvPr id="22" name="Picture 6" descr="E:\UIT\CNTT IX\pic\Database Inactive Hot.png"/>
            <p:cNvPicPr>
              <a:picLocks noChangeAspect="1" noChangeArrowheads="1"/>
            </p:cNvPicPr>
            <p:nvPr/>
          </p:nvPicPr>
          <p:blipFill>
            <a:blip r:embed="rId8"/>
            <a:srcRect/>
            <a:stretch>
              <a:fillRect/>
            </a:stretch>
          </p:blipFill>
          <p:spPr bwMode="auto">
            <a:xfrm>
              <a:off x="5256212" y="4038600"/>
              <a:ext cx="914400" cy="914400"/>
            </a:xfrm>
            <a:prstGeom prst="rect">
              <a:avLst/>
            </a:prstGeom>
            <a:noFill/>
          </p:spPr>
        </p:pic>
      </p:grpSp>
      <p:pic>
        <p:nvPicPr>
          <p:cNvPr id="51207" name="Picture 7" descr="E:\UIT\CNTT IX\pic\Untitled-7.png"/>
          <p:cNvPicPr>
            <a:picLocks noChangeAspect="1" noChangeArrowheads="1"/>
          </p:cNvPicPr>
          <p:nvPr/>
        </p:nvPicPr>
        <p:blipFill>
          <a:blip r:embed="rId9"/>
          <a:srcRect/>
          <a:stretch>
            <a:fillRect/>
          </a:stretch>
        </p:blipFill>
        <p:spPr bwMode="auto">
          <a:xfrm>
            <a:off x="6932612" y="1447800"/>
            <a:ext cx="2868172" cy="4495800"/>
          </a:xfrm>
          <a:prstGeom prst="rect">
            <a:avLst/>
          </a:prstGeom>
          <a:noFill/>
        </p:spPr>
      </p:pic>
      <p:sp>
        <p:nvSpPr>
          <p:cNvPr id="24" name="Title 23"/>
          <p:cNvSpPr>
            <a:spLocks noGrp="1"/>
          </p:cNvSpPr>
          <p:nvPr>
            <p:ph type="title"/>
          </p:nvPr>
        </p:nvSpPr>
        <p:spPr/>
        <p:txBody>
          <a:bodyPr/>
          <a:lstStyle/>
          <a:p>
            <a:endParaRPr lang="en-US"/>
          </a:p>
        </p:txBody>
      </p:sp>
      <p:grpSp>
        <p:nvGrpSpPr>
          <p:cNvPr id="29" name="Group 28"/>
          <p:cNvGrpSpPr/>
          <p:nvPr/>
        </p:nvGrpSpPr>
        <p:grpSpPr>
          <a:xfrm>
            <a:off x="6627812" y="2133600"/>
            <a:ext cx="3937000" cy="3124200"/>
            <a:chOff x="9244012" y="4038600"/>
            <a:chExt cx="3937000" cy="3124200"/>
          </a:xfrm>
        </p:grpSpPr>
        <p:sp>
          <p:nvSpPr>
            <p:cNvPr id="25" name="Cloud 24"/>
            <p:cNvSpPr/>
            <p:nvPr/>
          </p:nvSpPr>
          <p:spPr bwMode="auto">
            <a:xfrm>
              <a:off x="9244012" y="4038600"/>
              <a:ext cx="3937000" cy="31242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pic>
          <p:nvPicPr>
            <p:cNvPr id="26" name="Picture 6" descr="E:\UIT\CNTT IX\pic\Database Inactive Hot.png"/>
            <p:cNvPicPr>
              <a:picLocks noChangeAspect="1" noChangeArrowheads="1"/>
            </p:cNvPicPr>
            <p:nvPr/>
          </p:nvPicPr>
          <p:blipFill>
            <a:blip r:embed="rId8"/>
            <a:srcRect/>
            <a:stretch>
              <a:fillRect/>
            </a:stretch>
          </p:blipFill>
          <p:spPr bwMode="auto">
            <a:xfrm>
              <a:off x="10596527" y="4495800"/>
              <a:ext cx="1592298" cy="1592298"/>
            </a:xfrm>
            <a:prstGeom prst="rect">
              <a:avLst/>
            </a:prstGeom>
            <a:noFill/>
          </p:spPr>
        </p:pic>
        <p:pic>
          <p:nvPicPr>
            <p:cNvPr id="27" name="Picture 6" descr="E:\UIT\CNTT IX\pic\Database Inactive Hot.png"/>
            <p:cNvPicPr>
              <a:picLocks noChangeAspect="1" noChangeArrowheads="1"/>
            </p:cNvPicPr>
            <p:nvPr/>
          </p:nvPicPr>
          <p:blipFill>
            <a:blip r:embed="rId8"/>
            <a:srcRect/>
            <a:stretch>
              <a:fillRect/>
            </a:stretch>
          </p:blipFill>
          <p:spPr bwMode="auto">
            <a:xfrm>
              <a:off x="10133012" y="4953000"/>
              <a:ext cx="1469813" cy="1469813"/>
            </a:xfrm>
            <a:prstGeom prst="rect">
              <a:avLst/>
            </a:prstGeom>
            <a:noFill/>
          </p:spPr>
        </p:pic>
      </p:grpSp>
    </p:spTree>
    <p:extLst>
      <p:ext uri="{BB962C8B-B14F-4D97-AF65-F5344CB8AC3E}">
        <p14:creationId xmlns="" xmlns:p14="http://schemas.microsoft.com/office/powerpoint/2010/main" val="29250767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heckerboard(across)">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nodeType="clickEffect">
                                  <p:stCondLst>
                                    <p:cond delay="0"/>
                                  </p:stCondLst>
                                  <p:childTnLst>
                                    <p:animEffect transition="out" filter="blinds(horizontal)">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5" presetClass="entr" presetSubtype="10" fill="hold" nodeType="withEffect">
                                  <p:stCondLst>
                                    <p:cond delay="0"/>
                                  </p:stCondLst>
                                  <p:childTnLst>
                                    <p:set>
                                      <p:cBhvr>
                                        <p:cTn id="30" dur="1" fill="hold">
                                          <p:stCondLst>
                                            <p:cond delay="0"/>
                                          </p:stCondLst>
                                        </p:cTn>
                                        <p:tgtEl>
                                          <p:spTgt spid="51203"/>
                                        </p:tgtEl>
                                        <p:attrNameLst>
                                          <p:attrName>style.visibility</p:attrName>
                                        </p:attrNameLst>
                                      </p:cBhvr>
                                      <p:to>
                                        <p:strVal val="visible"/>
                                      </p:to>
                                    </p:set>
                                    <p:animEffect transition="in" filter="checkerboard(across)">
                                      <p:cBhvr>
                                        <p:cTn id="31" dur="500"/>
                                        <p:tgtEl>
                                          <p:spTgt spid="5120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nodeType="clickEffect">
                                  <p:stCondLst>
                                    <p:cond delay="0"/>
                                  </p:stCondLst>
                                  <p:childTnLst>
                                    <p:animEffect transition="out" filter="blinds(horizontal)">
                                      <p:cBhvr>
                                        <p:cTn id="35" dur="500"/>
                                        <p:tgtEl>
                                          <p:spTgt spid="51203"/>
                                        </p:tgtEl>
                                      </p:cBhvr>
                                    </p:animEffect>
                                    <p:set>
                                      <p:cBhvr>
                                        <p:cTn id="36" dur="1" fill="hold">
                                          <p:stCondLst>
                                            <p:cond delay="499"/>
                                          </p:stCondLst>
                                        </p:cTn>
                                        <p:tgtEl>
                                          <p:spTgt spid="51203"/>
                                        </p:tgtEl>
                                        <p:attrNameLst>
                                          <p:attrName>style.visibility</p:attrName>
                                        </p:attrNameLst>
                                      </p:cBhvr>
                                      <p:to>
                                        <p:strVal val="hidden"/>
                                      </p:to>
                                    </p:set>
                                  </p:childTnLst>
                                </p:cTn>
                              </p:par>
                              <p:par>
                                <p:cTn id="37" presetID="5" presetClass="entr" presetSubtype="1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heckerboard(across)">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xit" presetSubtype="10" fill="hold" nodeType="clickEffect">
                                  <p:stCondLst>
                                    <p:cond delay="0"/>
                                  </p:stCondLst>
                                  <p:childTnLst>
                                    <p:animEffect transition="out" filter="blinds(horizontal)">
                                      <p:cBhvr>
                                        <p:cTn id="43" dur="500"/>
                                        <p:tgtEl>
                                          <p:spTgt spid="18"/>
                                        </p:tgtEl>
                                      </p:cBhvr>
                                    </p:animEffect>
                                    <p:set>
                                      <p:cBhvr>
                                        <p:cTn id="44" dur="1" fill="hold">
                                          <p:stCondLst>
                                            <p:cond delay="499"/>
                                          </p:stCondLst>
                                        </p:cTn>
                                        <p:tgtEl>
                                          <p:spTgt spid="18"/>
                                        </p:tgtEl>
                                        <p:attrNameLst>
                                          <p:attrName>style.visibility</p:attrName>
                                        </p:attrNameLst>
                                      </p:cBhvr>
                                      <p:to>
                                        <p:strVal val="hidden"/>
                                      </p:to>
                                    </p:set>
                                  </p:childTnLst>
                                </p:cTn>
                              </p:par>
                              <p:par>
                                <p:cTn id="45" presetID="5" presetClass="entr" presetSubtype="1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checkerboard(across)">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55" presetClass="entr" presetSubtype="0"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p:cTn id="52" dur="1000" fill="hold"/>
                                        <p:tgtEl>
                                          <p:spTgt spid="29"/>
                                        </p:tgtEl>
                                        <p:attrNameLst>
                                          <p:attrName>ppt_w</p:attrName>
                                        </p:attrNameLst>
                                      </p:cBhvr>
                                      <p:tavLst>
                                        <p:tav tm="0">
                                          <p:val>
                                            <p:strVal val="#ppt_w*0.70"/>
                                          </p:val>
                                        </p:tav>
                                        <p:tav tm="100000">
                                          <p:val>
                                            <p:strVal val="#ppt_w"/>
                                          </p:val>
                                        </p:tav>
                                      </p:tavLst>
                                    </p:anim>
                                    <p:anim calcmode="lin" valueType="num">
                                      <p:cBhvr>
                                        <p:cTn id="53" dur="1000" fill="hold"/>
                                        <p:tgtEl>
                                          <p:spTgt spid="29"/>
                                        </p:tgtEl>
                                        <p:attrNameLst>
                                          <p:attrName>ppt_h</p:attrName>
                                        </p:attrNameLst>
                                      </p:cBhvr>
                                      <p:tavLst>
                                        <p:tav tm="0">
                                          <p:val>
                                            <p:strVal val="#ppt_h"/>
                                          </p:val>
                                        </p:tav>
                                        <p:tav tm="100000">
                                          <p:val>
                                            <p:strVal val="#ppt_h"/>
                                          </p:val>
                                        </p:tav>
                                      </p:tavLst>
                                    </p:anim>
                                    <p:animEffect transition="in" filter="fade">
                                      <p:cBhvr>
                                        <p:cTn id="54" dur="10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nodeType="clickEffect">
                                  <p:stCondLst>
                                    <p:cond delay="0"/>
                                  </p:stCondLst>
                                  <p:childTnLst>
                                    <p:animEffect transition="out" filter="blinds(horizontal)">
                                      <p:cBhvr>
                                        <p:cTn id="58" dur="500"/>
                                        <p:tgtEl>
                                          <p:spTgt spid="29"/>
                                        </p:tgtEl>
                                      </p:cBhvr>
                                    </p:animEffect>
                                    <p:set>
                                      <p:cBhvr>
                                        <p:cTn id="59" dur="1" fill="hold">
                                          <p:stCondLst>
                                            <p:cond delay="499"/>
                                          </p:stCondLst>
                                        </p:cTn>
                                        <p:tgtEl>
                                          <p:spTgt spid="29"/>
                                        </p:tgtEl>
                                        <p:attrNameLst>
                                          <p:attrName>style.visibility</p:attrName>
                                        </p:attrNameLst>
                                      </p:cBhvr>
                                      <p:to>
                                        <p:strVal val="hidden"/>
                                      </p:to>
                                    </p:set>
                                  </p:childTnLst>
                                </p:cTn>
                              </p:par>
                              <p:par>
                                <p:cTn id="60" presetID="3" presetClass="exit" presetSubtype="10" fill="hold" nodeType="withEffect">
                                  <p:stCondLst>
                                    <p:cond delay="0"/>
                                  </p:stCondLst>
                                  <p:childTnLst>
                                    <p:animEffect transition="out" filter="blinds(horizontal)">
                                      <p:cBhvr>
                                        <p:cTn id="61" dur="500"/>
                                        <p:tgtEl>
                                          <p:spTgt spid="28"/>
                                        </p:tgtEl>
                                      </p:cBhvr>
                                    </p:animEffect>
                                    <p:set>
                                      <p:cBhvr>
                                        <p:cTn id="62" dur="1" fill="hold">
                                          <p:stCondLst>
                                            <p:cond delay="499"/>
                                          </p:stCondLst>
                                        </p:cTn>
                                        <p:tgtEl>
                                          <p:spTgt spid="28"/>
                                        </p:tgtEl>
                                        <p:attrNameLst>
                                          <p:attrName>style.visibility</p:attrName>
                                        </p:attrNameLst>
                                      </p:cBhvr>
                                      <p:to>
                                        <p:strVal val="hidden"/>
                                      </p:to>
                                    </p:set>
                                  </p:childTnLst>
                                </p:cTn>
                              </p:par>
                              <p:par>
                                <p:cTn id="63" presetID="5" presetClass="entr" presetSubtype="10" fill="hold" nodeType="withEffect">
                                  <p:stCondLst>
                                    <p:cond delay="0"/>
                                  </p:stCondLst>
                                  <p:childTnLst>
                                    <p:set>
                                      <p:cBhvr>
                                        <p:cTn id="64" dur="1" fill="hold">
                                          <p:stCondLst>
                                            <p:cond delay="0"/>
                                          </p:stCondLst>
                                        </p:cTn>
                                        <p:tgtEl>
                                          <p:spTgt spid="51207"/>
                                        </p:tgtEl>
                                        <p:attrNameLst>
                                          <p:attrName>style.visibility</p:attrName>
                                        </p:attrNameLst>
                                      </p:cBhvr>
                                      <p:to>
                                        <p:strVal val="visible"/>
                                      </p:to>
                                    </p:set>
                                    <p:animEffect transition="in" filter="checkerboard(across)">
                                      <p:cBhvr>
                                        <p:cTn id="65" dur="500"/>
                                        <p:tgtEl>
                                          <p:spTgt spid="5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p:bldLst>
  </p:timing>
</p:sld>
</file>

<file path=ppt/theme/theme1.xml><?xml version="1.0" encoding="utf-8"?>
<a:theme xmlns:a="http://schemas.openxmlformats.org/drawingml/2006/main" name="WindowsAzurePlatformTemplate16x9">
  <a:themeElements>
    <a:clrScheme name="Windows Azure Dark Template">
      <a:dk1>
        <a:srgbClr val="000000"/>
      </a:dk1>
      <a:lt1>
        <a:srgbClr val="FFFFFF"/>
      </a:lt1>
      <a:dk2>
        <a:srgbClr val="16A5D9"/>
      </a:dk2>
      <a:lt2>
        <a:srgbClr val="AFFAFA"/>
      </a:lt2>
      <a:accent1>
        <a:srgbClr val="D7FEFD"/>
      </a:accent1>
      <a:accent2>
        <a:srgbClr val="FE5815"/>
      </a:accent2>
      <a:accent3>
        <a:srgbClr val="323232"/>
      </a:accent3>
      <a:accent4>
        <a:srgbClr val="5CC151"/>
      </a:accent4>
      <a:accent5>
        <a:srgbClr val="B8B8B8"/>
      </a:accent5>
      <a:accent6>
        <a:srgbClr val="DAF40A"/>
      </a:accent6>
      <a:hlink>
        <a:srgbClr val="AFFAFA"/>
      </a:hlink>
      <a:folHlink>
        <a:srgbClr val="AFFAFA"/>
      </a:folHlink>
    </a:clrScheme>
    <a:fontScheme name="Segoe UI">
      <a:majorFont>
        <a:latin typeface="Segoe UI"/>
        <a:ea typeface=""/>
        <a:cs typeface=""/>
      </a:majorFont>
      <a:minorFont>
        <a:latin typeface="Segoe UI"/>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a:spPr>
      <a:bodyPr vert="horz" wrap="square" lIns="91436" tIns="45718" rIns="91436" bIns="45718" numCol="1" rtlCol="0" anchor="ctr" anchorCtr="0" compatLnSpc="1">
        <a:prstTxWarp prst="textNoShape">
          <a:avLst/>
        </a:prstTxWarp>
      </a:bodyPr>
      <a:lstStyle>
        <a:defPPr algn="ctr" defTabSz="914099">
          <a:defRPr sz="2400" spc="-50" dirty="0" smtClean="0">
            <a:gradFill>
              <a:gsLst>
                <a:gs pos="0">
                  <a:srgbClr val="000000"/>
                </a:gs>
                <a:gs pos="100000">
                  <a:srgbClr val="000000"/>
                </a:gs>
              </a:gsLst>
              <a:lin ang="5400000" scaled="0"/>
            </a:gradFill>
          </a:defRPr>
        </a:defPPr>
      </a:lstStyle>
      <a:style>
        <a:lnRef idx="0">
          <a:schemeClr val="accent1"/>
        </a:lnRef>
        <a:fillRef idx="3">
          <a:schemeClr val="accent1"/>
        </a:fillRef>
        <a:effectRef idx="3">
          <a:schemeClr val="accent1"/>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effectLst>
              <a:outerShdw blurRad="63500" algn="ctr" rotWithShape="0">
                <a:schemeClr val="tx1">
                  <a:alpha val="60000"/>
                </a:schemeClr>
              </a:outerShdw>
            </a:effectLs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WindowsAzurePlatformTemplate16x9</Template>
  <TotalTime>0</TotalTime>
  <Words>538</Words>
  <Application>Microsoft Office PowerPoint</Application>
  <PresentationFormat>Custom</PresentationFormat>
  <Paragraphs>73</Paragraphs>
  <Slides>21</Slides>
  <Notes>3</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WindowsAzurePlatformTemplate16x9</vt:lpstr>
      <vt:lpstr>Nghiên cứu nền tảng điện toán đám mây, ứng dụng triển khai sổ liên lạc trực tuyến</vt:lpstr>
      <vt:lpstr>Nội dung trình bày</vt:lpstr>
      <vt:lpstr>1. Đặt vấn đề</vt:lpstr>
      <vt:lpstr>2. Mục tiêu và phạm vi khóa luận</vt:lpstr>
      <vt:lpstr>Slide 5</vt:lpstr>
      <vt:lpstr>3. 1. Tổng quan về điện toán đám mây</vt:lpstr>
      <vt:lpstr>3. 1. Tổng quan về điện toán đám mây</vt:lpstr>
      <vt:lpstr>3. 1. Tổng quan về điện toán đám mây</vt:lpstr>
      <vt:lpstr>Slide 9</vt:lpstr>
      <vt:lpstr>Hạn chế</vt:lpstr>
      <vt:lpstr>Slide 11</vt:lpstr>
      <vt:lpstr>3. 2. Tổng quan về Windows Azure</vt:lpstr>
      <vt:lpstr>Compute</vt:lpstr>
      <vt:lpstr>Storage</vt:lpstr>
      <vt:lpstr>Fabric</vt:lpstr>
      <vt:lpstr>SQL Azure</vt:lpstr>
      <vt:lpstr>4. Ứng dụng sổ liên lạc trực tuyến</vt:lpstr>
      <vt:lpstr>5. Hiện thực hệ thống</vt:lpstr>
      <vt:lpstr>6. Kết luận và hướng phát triển</vt:lpstr>
      <vt:lpstr>Slide 20</vt:lpstr>
      <vt:lpstr>Slide 21</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ASP.NET Applications in Windows Azure</dc:title>
  <dc:creator/>
  <dc:description>
    This presentation covers ASP.NET in Windows Azure through a discussion of WebForms and MVC, statelessness, DNS configuration, and additional advanced topics.
by wwegnerwwegner@microsoft.com
http://www.wadewegner.com
</dc:description>
  <cp:lastModifiedBy/>
  <cp:revision>1</cp:revision>
  <dcterms:created xsi:type="dcterms:W3CDTF">2010-12-06T17:38:49Z</dcterms:created>
  <dcterms:modified xsi:type="dcterms:W3CDTF">2011-12-27T08:51:30Z</dcterms:modified>
  <cp:version>1.0.0</cp:version>
</cp:coreProperties>
</file>