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78" r:id="rId6"/>
    <p:sldId id="265" r:id="rId7"/>
    <p:sldId id="268" r:id="rId8"/>
    <p:sldId id="269" r:id="rId9"/>
    <p:sldId id="280" r:id="rId10"/>
    <p:sldId id="279" r:id="rId11"/>
    <p:sldId id="260" r:id="rId12"/>
    <p:sldId id="270" r:id="rId13"/>
    <p:sldId id="282" r:id="rId14"/>
    <p:sldId id="272" r:id="rId15"/>
    <p:sldId id="283" r:id="rId16"/>
    <p:sldId id="284" r:id="rId17"/>
    <p:sldId id="273" r:id="rId18"/>
    <p:sldId id="285" r:id="rId19"/>
    <p:sldId id="286" r:id="rId20"/>
    <p:sldId id="287" r:id="rId21"/>
    <p:sldId id="274" r:id="rId22"/>
    <p:sldId id="276" r:id="rId23"/>
    <p:sldId id="277" r:id="rId24"/>
    <p:sldId id="263" r:id="rId25"/>
    <p:sldId id="264"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1" autoAdjust="0"/>
    <p:restoredTop sz="94660"/>
  </p:normalViewPr>
  <p:slideViewPr>
    <p:cSldViewPr>
      <p:cViewPr varScale="1">
        <p:scale>
          <a:sx n="69" d="100"/>
          <a:sy n="69" d="100"/>
        </p:scale>
        <p:origin x="-12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2436B4-8BFF-4CCA-9FF8-1EF1C85FF87B}" type="datetimeFigureOut">
              <a:rPr lang="en-US" smtClean="0"/>
              <a:t>8/30/2010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F4B59D-4D49-4084-8BC7-7ADB4FC54E2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3C0394B0-6F37-4FAA-AB57-2F02D3CBCD72}" type="datetime1">
              <a:rPr lang="en-US" smtClean="0"/>
              <a:t>8/30/2010</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80C451-A5E2-4FDF-8B97-7F96D2ECB7CD}" type="datetime1">
              <a:rPr lang="en-US" smtClean="0"/>
              <a:t>8/30/2010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87548E-9884-4D5B-A120-8C3E02630A4C}" type="datetime1">
              <a:rPr lang="en-US" smtClean="0"/>
              <a:t>8/30/2010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A780CAA-8191-4B22-B85A-3D13C40FECDB}" type="datetime1">
              <a:rPr lang="en-US" smtClean="0"/>
              <a:t>8/30/2010</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39EBBA7C-D9AD-479A-B4A3-D431E495142E}" type="datetime1">
              <a:rPr lang="en-US" smtClean="0"/>
              <a:t>8/30/2010</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F17F705C-93B0-4A1A-94F5-ABF8DDFC6BB1}" type="datetime1">
              <a:rPr lang="en-US" smtClean="0"/>
              <a:t>8/30/2010</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7BAD511-09B8-4997-ACF8-30AC0C2D60BD}" type="datetime1">
              <a:rPr lang="en-US" smtClean="0"/>
              <a:t>8/30/2010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010C218-8786-46DD-B7BB-D3FFA8F0DA3D}" type="datetime1">
              <a:rPr lang="en-US" smtClean="0"/>
              <a:t>8/30/2010</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13A1E7C-9EEE-4F7B-B3E7-A39A10B8AAF8}" type="datetime1">
              <a:rPr lang="en-US" smtClean="0"/>
              <a:t>8/30/2010</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EAD5B278-C167-4F2B-AAAB-39B34852D87F}" type="datetime1">
              <a:rPr lang="en-US" smtClean="0"/>
              <a:t>8/30/2010</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2D35CEDB-5D94-4C66-BC70-776676700EBE}" type="datetime1">
              <a:rPr lang="en-US" smtClean="0"/>
              <a:t>8/30/2010</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471E542-8927-4ADD-ACC0-6BCD193342F3}" type="datetime1">
              <a:rPr lang="en-US" smtClean="0"/>
              <a:t>8/30/2010</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ieeexplore.iee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Computer_scie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71600"/>
            <a:ext cx="8458200" cy="1143000"/>
          </a:xfrm>
        </p:spPr>
        <p:txBody>
          <a:bodyPr>
            <a:noAutofit/>
          </a:bodyPr>
          <a:lstStyle/>
          <a:p>
            <a:r>
              <a:rPr lang="en-US" sz="2300" dirty="0" err="1" smtClean="0">
                <a:latin typeface="Times New Roman" pitchFamily="18" charset="0"/>
                <a:cs typeface="Times New Roman" pitchFamily="18" charset="0"/>
              </a:rPr>
              <a:t>Xây</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dựng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dữ</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liệu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chỉ</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mục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các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bài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báo</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khoa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học</a:t>
            </a:r>
            <a:r>
              <a:rPr lang="en-US" sz="2300" dirty="0" smtClean="0">
                <a:latin typeface="Times New Roman" pitchFamily="18" charset="0"/>
                <a:cs typeface="Times New Roman" pitchFamily="18" charset="0"/>
              </a:rPr>
              <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được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thập</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và</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phân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loại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từ</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các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thư</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viện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số</a:t>
            </a:r>
            <a:r>
              <a:rPr lang="en-US" sz="2300" dirty="0" smtClean="0">
                <a:latin typeface="Times New Roman" pitchFamily="18" charset="0"/>
                <a:cs typeface="Times New Roman" pitchFamily="18" charset="0"/>
              </a:rPr>
              <a:t>. </a:t>
            </a:r>
            <a:br>
              <a:rPr lang="en-US" sz="2300" dirty="0" smtClean="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
        <p:nvSpPr>
          <p:cNvPr id="3" name="Subtitle 2"/>
          <p:cNvSpPr>
            <a:spLocks noGrp="1"/>
          </p:cNvSpPr>
          <p:nvPr>
            <p:ph type="subTitle" idx="1"/>
          </p:nvPr>
        </p:nvSpPr>
        <p:spPr>
          <a:xfrm>
            <a:off x="4648200" y="3429000"/>
            <a:ext cx="4191000" cy="609600"/>
          </a:xfrm>
        </p:spPr>
        <p:txBody>
          <a:bodyPr/>
          <a:lstStyle/>
          <a:p>
            <a:r>
              <a:rPr lang="en-US" dirty="0" smtClean="0">
                <a:latin typeface="Times New Roman" pitchFamily="18" charset="0"/>
                <a:cs typeface="Times New Roman" pitchFamily="18" charset="0"/>
              </a:rPr>
              <a:t>GVHD : </a:t>
            </a:r>
            <a:r>
              <a:rPr lang="en-US" dirty="0" err="1" smtClean="0">
                <a:latin typeface="Times New Roman" pitchFamily="18" charset="0"/>
                <a:cs typeface="Times New Roman" pitchFamily="18" charset="0"/>
              </a:rPr>
              <a:t>Th.s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Huỳnh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a:t>
            </a:r>
            <a:endParaRPr lang="en-US" dirty="0">
              <a:latin typeface="Times New Roman" pitchFamily="18" charset="0"/>
              <a:cs typeface="Times New Roman" pitchFamily="18" charset="0"/>
            </a:endParaRPr>
          </a:p>
        </p:txBody>
      </p:sp>
      <p:sp>
        <p:nvSpPr>
          <p:cNvPr id="4" name="Subtitle 2"/>
          <p:cNvSpPr txBox="1">
            <a:spLocks/>
          </p:cNvSpPr>
          <p:nvPr/>
        </p:nvSpPr>
        <p:spPr>
          <a:xfrm>
            <a:off x="4648200" y="4038600"/>
            <a:ext cx="4191000" cy="1219200"/>
          </a:xfrm>
          <a:prstGeom prst="rect">
            <a:avLst/>
          </a:prstGeom>
        </p:spPr>
        <p:txBody>
          <a:bodyPr vert="horz" anchor="b">
            <a:normAutofit fontScale="92500" lnSpcReduction="10000"/>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2400" b="0" i="0" u="none" strike="noStrike" kern="1200" cap="none" spc="0" normalizeH="0" baseline="0" noProof="0" dirty="0" err="1" smtClean="0">
                <a:ln>
                  <a:noFill/>
                </a:ln>
                <a:solidFill>
                  <a:schemeClr val="tx2">
                    <a:shade val="75000"/>
                  </a:schemeClr>
                </a:solidFill>
                <a:effectLst/>
                <a:uLnTx/>
                <a:uFillTx/>
                <a:latin typeface="Times New Roman" pitchFamily="18" charset="0"/>
                <a:ea typeface="+mn-ea"/>
                <a:cs typeface="Times New Roman" pitchFamily="18" charset="0"/>
              </a:rPr>
              <a:t>Sinh</a:t>
            </a:r>
            <a:r>
              <a:rPr kumimoji="0" lang="en-US" sz="2400" b="0" i="0" u="none" strike="noStrike" kern="1200" cap="none" spc="0" normalizeH="0" noProof="0" dirty="0" smtClean="0">
                <a:ln>
                  <a:noFill/>
                </a:ln>
                <a:solidFill>
                  <a:schemeClr val="tx2">
                    <a:shade val="75000"/>
                  </a:schemeClr>
                </a:solidFill>
                <a:effectLst/>
                <a:uLnTx/>
                <a:uFillTx/>
                <a:latin typeface="Times New Roman" pitchFamily="18" charset="0"/>
                <a:ea typeface="+mn-ea"/>
                <a:cs typeface="Times New Roman" pitchFamily="18" charset="0"/>
              </a:rPr>
              <a:t> </a:t>
            </a:r>
            <a:r>
              <a:rPr kumimoji="0" lang="en-US" sz="2400" b="0" i="0" u="none" strike="noStrike" kern="1200" cap="none" spc="0" normalizeH="0" noProof="0" dirty="0" err="1" smtClean="0">
                <a:ln>
                  <a:noFill/>
                </a:ln>
                <a:solidFill>
                  <a:schemeClr val="tx2">
                    <a:shade val="75000"/>
                  </a:schemeClr>
                </a:solidFill>
                <a:effectLst/>
                <a:uLnTx/>
                <a:uFillTx/>
                <a:latin typeface="Times New Roman" pitchFamily="18" charset="0"/>
                <a:ea typeface="+mn-ea"/>
                <a:cs typeface="Times New Roman" pitchFamily="18" charset="0"/>
              </a:rPr>
              <a:t>Viên</a:t>
            </a:r>
            <a:r>
              <a:rPr lang="en-US" sz="2400" dirty="0" smtClean="0">
                <a:solidFill>
                  <a:schemeClr val="tx2">
                    <a:shade val="75000"/>
                  </a:schemeClr>
                </a:solidFill>
                <a:latin typeface="Times New Roman" pitchFamily="18" charset="0"/>
                <a:cs typeface="Times New Roman" pitchFamily="18" charset="0"/>
              </a:rPr>
              <a:t>:</a:t>
            </a: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2400" b="0" i="0" u="none" strike="noStrike" kern="1200" cap="none" spc="0" normalizeH="0" baseline="0" noProof="0" dirty="0" smtClean="0">
                <a:ln>
                  <a:noFill/>
                </a:ln>
                <a:solidFill>
                  <a:schemeClr val="tx2">
                    <a:shade val="75000"/>
                  </a:schemeClr>
                </a:solidFill>
                <a:effectLst/>
                <a:uLnTx/>
                <a:uFillTx/>
                <a:latin typeface="Times New Roman" pitchFamily="18" charset="0"/>
                <a:ea typeface="+mn-ea"/>
                <a:cs typeface="Times New Roman" pitchFamily="18" charset="0"/>
              </a:rPr>
              <a:t> </a:t>
            </a:r>
            <a:r>
              <a:rPr kumimoji="0" lang="en-US" sz="2400" b="0" i="0" u="none" strike="noStrike" kern="1200" cap="none" spc="0" normalizeH="0" baseline="0" noProof="0" dirty="0" err="1" smtClean="0">
                <a:ln>
                  <a:noFill/>
                </a:ln>
                <a:solidFill>
                  <a:schemeClr val="tx2">
                    <a:shade val="75000"/>
                  </a:schemeClr>
                </a:solidFill>
                <a:effectLst/>
                <a:uLnTx/>
                <a:uFillTx/>
                <a:latin typeface="Times New Roman" pitchFamily="18" charset="0"/>
                <a:ea typeface="+mn-ea"/>
                <a:cs typeface="Times New Roman" pitchFamily="18" charset="0"/>
              </a:rPr>
              <a:t>Nguyễn</a:t>
            </a:r>
            <a:r>
              <a:rPr kumimoji="0" lang="en-US" sz="2400" b="0" i="0" u="none" strike="noStrike" kern="1200" cap="none" spc="0" normalizeH="0" noProof="0" dirty="0" smtClean="0">
                <a:ln>
                  <a:noFill/>
                </a:ln>
                <a:solidFill>
                  <a:schemeClr val="tx2">
                    <a:shade val="75000"/>
                  </a:schemeClr>
                </a:solidFill>
                <a:effectLst/>
                <a:uLnTx/>
                <a:uFillTx/>
                <a:latin typeface="Times New Roman" pitchFamily="18" charset="0"/>
                <a:ea typeface="+mn-ea"/>
                <a:cs typeface="Times New Roman" pitchFamily="18" charset="0"/>
              </a:rPr>
              <a:t> </a:t>
            </a:r>
            <a:r>
              <a:rPr kumimoji="0" lang="en-US" sz="2400" b="0" i="0" u="none" strike="noStrike" kern="1200" cap="none" spc="0" normalizeH="0" noProof="0" dirty="0" err="1" smtClean="0">
                <a:ln>
                  <a:noFill/>
                </a:ln>
                <a:solidFill>
                  <a:schemeClr val="tx2">
                    <a:shade val="75000"/>
                  </a:schemeClr>
                </a:solidFill>
                <a:effectLst/>
                <a:uLnTx/>
                <a:uFillTx/>
                <a:latin typeface="Times New Roman" pitchFamily="18" charset="0"/>
                <a:ea typeface="+mn-ea"/>
                <a:cs typeface="Times New Roman" pitchFamily="18" charset="0"/>
              </a:rPr>
              <a:t>Phước</a:t>
            </a:r>
            <a:r>
              <a:rPr kumimoji="0" lang="en-US" sz="2400" b="0" i="0" u="none" strike="noStrike" kern="1200" cap="none" spc="0" normalizeH="0" noProof="0" dirty="0" smtClean="0">
                <a:ln>
                  <a:noFill/>
                </a:ln>
                <a:solidFill>
                  <a:schemeClr val="tx2">
                    <a:shade val="75000"/>
                  </a:schemeClr>
                </a:solidFill>
                <a:effectLst/>
                <a:uLnTx/>
                <a:uFillTx/>
                <a:latin typeface="Times New Roman" pitchFamily="18" charset="0"/>
                <a:ea typeface="+mn-ea"/>
                <a:cs typeface="Times New Roman" pitchFamily="18" charset="0"/>
              </a:rPr>
              <a:t> </a:t>
            </a:r>
            <a:r>
              <a:rPr kumimoji="0" lang="en-US" sz="2400" b="0" i="0" u="none" strike="noStrike" kern="1200" cap="none" spc="0" normalizeH="0" noProof="0" dirty="0" err="1" smtClean="0">
                <a:ln>
                  <a:noFill/>
                </a:ln>
                <a:solidFill>
                  <a:schemeClr val="tx2">
                    <a:shade val="75000"/>
                  </a:schemeClr>
                </a:solidFill>
                <a:effectLst/>
                <a:uLnTx/>
                <a:uFillTx/>
                <a:latin typeface="Times New Roman" pitchFamily="18" charset="0"/>
                <a:ea typeface="+mn-ea"/>
                <a:cs typeface="Times New Roman" pitchFamily="18" charset="0"/>
              </a:rPr>
              <a:t>Cường</a:t>
            </a:r>
            <a:endParaRPr kumimoji="0" lang="en-US" sz="2400" b="0" i="0" u="none" strike="noStrike" kern="1200" cap="none" spc="0" normalizeH="0" noProof="0" dirty="0" smtClean="0">
              <a:ln>
                <a:noFill/>
              </a:ln>
              <a:solidFill>
                <a:schemeClr val="tx2">
                  <a:shade val="75000"/>
                </a:schemeClr>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2400" b="0" i="0" u="none" strike="noStrike" kern="1200" cap="none" spc="0" normalizeH="0" noProof="0" dirty="0" smtClean="0">
                <a:ln>
                  <a:noFill/>
                </a:ln>
                <a:solidFill>
                  <a:schemeClr val="tx2">
                    <a:shade val="75000"/>
                  </a:schemeClr>
                </a:solidFill>
                <a:effectLst/>
                <a:uLnTx/>
                <a:uFillTx/>
                <a:latin typeface="Times New Roman" pitchFamily="18" charset="0"/>
                <a:ea typeface="+mn-ea"/>
                <a:cs typeface="Times New Roman" pitchFamily="18" charset="0"/>
              </a:rPr>
              <a:t> </a:t>
            </a:r>
            <a:r>
              <a:rPr kumimoji="0" lang="en-US" sz="2400" b="0" i="0" u="none" strike="noStrike" kern="1200" cap="none" spc="0" normalizeH="0" noProof="0" dirty="0" err="1" smtClean="0">
                <a:ln>
                  <a:noFill/>
                </a:ln>
                <a:solidFill>
                  <a:schemeClr val="tx2">
                    <a:shade val="75000"/>
                  </a:schemeClr>
                </a:solidFill>
                <a:effectLst/>
                <a:uLnTx/>
                <a:uFillTx/>
                <a:latin typeface="Times New Roman" pitchFamily="18" charset="0"/>
                <a:ea typeface="+mn-ea"/>
                <a:cs typeface="Times New Roman" pitchFamily="18" charset="0"/>
              </a:rPr>
              <a:t>Đỗ</a:t>
            </a:r>
            <a:r>
              <a:rPr kumimoji="0" lang="en-US" sz="2400" b="0" i="0" u="none" strike="noStrike" kern="1200" cap="none" spc="0" normalizeH="0" noProof="0" dirty="0" smtClean="0">
                <a:ln>
                  <a:noFill/>
                </a:ln>
                <a:solidFill>
                  <a:schemeClr val="tx2">
                    <a:shade val="75000"/>
                  </a:schemeClr>
                </a:solidFill>
                <a:effectLst/>
                <a:uLnTx/>
                <a:uFillTx/>
                <a:latin typeface="Times New Roman" pitchFamily="18" charset="0"/>
                <a:ea typeface="+mn-ea"/>
                <a:cs typeface="Times New Roman" pitchFamily="18" charset="0"/>
              </a:rPr>
              <a:t> </a:t>
            </a:r>
            <a:r>
              <a:rPr kumimoji="0" lang="en-US" sz="2400" b="0" i="0" u="none" strike="noStrike" kern="1200" cap="none" spc="0" normalizeH="0" noProof="0" dirty="0" err="1" smtClean="0">
                <a:ln>
                  <a:noFill/>
                </a:ln>
                <a:solidFill>
                  <a:schemeClr val="tx2">
                    <a:shade val="75000"/>
                  </a:schemeClr>
                </a:solidFill>
                <a:effectLst/>
                <a:uLnTx/>
                <a:uFillTx/>
                <a:latin typeface="Times New Roman" pitchFamily="18" charset="0"/>
                <a:ea typeface="+mn-ea"/>
                <a:cs typeface="Times New Roman" pitchFamily="18" charset="0"/>
              </a:rPr>
              <a:t>văn</a:t>
            </a:r>
            <a:r>
              <a:rPr kumimoji="0" lang="en-US" sz="2400" b="0" i="0" u="none" strike="noStrike" kern="1200" cap="none" spc="0" normalizeH="0" noProof="0" dirty="0" smtClean="0">
                <a:ln>
                  <a:noFill/>
                </a:ln>
                <a:solidFill>
                  <a:schemeClr val="tx2">
                    <a:shade val="75000"/>
                  </a:schemeClr>
                </a:solidFill>
                <a:effectLst/>
                <a:uLnTx/>
                <a:uFillTx/>
                <a:latin typeface="Times New Roman" pitchFamily="18" charset="0"/>
                <a:ea typeface="+mn-ea"/>
                <a:cs typeface="Times New Roman" pitchFamily="18" charset="0"/>
              </a:rPr>
              <a:t> </a:t>
            </a:r>
            <a:r>
              <a:rPr kumimoji="0" lang="en-US" sz="2400" b="0" i="0" u="none" strike="noStrike" kern="1200" cap="none" spc="0" normalizeH="0" noProof="0" dirty="0" err="1" smtClean="0">
                <a:ln>
                  <a:noFill/>
                </a:ln>
                <a:solidFill>
                  <a:schemeClr val="tx2">
                    <a:shade val="75000"/>
                  </a:schemeClr>
                </a:solidFill>
                <a:effectLst/>
                <a:uLnTx/>
                <a:uFillTx/>
                <a:latin typeface="Times New Roman" pitchFamily="18" charset="0"/>
                <a:ea typeface="+mn-ea"/>
                <a:cs typeface="Times New Roman" pitchFamily="18" charset="0"/>
              </a:rPr>
              <a:t>Tiến</a:t>
            </a:r>
            <a:endParaRPr kumimoji="0" lang="en-US" sz="2400" b="0" i="0" u="none" strike="noStrike" kern="1200" cap="none" spc="0" normalizeH="0" baseline="0" noProof="0" dirty="0">
              <a:ln>
                <a:noFill/>
              </a:ln>
              <a:solidFill>
                <a:schemeClr val="tx2">
                  <a:shade val="75000"/>
                </a:schemeClr>
              </a:solidFill>
              <a:effectLst/>
              <a:uLnTx/>
              <a:uFillTx/>
              <a:latin typeface="Times New Roman" pitchFamily="18" charset="0"/>
              <a:ea typeface="+mn-ea"/>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Thu </a:t>
            </a:r>
            <a:r>
              <a:rPr lang="en-US" dirty="0" err="1" smtClean="0">
                <a:latin typeface="Times New Roman" pitchFamily="18" charset="0"/>
                <a:cs typeface="Times New Roman" pitchFamily="18" charset="0"/>
              </a:rPr>
              <a:t>thập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abtract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a:t>
            </a:r>
            <a:r>
              <a:rPr lang="en-US" dirty="0" smtClean="0">
                <a:latin typeface="Times New Roman" pitchFamily="18" charset="0"/>
                <a:cs typeface="Times New Roman" pitchFamily="18" charset="0"/>
              </a:rPr>
              <a:t> module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xuống</a:t>
            </a:r>
            <a:r>
              <a:rPr lang="en-US" dirty="0" smtClean="0">
                <a:latin typeface="Times New Roman" pitchFamily="18" charset="0"/>
                <a:cs typeface="Times New Roman" pitchFamily="18" charset="0"/>
              </a:rPr>
              <a:t> database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cứu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endParaRPr lang="en-US" sz="2800" dirty="0"/>
          </a:p>
        </p:txBody>
      </p:sp>
      <p:sp>
        <p:nvSpPr>
          <p:cNvPr id="3" name="Content Placeholder 2"/>
          <p:cNvSpPr>
            <a:spLocks noGrp="1"/>
          </p:cNvSpPr>
          <p:nvPr>
            <p:ph idx="1"/>
          </p:nvPr>
        </p:nvSpPr>
        <p:spPr/>
        <p:txBody>
          <a:bodyPr/>
          <a:lstStyle/>
          <a:p>
            <a:pPr>
              <a:buFontTx/>
              <a:buChar char="-"/>
            </a:pPr>
            <a:endParaRPr lang="en-US" dirty="0" smtClean="0">
              <a:latin typeface="Times New Roman" pitchFamily="18" charset="0"/>
              <a:cs typeface="Times New Roman" pitchFamily="18" charset="0"/>
            </a:endParaRPr>
          </a:p>
          <a:p>
            <a:pPr>
              <a:buFontTx/>
              <a:buChar char="-"/>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 ACM, </a:t>
            </a:r>
            <a:r>
              <a:rPr lang="en-US" dirty="0" err="1" smtClean="0">
                <a:latin typeface="Times New Roman" pitchFamily="18" charset="0"/>
                <a:cs typeface="Times New Roman" pitchFamily="18" charset="0"/>
              </a:rPr>
              <a:t>Citeseerx</a:t>
            </a:r>
            <a:r>
              <a:rPr lang="en-US" dirty="0" smtClean="0">
                <a:latin typeface="Times New Roman" pitchFamily="18" charset="0"/>
                <a:cs typeface="Times New Roman" pitchFamily="18" charset="0"/>
              </a:rPr>
              <a:t>, IEEE </a:t>
            </a:r>
            <a:r>
              <a:rPr lang="en-US" dirty="0" err="1" smtClean="0">
                <a:latin typeface="Times New Roman" pitchFamily="18" charset="0"/>
                <a:cs typeface="Times New Roman" pitchFamily="18" charset="0"/>
              </a:rPr>
              <a:t>Xplore</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Jabref</a:t>
            </a:r>
            <a:r>
              <a:rPr lang="en-US" dirty="0" smtClean="0">
                <a:latin typeface="Times New Roman" pitchFamily="18" charset="0"/>
                <a:cs typeface="Times New Roman" pitchFamily="18" charset="0"/>
              </a:rPr>
              <a:t>.</a:t>
            </a:r>
          </a:p>
          <a:p>
            <a:pPr>
              <a:buFontTx/>
              <a:buChar char="-"/>
            </a:pPr>
            <a:r>
              <a:rPr lang="en-US" dirty="0" smtClean="0">
                <a:latin typeface="Times New Roman" pitchFamily="18" charset="0"/>
                <a:cs typeface="Times New Roman" pitchFamily="18" charset="0"/>
              </a:rPr>
              <a:t>Digital Bibliography &amp; Library Project (DBLP).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itchFamily="18" charset="0"/>
                <a:cs typeface="Times New Roman" pitchFamily="18" charset="0"/>
              </a:rPr>
              <a:t>ACM- Association for Computing Machinery </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smtClean="0">
                <a:latin typeface="Times New Roman" pitchFamily="18" charset="0"/>
                <a:cs typeface="Times New Roman" pitchFamily="18" charset="0"/>
              </a:rPr>
              <a:t>ACM </a:t>
            </a:r>
            <a:r>
              <a:rPr lang="en-US" sz="2400" dirty="0" err="1" smtClean="0">
                <a:latin typeface="Times New Roman" pitchFamily="18" charset="0"/>
                <a:cs typeface="Times New Roman" pitchFamily="18" charset="0"/>
              </a:rPr>
              <a:t>cung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cấp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phép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kiếm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khoa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ACM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loại</a:t>
            </a:r>
            <a:r>
              <a:rPr lang="en-US" sz="2400" dirty="0" smtClean="0">
                <a:latin typeface="Times New Roman" pitchFamily="18" charset="0"/>
                <a:cs typeface="Times New Roman" pitchFamily="18" charset="0"/>
              </a:rPr>
              <a:t> ACM Computing Classification System (CCS). </a:t>
            </a:r>
          </a:p>
          <a:p>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web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chọn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đúng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CCS, </a:t>
            </a:r>
            <a:r>
              <a:rPr lang="en-US" sz="2400" dirty="0" err="1" smtClean="0">
                <a:latin typeface="Times New Roman" pitchFamily="18" charset="0"/>
                <a:cs typeface="Times New Roman" pitchFamily="18" charset="0"/>
              </a:rPr>
              <a:t>trang</a:t>
            </a:r>
            <a:r>
              <a:rPr lang="en-US" sz="2400" dirty="0" smtClean="0">
                <a:latin typeface="Times New Roman" pitchFamily="18" charset="0"/>
                <a:cs typeface="Times New Roman" pitchFamily="18" charset="0"/>
              </a:rPr>
              <a:t> web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editor </a:t>
            </a:r>
            <a:r>
              <a:rPr lang="en-US" sz="2400" dirty="0" err="1" smtClean="0">
                <a:latin typeface="Times New Roman" pitchFamily="18" charset="0"/>
                <a:cs typeface="Times New Roman" pitchFamily="18" charset="0"/>
              </a:rPr>
              <a:t>kiểm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đoạn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ACM </a:t>
            </a:r>
            <a:r>
              <a:rPr lang="en-US" sz="2400" dirty="0" err="1" smtClean="0">
                <a:latin typeface="Times New Roman" pitchFamily="18" charset="0"/>
                <a:cs typeface="Times New Roman" pitchFamily="18" charset="0"/>
              </a:rPr>
              <a:t>bao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gồm</a:t>
            </a:r>
            <a:r>
              <a:rPr lang="en-US" sz="2400" dirty="0" smtClean="0">
                <a:latin typeface="Times New Roman" pitchFamily="18" charset="0"/>
                <a:cs typeface="Times New Roman" pitchFamily="18" charset="0"/>
              </a:rPr>
              <a:t> : </a:t>
            </a:r>
          </a:p>
          <a:p>
            <a:pPr lvl="1"/>
            <a:r>
              <a:rPr lang="en-US" sz="2000" dirty="0" smtClean="0"/>
              <a:t>abstracts </a:t>
            </a:r>
          </a:p>
          <a:p>
            <a:pPr lvl="1"/>
            <a:r>
              <a:rPr lang="en-US" sz="2000" dirty="0" err="1" smtClean="0"/>
              <a:t>citings</a:t>
            </a:r>
            <a:r>
              <a:rPr lang="en-US" sz="2000" dirty="0" smtClean="0"/>
              <a:t> (where the paper has been referenced by other papers) </a:t>
            </a:r>
          </a:p>
          <a:p>
            <a:pPr lvl="1"/>
            <a:r>
              <a:rPr lang="en-US" sz="2000" dirty="0" smtClean="0"/>
              <a:t>references (by the paper to other papers) </a:t>
            </a:r>
          </a:p>
          <a:p>
            <a:pPr lvl="1"/>
            <a:r>
              <a:rPr lang="en-US" sz="2000" dirty="0" smtClean="0"/>
              <a:t>index terms from ACM's Computing Classification System (CCS) </a:t>
            </a:r>
          </a:p>
          <a:p>
            <a:r>
              <a:rPr lang="en-US" sz="2400" dirty="0" err="1" smtClean="0"/>
              <a:t>Phải</a:t>
            </a:r>
            <a:r>
              <a:rPr lang="en-US" sz="2400" dirty="0" smtClean="0"/>
              <a:t> </a:t>
            </a:r>
            <a:r>
              <a:rPr lang="en-US" sz="2400" dirty="0" err="1" smtClean="0"/>
              <a:t>có</a:t>
            </a:r>
            <a:r>
              <a:rPr lang="en-US" sz="2400" dirty="0" smtClean="0"/>
              <a:t> </a:t>
            </a:r>
            <a:r>
              <a:rPr lang="en-US" sz="2400" dirty="0" err="1" smtClean="0"/>
              <a:t>tài</a:t>
            </a:r>
            <a:r>
              <a:rPr lang="en-US" sz="2400" dirty="0" smtClean="0"/>
              <a:t> </a:t>
            </a:r>
            <a:r>
              <a:rPr lang="en-US" sz="2400" dirty="0" err="1" smtClean="0"/>
              <a:t>khoản</a:t>
            </a:r>
            <a:r>
              <a:rPr lang="en-US" sz="2400" dirty="0" smtClean="0"/>
              <a:t> </a:t>
            </a:r>
            <a:r>
              <a:rPr lang="en-US" sz="2400" dirty="0" err="1" smtClean="0"/>
              <a:t>mới</a:t>
            </a:r>
            <a:r>
              <a:rPr lang="en-US" sz="2400" dirty="0" smtClean="0"/>
              <a:t> download </a:t>
            </a:r>
            <a:r>
              <a:rPr lang="en-US" sz="2400" dirty="0" err="1" smtClean="0"/>
              <a:t>được</a:t>
            </a:r>
            <a:r>
              <a:rPr lang="en-US" sz="2400" dirty="0" smtClean="0"/>
              <a:t> </a:t>
            </a:r>
            <a:r>
              <a:rPr lang="en-US" sz="2400" dirty="0" err="1" smtClean="0"/>
              <a:t>tài</a:t>
            </a:r>
            <a:r>
              <a:rPr lang="en-US" sz="2400" dirty="0" smtClean="0"/>
              <a:t> </a:t>
            </a:r>
            <a:r>
              <a:rPr lang="en-US" sz="2400" dirty="0" err="1" smtClean="0"/>
              <a:t>liệu</a:t>
            </a:r>
            <a:r>
              <a:rPr lang="en-US" sz="2400" dirty="0" smtClean="0"/>
              <a:t>.</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smtClean="0">
                <a:latin typeface="Times New Roman" pitchFamily="18" charset="0"/>
                <a:cs typeface="Times New Roman" pitchFamily="18" charset="0"/>
              </a:rPr>
              <a:t>Là một thư viện số mà tài liệu được thư viện cung cấp chủ yếu là về lĩnh vực máy tính</a:t>
            </a: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pPr algn="just"/>
            <a:r>
              <a:rPr lang="en-US" smtClean="0">
                <a:latin typeface="Times New Roman" pitchFamily="18" charset="0"/>
                <a:cs typeface="Times New Roman" pitchFamily="18" charset="0"/>
              </a:rPr>
              <a:t>Thư </a:t>
            </a:r>
            <a:r>
              <a:rPr lang="en-US" smtClean="0">
                <a:latin typeface="Times New Roman" pitchFamily="18" charset="0"/>
                <a:cs typeface="Times New Roman" pitchFamily="18" charset="0"/>
              </a:rPr>
              <a:t>viện số này dùng hệ thống Autonomous Citation Indexing (ACI) để đánh chỉ mục và tìm kiếm tài liệu từ đó tạo cơ sở để người dùng có thể tìm kiếm được các bài báo</a:t>
            </a: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pPr algn="just"/>
            <a:r>
              <a:rPr lang="en-US" smtClean="0">
                <a:latin typeface="Times New Roman" pitchFamily="18" charset="0"/>
                <a:cs typeface="Times New Roman" pitchFamily="18" charset="0"/>
              </a:rPr>
              <a:t>Khi </a:t>
            </a:r>
            <a:r>
              <a:rPr lang="en-US" smtClean="0">
                <a:latin typeface="Times New Roman" pitchFamily="18" charset="0"/>
                <a:cs typeface="Times New Roman" pitchFamily="18" charset="0"/>
              </a:rPr>
              <a:t>ng</a:t>
            </a:r>
            <a:r>
              <a:rPr lang="vi-VN" smtClean="0">
                <a:latin typeface="Times New Roman" pitchFamily="18" charset="0"/>
                <a:cs typeface="Times New Roman" pitchFamily="18" charset="0"/>
              </a:rPr>
              <a:t>ườ</a:t>
            </a:r>
            <a:r>
              <a:rPr lang="en-US" smtClean="0">
                <a:latin typeface="Times New Roman" pitchFamily="18" charset="0"/>
                <a:cs typeface="Times New Roman" pitchFamily="18" charset="0"/>
              </a:rPr>
              <a:t>i dùng tra cứu thông tin về một bài báo thì hệ thống sẽ trả về các thông tin sau: Link download, các thông tin metadata (abtract, title, year).</a:t>
            </a:r>
          </a:p>
          <a:p>
            <a:pPr algn="just"/>
            <a:endParaRPr lang="en-US">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err="1" smtClean="0">
                <a:latin typeface="Times New Roman" pitchFamily="18" charset="0"/>
                <a:cs typeface="Times New Roman" pitchFamily="18" charset="0"/>
              </a:rPr>
              <a:t>Citeseerx</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IEEE </a:t>
            </a:r>
            <a:r>
              <a:rPr lang="en-US" dirty="0" err="1" smtClean="0">
                <a:latin typeface="Times New Roman" pitchFamily="18" charset="0"/>
                <a:cs typeface="Times New Roman" pitchFamily="18" charset="0"/>
              </a:rPr>
              <a:t>Xplore</a:t>
            </a:r>
            <a:endParaRPr lang="en-US" dirty="0"/>
          </a:p>
        </p:txBody>
      </p:sp>
      <p:sp>
        <p:nvSpPr>
          <p:cNvPr id="3" name="Content Placeholder 2"/>
          <p:cNvSpPr>
            <a:spLocks noGrp="1"/>
          </p:cNvSpPr>
          <p:nvPr>
            <p:ph idx="1"/>
          </p:nvPr>
        </p:nvSpPr>
        <p:spPr/>
        <p:txBody>
          <a:bodyPr>
            <a:normAutofit/>
          </a:bodyPr>
          <a:lstStyle/>
          <a:p>
            <a:pPr algn="just"/>
            <a:r>
              <a:rPr lang="en-US" u="sng" smtClean="0">
                <a:latin typeface="Times New Roman" pitchFamily="18" charset="0"/>
                <a:cs typeface="Times New Roman" pitchFamily="18" charset="0"/>
                <a:hlinkClick r:id="rId2"/>
              </a:rPr>
              <a:t>http://ieeexplore.ieee.org</a:t>
            </a:r>
            <a:r>
              <a:rPr lang="en-US" smtClean="0">
                <a:latin typeface="Times New Roman" pitchFamily="18" charset="0"/>
                <a:cs typeface="Times New Roman" pitchFamily="18" charset="0"/>
              </a:rPr>
              <a:t> đây là trang web hỗ trợ tìm kiếm các bài báo khoa học. Hệ thống sẽ tìm kiếm các bài báo trong thư viện số IEEExplore dựa vào các khóa do người dùng </a:t>
            </a:r>
            <a:r>
              <a:rPr lang="en-US" smtClean="0">
                <a:latin typeface="Times New Roman" pitchFamily="18" charset="0"/>
                <a:cs typeface="Times New Roman" pitchFamily="18" charset="0"/>
              </a:rPr>
              <a:t>nhập</a:t>
            </a:r>
            <a:r>
              <a:rPr lang="en-US" smtClean="0">
                <a:latin typeface="Times New Roman" pitchFamily="18" charset="0"/>
                <a:cs typeface="Times New Roman" pitchFamily="18" charset="0"/>
              </a:rPr>
              <a:t>.</a:t>
            </a:r>
          </a:p>
          <a:p>
            <a:pPr algn="just"/>
            <a:r>
              <a:rPr lang="en-US" smtClean="0">
                <a:latin typeface="Times New Roman" pitchFamily="18" charset="0"/>
                <a:cs typeface="Times New Roman" pitchFamily="18" charset="0"/>
              </a:rPr>
              <a:t>Thư viện số này cập nhật dữ liệu bởi các tác giả của các bài báo hoặc tổ chức muốn công bố bài báo. Dữ liệu được thêm dựa vào mẫu do hệ thống trang web trên cung cấp.</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
            <a:r>
              <a:rPr lang="en-US" sz="2600" smtClean="0">
                <a:latin typeface="Times New Roman" pitchFamily="18" charset="0"/>
                <a:cs typeface="Times New Roman" pitchFamily="18" charset="0"/>
              </a:rPr>
              <a:t>Kết quả mà trang web này đưa ra sau khi tìm kiếm là một danh sách các bài báo, mỗi bài báo chưa các thông tin sau: </a:t>
            </a:r>
          </a:p>
          <a:p>
            <a:pPr lvl="1" algn="just"/>
            <a:r>
              <a:rPr lang="en-US" sz="1900" smtClean="0">
                <a:latin typeface="Times New Roman" pitchFamily="18" charset="0"/>
                <a:cs typeface="Times New Roman" pitchFamily="18" charset="0"/>
              </a:rPr>
              <a:t>Tên bài báo và đường dẫn của bài báo đó.</a:t>
            </a:r>
          </a:p>
          <a:p>
            <a:pPr lvl="1" algn="just"/>
            <a:r>
              <a:rPr lang="en-US" sz="1900" smtClean="0">
                <a:latin typeface="Times New Roman" pitchFamily="18" charset="0"/>
                <a:cs typeface="Times New Roman" pitchFamily="18" charset="0"/>
              </a:rPr>
              <a:t>Các đồng tác giả.</a:t>
            </a:r>
          </a:p>
          <a:p>
            <a:pPr lvl="1" algn="just"/>
            <a:r>
              <a:rPr lang="en-US" sz="1900" smtClean="0">
                <a:latin typeface="Times New Roman" pitchFamily="18" charset="0"/>
                <a:cs typeface="Times New Roman" pitchFamily="18" charset="0"/>
              </a:rPr>
              <a:t>Hội thảo của bài báo đó kèm theo đường dẫn của hội thảo đó.</a:t>
            </a:r>
          </a:p>
          <a:p>
            <a:pPr lvl="1" algn="just"/>
            <a:r>
              <a:rPr lang="en-US" sz="1900" smtClean="0">
                <a:latin typeface="Times New Roman" pitchFamily="18" charset="0"/>
                <a:cs typeface="Times New Roman" pitchFamily="18" charset="0"/>
              </a:rPr>
              <a:t>Mã số của bài báo.</a:t>
            </a:r>
          </a:p>
          <a:p>
            <a:pPr lvl="1" algn="just"/>
            <a:r>
              <a:rPr lang="en-US" sz="1900" smtClean="0">
                <a:latin typeface="Times New Roman" pitchFamily="18" charset="0"/>
                <a:cs typeface="Times New Roman" pitchFamily="18" charset="0"/>
              </a:rPr>
              <a:t>Thời gian công bố.</a:t>
            </a:r>
          </a:p>
          <a:p>
            <a:pPr lvl="1" algn="just"/>
            <a:r>
              <a:rPr lang="en-US" sz="1900" smtClean="0">
                <a:latin typeface="Times New Roman" pitchFamily="18" charset="0"/>
                <a:cs typeface="Times New Roman" pitchFamily="18" charset="0"/>
              </a:rPr>
              <a:t>Số trang.  </a:t>
            </a:r>
          </a:p>
          <a:p>
            <a:pPr lvl="1" algn="just"/>
            <a:r>
              <a:rPr lang="en-US" sz="1900" smtClean="0">
                <a:latin typeface="Times New Roman" pitchFamily="18" charset="0"/>
                <a:cs typeface="Times New Roman" pitchFamily="18" charset="0"/>
              </a:rPr>
              <a:t>Tóm tắt sơ lược của bài báo. </a:t>
            </a:r>
          </a:p>
          <a:p>
            <a:pPr algn="just"/>
            <a:r>
              <a:rPr lang="en-US" sz="2400" smtClean="0">
                <a:latin typeface="Times New Roman" pitchFamily="18" charset="0"/>
                <a:cs typeface="Times New Roman" pitchFamily="18" charset="0"/>
              </a:rPr>
              <a:t>Định dạng của các bài báo hầu hết là các file PDF</a:t>
            </a:r>
            <a:endParaRPr lang="en-US" sz="240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smtClean="0">
                <a:latin typeface="Times New Roman" pitchFamily="18" charset="0"/>
                <a:cs typeface="Times New Roman" pitchFamily="18" charset="0"/>
              </a:rPr>
              <a:t>IEEE </a:t>
            </a:r>
            <a:r>
              <a:rPr lang="en-US" dirty="0" err="1" smtClean="0">
                <a:latin typeface="Times New Roman" pitchFamily="18" charset="0"/>
                <a:cs typeface="Times New Roman" pitchFamily="18" charset="0"/>
              </a:rPr>
              <a:t>Xplore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mtClean="0">
                <a:latin typeface="Times New Roman" pitchFamily="18" charset="0"/>
                <a:cs typeface="Times New Roman" pitchFamily="18" charset="0"/>
              </a:rPr>
              <a:t>Trang web này còn cho người dùng lọc bớt các kết quả không cần thiết sau khi kết quả tìm kiếm đã hiển thị. </a:t>
            </a:r>
          </a:p>
          <a:p>
            <a:pPr algn="just"/>
            <a:r>
              <a:rPr lang="en-US" smtClean="0">
                <a:latin typeface="Times New Roman" pitchFamily="18" charset="0"/>
                <a:cs typeface="Times New Roman" pitchFamily="18" charset="0"/>
              </a:rPr>
              <a:t>Thư viện số IEEE phân loại các bài báo theo tên bài báo và một số chủ đề.</a:t>
            </a:r>
          </a:p>
          <a:p>
            <a:pPr algn="just"/>
            <a:r>
              <a:rPr lang="en-US" smtClean="0">
                <a:latin typeface="Times New Roman" pitchFamily="18" charset="0"/>
                <a:cs typeface="Times New Roman" pitchFamily="18" charset="0"/>
              </a:rPr>
              <a:t>Phải có tài khoản và phải trả phí mới được xem toàn bộ và download các bài báo.</a:t>
            </a:r>
          </a:p>
          <a:p>
            <a:pPr algn="just"/>
            <a:endParaRPr lang="en-US" smtClean="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smtClean="0">
                <a:latin typeface="Times New Roman" pitchFamily="18" charset="0"/>
                <a:cs typeface="Times New Roman" pitchFamily="18" charset="0"/>
              </a:rPr>
              <a:t>IEEE </a:t>
            </a:r>
            <a:r>
              <a:rPr lang="en-US" dirty="0" err="1" smtClean="0">
                <a:latin typeface="Times New Roman" pitchFamily="18" charset="0"/>
                <a:cs typeface="Times New Roman" pitchFamily="18" charset="0"/>
              </a:rPr>
              <a:t>Xplore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Jabref</a:t>
            </a:r>
            <a:endParaRPr lang="en-US" dirty="0"/>
          </a:p>
        </p:txBody>
      </p:sp>
      <p:sp>
        <p:nvSpPr>
          <p:cNvPr id="3" name="Content Placeholder 2"/>
          <p:cNvSpPr>
            <a:spLocks noGrp="1"/>
          </p:cNvSpPr>
          <p:nvPr>
            <p:ph idx="1"/>
          </p:nvPr>
        </p:nvSpPr>
        <p:spPr/>
        <p:txBody>
          <a:bodyPr>
            <a:normAutofit/>
          </a:bodyPr>
          <a:lstStyle/>
          <a:p>
            <a:pPr algn="just"/>
            <a:r>
              <a:rPr lang="en-US" sz="2600" smtClean="0">
                <a:latin typeface="Times New Roman" pitchFamily="18" charset="0"/>
                <a:cs typeface="Times New Roman" pitchFamily="18" charset="0"/>
              </a:rPr>
              <a:t>Jabref là một phần mềm quản lý tài liệu tham khảo của các bài báo khoa học, bằng cách sử dụng định dạng file Bibtex để lưu trữ thông tin</a:t>
            </a:r>
            <a:r>
              <a:rPr lang="en-US" sz="2600" smtClean="0">
                <a:latin typeface="Times New Roman" pitchFamily="18" charset="0"/>
                <a:cs typeface="Times New Roman" pitchFamily="18" charset="0"/>
              </a:rPr>
              <a:t>. </a:t>
            </a:r>
            <a:endParaRPr lang="en-US" sz="2600" smtClean="0">
              <a:latin typeface="Times New Roman" pitchFamily="18" charset="0"/>
              <a:cs typeface="Times New Roman" pitchFamily="18" charset="0"/>
            </a:endParaRPr>
          </a:p>
          <a:p>
            <a:pPr algn="just"/>
            <a:r>
              <a:rPr lang="en-US" sz="2600" smtClean="0">
                <a:latin typeface="Times New Roman" pitchFamily="18" charset="0"/>
                <a:cs typeface="Times New Roman" pitchFamily="18" charset="0"/>
              </a:rPr>
              <a:t>Các </a:t>
            </a:r>
            <a:r>
              <a:rPr lang="en-US" sz="2600" smtClean="0">
                <a:latin typeface="Times New Roman" pitchFamily="18" charset="0"/>
                <a:cs typeface="Times New Roman" pitchFamily="18" charset="0"/>
              </a:rPr>
              <a:t>thông tin ở đây bao gồm các phần reference của một bài báo khoa học như: tên bài báo, tên tác giả, tên hội thảo của bài báo, năm công bố, tóm tắt của bài </a:t>
            </a:r>
            <a:r>
              <a:rPr lang="en-US" sz="2600" smtClean="0">
                <a:latin typeface="Times New Roman" pitchFamily="18" charset="0"/>
                <a:cs typeface="Times New Roman" pitchFamily="18" charset="0"/>
              </a:rPr>
              <a:t>báo … </a:t>
            </a:r>
            <a:endParaRPr lang="en-US" sz="2600" smtClean="0">
              <a:latin typeface="Times New Roman" pitchFamily="18" charset="0"/>
              <a:cs typeface="Times New Roman" pitchFamily="18" charset="0"/>
            </a:endParaRPr>
          </a:p>
          <a:p>
            <a:pPr algn="just"/>
            <a:r>
              <a:rPr lang="en-US" sz="2400" smtClean="0">
                <a:latin typeface="Times New Roman" pitchFamily="18" charset="0"/>
                <a:cs typeface="Times New Roman" pitchFamily="18" charset="0"/>
              </a:rPr>
              <a:t>Phiên bản đầu tiên của Jabref được công bố vào năm 2003 bởi Morten O. Alver and Nizar Batada và Jabref là viết tắt của “</a:t>
            </a:r>
            <a:r>
              <a:rPr lang="en-US" sz="2400" b="1" smtClean="0">
                <a:latin typeface="Times New Roman" pitchFamily="18" charset="0"/>
                <a:cs typeface="Times New Roman" pitchFamily="18" charset="0"/>
              </a:rPr>
              <a:t>J</a:t>
            </a:r>
            <a:r>
              <a:rPr lang="en-US" sz="2400" smtClean="0">
                <a:latin typeface="Times New Roman" pitchFamily="18" charset="0"/>
                <a:cs typeface="Times New Roman" pitchFamily="18" charset="0"/>
              </a:rPr>
              <a:t>ava, </a:t>
            </a:r>
            <a:r>
              <a:rPr lang="en-US" sz="2400" b="1" smtClean="0">
                <a:latin typeface="Times New Roman" pitchFamily="18" charset="0"/>
                <a:cs typeface="Times New Roman" pitchFamily="18" charset="0"/>
              </a:rPr>
              <a:t>A</a:t>
            </a:r>
            <a:r>
              <a:rPr lang="en-US" sz="2400" smtClean="0">
                <a:latin typeface="Times New Roman" pitchFamily="18" charset="0"/>
                <a:cs typeface="Times New Roman" pitchFamily="18" charset="0"/>
              </a:rPr>
              <a:t>lver, </a:t>
            </a:r>
            <a:r>
              <a:rPr lang="en-US" sz="2400" b="1" smtClean="0">
                <a:latin typeface="Times New Roman" pitchFamily="18" charset="0"/>
                <a:cs typeface="Times New Roman" pitchFamily="18" charset="0"/>
              </a:rPr>
              <a:t>B</a:t>
            </a:r>
            <a:r>
              <a:rPr lang="en-US" sz="2400" smtClean="0">
                <a:latin typeface="Times New Roman" pitchFamily="18" charset="0"/>
                <a:cs typeface="Times New Roman" pitchFamily="18" charset="0"/>
              </a:rPr>
              <a:t>atada, </a:t>
            </a:r>
            <a:r>
              <a:rPr lang="en-US" sz="2400" b="1" smtClean="0">
                <a:latin typeface="Times New Roman" pitchFamily="18" charset="0"/>
                <a:cs typeface="Times New Roman" pitchFamily="18" charset="0"/>
              </a:rPr>
              <a:t>Ref</a:t>
            </a:r>
            <a:r>
              <a:rPr lang="en-US" sz="2400" smtClean="0">
                <a:latin typeface="Times New Roman" pitchFamily="18" charset="0"/>
                <a:cs typeface="Times New Roman" pitchFamily="18" charset="0"/>
              </a:rPr>
              <a:t>erence”</a:t>
            </a:r>
            <a:r>
              <a:rPr lang="en-US" sz="2400" smtClean="0"/>
              <a:t>.</a:t>
            </a:r>
          </a:p>
          <a:p>
            <a:pPr algn="r">
              <a:buNone/>
            </a:pPr>
            <a:r>
              <a:rPr lang="en-US" sz="2400" smtClean="0">
                <a:solidFill>
                  <a:srgbClr val="00B0F0"/>
                </a:solidFill>
              </a:rPr>
              <a:t>(</a:t>
            </a:r>
            <a:r>
              <a:rPr lang="en-US" sz="1600" smtClean="0">
                <a:solidFill>
                  <a:srgbClr val="00B0F0"/>
                </a:solidFill>
              </a:rPr>
              <a:t>http</a:t>
            </a:r>
            <a:r>
              <a:rPr lang="en-US" sz="1600" smtClean="0">
                <a:solidFill>
                  <a:srgbClr val="00B0F0"/>
                </a:solidFill>
              </a:rPr>
              <a:t>://</a:t>
            </a:r>
            <a:r>
              <a:rPr lang="en-US" sz="1600" smtClean="0">
                <a:solidFill>
                  <a:srgbClr val="00B0F0"/>
                </a:solidFill>
              </a:rPr>
              <a:t>en.wikipedia.org/wiki/JabRef, http://</a:t>
            </a:r>
            <a:r>
              <a:rPr lang="en-US" sz="1600" smtClean="0">
                <a:solidFill>
                  <a:srgbClr val="00B0F0"/>
                </a:solidFill>
              </a:rPr>
              <a:t>jabref.sourceforge.net</a:t>
            </a:r>
            <a:r>
              <a:rPr lang="en-US" sz="1600" smtClean="0">
                <a:solidFill>
                  <a:srgbClr val="00B0F0"/>
                </a:solidFill>
              </a:rPr>
              <a:t>/)</a:t>
            </a:r>
            <a:endParaRPr lang="en-US" sz="1600" smtClean="0">
              <a:solidFill>
                <a:srgbClr val="00B0F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smtClean="0">
                <a:latin typeface="Times New Roman" pitchFamily="18" charset="0"/>
                <a:cs typeface="Times New Roman" pitchFamily="18" charset="0"/>
              </a:rPr>
              <a:t>Jabref  được viết bằng java nên chạy tốt trên các hệ điều hành khác nhau.</a:t>
            </a:r>
          </a:p>
          <a:p>
            <a:pPr algn="just"/>
            <a:r>
              <a:rPr lang="en-US" smtClean="0">
                <a:latin typeface="Times New Roman" pitchFamily="18" charset="0"/>
                <a:cs typeface="Times New Roman" pitchFamily="18" charset="0"/>
              </a:rPr>
              <a:t>Chức năng chính của Jabref là tìm kiếm và tạo cơ sở dữ liệu thông tin về các bài báo khoa học.</a:t>
            </a:r>
          </a:p>
          <a:p>
            <a:pPr algn="just"/>
            <a:r>
              <a:rPr lang="en-US" smtClean="0">
                <a:latin typeface="Times New Roman" pitchFamily="18" charset="0"/>
                <a:cs typeface="Times New Roman" pitchFamily="18" charset="0"/>
              </a:rPr>
              <a:t>Hệ thống này tìm kiếm các bài báo từ các thư viện số như: </a:t>
            </a:r>
            <a:r>
              <a:rPr lang="en-US" smtClean="0"/>
              <a:t>ACM</a:t>
            </a:r>
            <a:r>
              <a:rPr lang="en-US" smtClean="0"/>
              <a:t>, Citeseer, IEEExplore </a:t>
            </a:r>
            <a:r>
              <a:rPr lang="en-US" smtClean="0"/>
              <a:t>và </a:t>
            </a:r>
            <a:r>
              <a:rPr lang="en-US" smtClean="0"/>
              <a:t>arXIV.</a:t>
            </a:r>
          </a:p>
          <a:p>
            <a:pPr algn="just"/>
            <a:r>
              <a:rPr lang="en-US" smtClean="0">
                <a:latin typeface="Times New Roman" pitchFamily="18" charset="0"/>
                <a:cs typeface="Times New Roman" pitchFamily="18" charset="0"/>
              </a:rPr>
              <a:t>Cho Import và Export nhiều loại định dạng cơ sở dữ liệu khác nhau như: Bibtex, RDF, TXT, XML, ...</a:t>
            </a:r>
          </a:p>
          <a:p>
            <a:pPr lvl="1" algn="just"/>
            <a:r>
              <a:rPr lang="en-US" smtClean="0">
                <a:latin typeface="Times New Roman" pitchFamily="18" charset="0"/>
                <a:cs typeface="Times New Roman" pitchFamily="18" charset="0"/>
              </a:rPr>
              <a:t>Có thể xuất ra file SQL nhưng không cho nhập dữ liệu từ file này.</a:t>
            </a:r>
          </a:p>
        </p:txBody>
      </p:sp>
      <p:sp>
        <p:nvSpPr>
          <p:cNvPr id="4" name="Title 1"/>
          <p:cNvSpPr>
            <a:spLocks noGrp="1"/>
          </p:cNvSpPr>
          <p:nvPr>
            <p:ph type="title"/>
          </p:nvPr>
        </p:nvSpPr>
        <p:spPr/>
        <p:txBody>
          <a:bodyPr/>
          <a:lstStyle/>
          <a:p>
            <a:r>
              <a:rPr lang="en-US" dirty="0" err="1" smtClean="0">
                <a:latin typeface="Times New Roman" pitchFamily="18" charset="0"/>
                <a:cs typeface="Times New Roman" pitchFamily="18" charset="0"/>
              </a:rPr>
              <a:t>Jabref</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Kết quả hiển thị sau khi tìm kiếm trên Internet.</a:t>
            </a:r>
          </a:p>
          <a:p>
            <a:endParaRPr lang="en-US">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err="1" smtClean="0">
                <a:latin typeface="Times New Roman" pitchFamily="18" charset="0"/>
                <a:cs typeface="Times New Roman" pitchFamily="18" charset="0"/>
              </a:rPr>
              <a:t>Jabref</a:t>
            </a:r>
            <a:endParaRPr lang="en-US" dirty="0"/>
          </a:p>
        </p:txBody>
      </p:sp>
      <p:pic>
        <p:nvPicPr>
          <p:cNvPr id="5" name="Picture 4"/>
          <p:cNvPicPr/>
          <p:nvPr/>
        </p:nvPicPr>
        <p:blipFill>
          <a:blip r:embed="rId2"/>
          <a:srcRect/>
          <a:stretch>
            <a:fillRect/>
          </a:stretch>
        </p:blipFill>
        <p:spPr bwMode="auto">
          <a:xfrm>
            <a:off x="1371600" y="2133600"/>
            <a:ext cx="6705600" cy="4191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533400"/>
          </a:xfrm>
        </p:spPr>
        <p:txBody>
          <a:bodyPr>
            <a:normAutofit fontScale="90000"/>
          </a:bodyPr>
          <a:lstStyle/>
          <a:p>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686800" cy="4876800"/>
          </a:xfrm>
        </p:spPr>
        <p:txBody>
          <a:bodyPr>
            <a:normAutofit/>
          </a:bodyPr>
          <a:lstStyle/>
          <a:p>
            <a:pPr lvl="0"/>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0"/>
            <a:r>
              <a:rPr lang="en-US" dirty="0" err="1" smtClean="0">
                <a:latin typeface="Times New Roman" pitchFamily="18" charset="0"/>
                <a:cs typeface="Times New Roman" pitchFamily="18" charset="0"/>
              </a:rPr>
              <a:t>Mục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phạm</a:t>
            </a:r>
            <a:r>
              <a:rPr lang="en-US" dirty="0" smtClean="0">
                <a:latin typeface="Times New Roman" pitchFamily="18" charset="0"/>
                <a:cs typeface="Times New Roman" pitchFamily="18" charset="0"/>
              </a:rPr>
              <a:t> vi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Kiến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a:t>
            </a:r>
          </a:p>
          <a:p>
            <a:pPr lvl="0"/>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0"/>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0"/>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kiến</a:t>
            </a:r>
            <a:r>
              <a:rPr lang="en-US"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0"/>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kiến</a:t>
            </a:r>
            <a:r>
              <a:rPr lang="en-US"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mtClean="0">
                <a:latin typeface="Times New Roman" pitchFamily="18" charset="0"/>
                <a:cs typeface="Times New Roman" pitchFamily="18" charset="0"/>
              </a:rPr>
              <a:t>Kết quả tìm kiếm là thông tin của các bài báo khoa học được tìm thấy từ các thư viện số.</a:t>
            </a:r>
          </a:p>
          <a:p>
            <a:pPr algn="just"/>
            <a:r>
              <a:rPr lang="en-US" smtClean="0">
                <a:latin typeface="Times New Roman" pitchFamily="18" charset="0"/>
                <a:cs typeface="Times New Roman" pitchFamily="18" charset="0"/>
              </a:rPr>
              <a:t>Những tài liệu trùng lặp với database hiện có sẽ được đánh dấu bằng kí tự "D", cho phép người dùng lọc bỏ.</a:t>
            </a:r>
          </a:p>
          <a:p>
            <a:pPr algn="just"/>
            <a:r>
              <a:rPr lang="en-US" smtClean="0">
                <a:latin typeface="Times New Roman" pitchFamily="18" charset="0"/>
                <a:cs typeface="Times New Roman" pitchFamily="18" charset="0"/>
              </a:rPr>
              <a:t>Chương trình còn có chức năng tìm kiếm và gom nhóm các bài báo trong cơ sở dữ liệu đã có.</a:t>
            </a:r>
          </a:p>
          <a:p>
            <a:pPr algn="just"/>
            <a:endParaRPr lang="en-US">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err="1" smtClean="0">
                <a:latin typeface="Times New Roman" pitchFamily="18" charset="0"/>
                <a:cs typeface="Times New Roman" pitchFamily="18" charset="0"/>
              </a:rPr>
              <a:t>Jabref</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686800" cy="838200"/>
          </a:xfrm>
        </p:spPr>
        <p:txBody>
          <a:bodyPr/>
          <a:lstStyle/>
          <a:p>
            <a:r>
              <a:rPr lang="en-US" dirty="0" smtClean="0">
                <a:latin typeface="Times New Roman" pitchFamily="18" charset="0"/>
                <a:cs typeface="Times New Roman" pitchFamily="18" charset="0"/>
              </a:rPr>
              <a:t>DBLP</a:t>
            </a:r>
            <a:endParaRPr lang="en-US" dirty="0"/>
          </a:p>
        </p:txBody>
      </p:sp>
      <p:sp>
        <p:nvSpPr>
          <p:cNvPr id="3" name="Content Placeholder 2"/>
          <p:cNvSpPr>
            <a:spLocks noGrp="1"/>
          </p:cNvSpPr>
          <p:nvPr>
            <p:ph idx="1"/>
          </p:nvPr>
        </p:nvSpPr>
        <p:spPr>
          <a:xfrm>
            <a:off x="304800" y="1371600"/>
            <a:ext cx="8686800" cy="4708525"/>
          </a:xfrm>
        </p:spPr>
        <p:txBody>
          <a:bodyPr>
            <a:normAutofit/>
          </a:bodyPr>
          <a:lstStyle/>
          <a:p>
            <a:r>
              <a:rPr lang="en-US" sz="2000" dirty="0" smtClean="0">
                <a:latin typeface="Times New Roman" pitchFamily="18" charset="0"/>
                <a:cs typeface="Times New Roman" pitchFamily="18" charset="0"/>
              </a:rPr>
              <a:t>DBLP </a:t>
            </a:r>
            <a:r>
              <a:rPr lang="en-US" sz="2000" dirty="0" err="1" smtClean="0">
                <a:latin typeface="Times New Roman" pitchFamily="18" charset="0"/>
                <a:cs typeface="Times New Roman" pitchFamily="18" charset="0"/>
              </a:rPr>
              <a:t>cung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cấp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thông</a:t>
            </a:r>
            <a:r>
              <a:rPr lang="en-US" sz="2000" dirty="0" smtClean="0">
                <a:latin typeface="Times New Roman" pitchFamily="18" charset="0"/>
                <a:cs typeface="Times New Roman" pitchFamily="18" charset="0"/>
              </a:rPr>
              <a:t> tin </a:t>
            </a:r>
            <a:r>
              <a:rPr lang="en-US" sz="2000" dirty="0" err="1" smtClean="0">
                <a:latin typeface="Times New Roman" pitchFamily="18" charset="0"/>
                <a:cs typeface="Times New Roman" pitchFamily="18" charset="0"/>
              </a:rPr>
              <a:t>chỉ</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mục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bài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lĩnh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khoa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học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máy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tính</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Tính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đến</a:t>
            </a:r>
            <a:r>
              <a:rPr lang="en-US" sz="2000" dirty="0" smtClean="0">
                <a:latin typeface="Times New Roman" pitchFamily="18" charset="0"/>
                <a:cs typeface="Times New Roman" pitchFamily="18" charset="0"/>
              </a:rPr>
              <a:t> 1/2010 </a:t>
            </a:r>
            <a:r>
              <a:rPr lang="en-US" sz="2000" dirty="0" err="1" smtClean="0">
                <a:latin typeface="Times New Roman" pitchFamily="18" charset="0"/>
                <a:cs typeface="Times New Roman" pitchFamily="18" charset="0"/>
              </a:rPr>
              <a:t>dữ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DBLP </a:t>
            </a:r>
            <a:r>
              <a:rPr lang="en-US" sz="2000" dirty="0" err="1" smtClean="0">
                <a:latin typeface="Times New Roman" pitchFamily="18" charset="0"/>
                <a:cs typeface="Times New Roman" pitchFamily="18" charset="0"/>
              </a:rPr>
              <a:t>chứa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thông</a:t>
            </a:r>
            <a:r>
              <a:rPr lang="en-US" sz="2000" dirty="0" smtClean="0">
                <a:latin typeface="Times New Roman" pitchFamily="18" charset="0"/>
                <a:cs typeface="Times New Roman" pitchFamily="18" charset="0"/>
              </a:rPr>
              <a:t> tin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1.3 </a:t>
            </a:r>
            <a:r>
              <a:rPr lang="en-US" sz="2000" dirty="0" err="1" smtClean="0">
                <a:latin typeface="Times New Roman" pitchFamily="18" charset="0"/>
                <a:cs typeface="Times New Roman" pitchFamily="18" charset="0"/>
              </a:rPr>
              <a:t>triệu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bài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báo</a:t>
            </a:r>
            <a:r>
              <a:rPr lang="en-US" sz="2000" dirty="0" smtClean="0">
                <a:latin typeface="Times New Roman" pitchFamily="18" charset="0"/>
                <a:cs typeface="Times New Roman" pitchFamily="18" charset="0"/>
              </a:rPr>
              <a:t>. (wiki)</a:t>
            </a:r>
          </a:p>
          <a:p>
            <a:r>
              <a:rPr lang="en-US" sz="2000" dirty="0" smtClean="0">
                <a:latin typeface="Times New Roman" pitchFamily="18" charset="0"/>
                <a:cs typeface="Times New Roman" pitchFamily="18" charset="0"/>
              </a:rPr>
              <a:t>DBLP </a:t>
            </a:r>
            <a:r>
              <a:rPr lang="en-US" sz="2000" dirty="0" err="1" smtClean="0">
                <a:latin typeface="Times New Roman" pitchFamily="18" charset="0"/>
                <a:cs typeface="Times New Roman" pitchFamily="18" charset="0"/>
              </a:rPr>
              <a:t>không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dùng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hệ</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cơ</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sở</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nào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lưu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ghi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125000 files. (DBLP website).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DBLP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export </a:t>
            </a:r>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dạng</a:t>
            </a:r>
            <a:r>
              <a:rPr lang="en-US" sz="2000" dirty="0" smtClean="0">
                <a:latin typeface="Times New Roman" pitchFamily="18" charset="0"/>
                <a:cs typeface="Times New Roman" pitchFamily="18" charset="0"/>
              </a:rPr>
              <a:t> : XML, </a:t>
            </a:r>
            <a:r>
              <a:rPr lang="en-US" sz="2000" dirty="0" err="1" smtClean="0">
                <a:latin typeface="Times New Roman" pitchFamily="18" charset="0"/>
                <a:cs typeface="Times New Roman" pitchFamily="18" charset="0"/>
              </a:rPr>
              <a:t>cdf</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sql</a:t>
            </a:r>
            <a:r>
              <a:rPr lang="en-US" sz="2000" dirty="0" smtClean="0">
                <a:latin typeface="Times New Roman" pitchFamily="18" charset="0"/>
                <a:cs typeface="Times New Roman" pitchFamily="18" charset="0"/>
              </a:rPr>
              <a:t> </a:t>
            </a:r>
          </a:p>
          <a:p>
            <a:r>
              <a:rPr lang="en-US" sz="2000" dirty="0" err="1" smtClean="0">
                <a:latin typeface="Times New Roman" pitchFamily="18" charset="0"/>
                <a:cs typeface="Times New Roman" pitchFamily="18" charset="0"/>
              </a:rPr>
              <a:t>CompleteSearch</a:t>
            </a:r>
            <a:r>
              <a:rPr lang="en-US" sz="2000" dirty="0" smtClean="0">
                <a:latin typeface="Times New Roman" pitchFamily="18" charset="0"/>
                <a:cs typeface="Times New Roman" pitchFamily="18" charset="0"/>
              </a:rPr>
              <a:t> DBLP , Faceted search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DBL – Brown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những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ứng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xây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dựng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tà</a:t>
            </a:r>
            <a:r>
              <a:rPr lang="en-US" sz="2000" dirty="0" smtClean="0">
                <a:latin typeface="Times New Roman" pitchFamily="18" charset="0"/>
                <a:cs typeface="Times New Roman" pitchFamily="18" charset="0"/>
              </a:rPr>
              <a:t> DBLP.</a:t>
            </a:r>
          </a:p>
          <a:p>
            <a:r>
              <a:rPr lang="en-US" sz="2000" dirty="0" smtClean="0">
                <a:latin typeface="Times New Roman" pitchFamily="18" charset="0"/>
                <a:cs typeface="Times New Roman" pitchFamily="18" charset="0"/>
              </a:rPr>
              <a:t>Input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DBLP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file TOCs (</a:t>
            </a:r>
            <a:r>
              <a:rPr lang="en-US" sz="2000" b="1" dirty="0" smtClean="0"/>
              <a:t>Tables of Contents</a:t>
            </a:r>
            <a:r>
              <a:rPr lang="en-US" sz="2000" dirty="0" smtClean="0"/>
              <a:t> </a:t>
            </a:r>
            <a:r>
              <a:rPr lang="en-US" sz="2000" dirty="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686800" cy="838200"/>
          </a:xfrm>
        </p:spPr>
        <p:txBody>
          <a:bodyPr/>
          <a:lstStyle/>
          <a:p>
            <a:r>
              <a:rPr lang="en-US" dirty="0" smtClean="0">
                <a:latin typeface="Times New Roman" pitchFamily="18" charset="0"/>
                <a:cs typeface="Times New Roman" pitchFamily="18" charset="0"/>
              </a:rPr>
              <a:t>DBLP </a:t>
            </a:r>
            <a:endParaRPr lang="en-US" dirty="0"/>
          </a:p>
        </p:txBody>
      </p:sp>
      <p:sp>
        <p:nvSpPr>
          <p:cNvPr id="4" name="Flowchart: Multidocument 3"/>
          <p:cNvSpPr/>
          <p:nvPr/>
        </p:nvSpPr>
        <p:spPr>
          <a:xfrm>
            <a:off x="304800" y="2590800"/>
            <a:ext cx="1060704" cy="990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TOCs</a:t>
            </a:r>
            <a:endParaRPr lang="en-US" dirty="0"/>
          </a:p>
        </p:txBody>
      </p:sp>
      <p:sp>
        <p:nvSpPr>
          <p:cNvPr id="5" name="Flowchart: Direct Access Storage 4"/>
          <p:cNvSpPr/>
          <p:nvPr/>
        </p:nvSpPr>
        <p:spPr>
          <a:xfrm>
            <a:off x="1752600" y="2819400"/>
            <a:ext cx="1600200" cy="6858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xmosaic</a:t>
            </a:r>
            <a:r>
              <a:rPr lang="en-US" sz="1400" dirty="0" smtClean="0"/>
              <a:t> Parser</a:t>
            </a:r>
            <a:endParaRPr lang="en-US" sz="1400" dirty="0"/>
          </a:p>
        </p:txBody>
      </p:sp>
      <p:sp>
        <p:nvSpPr>
          <p:cNvPr id="7" name="Flowchart: Multidocument 6"/>
          <p:cNvSpPr/>
          <p:nvPr/>
        </p:nvSpPr>
        <p:spPr>
          <a:xfrm>
            <a:off x="3886200" y="2667000"/>
            <a:ext cx="1447800" cy="1143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TOC - OUT</a:t>
            </a:r>
            <a:endParaRPr lang="en-US" dirty="0"/>
          </a:p>
        </p:txBody>
      </p:sp>
      <p:sp>
        <p:nvSpPr>
          <p:cNvPr id="9" name="Flowchart: Direct Access Storage 8"/>
          <p:cNvSpPr/>
          <p:nvPr/>
        </p:nvSpPr>
        <p:spPr>
          <a:xfrm>
            <a:off x="6172200" y="2819400"/>
            <a:ext cx="1600200" cy="6858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xhHTMLParser</a:t>
            </a:r>
            <a:endParaRPr lang="en-US" sz="1400" dirty="0"/>
          </a:p>
        </p:txBody>
      </p:sp>
      <p:sp>
        <p:nvSpPr>
          <p:cNvPr id="10" name="Flowchart: Card 9"/>
          <p:cNvSpPr/>
          <p:nvPr/>
        </p:nvSpPr>
        <p:spPr>
          <a:xfrm>
            <a:off x="6248400" y="4419600"/>
            <a:ext cx="1676400" cy="1524000"/>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 Page</a:t>
            </a:r>
            <a:endParaRPr lang="en-US" dirty="0"/>
          </a:p>
        </p:txBody>
      </p:sp>
      <p:sp>
        <p:nvSpPr>
          <p:cNvPr id="11" name="Flowchart: Document 10"/>
          <p:cNvSpPr/>
          <p:nvPr/>
        </p:nvSpPr>
        <p:spPr>
          <a:xfrm>
            <a:off x="7086600" y="1143000"/>
            <a:ext cx="1371600" cy="1066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Name of Authors</a:t>
            </a:r>
            <a:endParaRPr lang="en-US" dirty="0"/>
          </a:p>
        </p:txBody>
      </p:sp>
      <p:sp>
        <p:nvSpPr>
          <p:cNvPr id="12" name="Right Arrow 11"/>
          <p:cNvSpPr/>
          <p:nvPr/>
        </p:nvSpPr>
        <p:spPr>
          <a:xfrm>
            <a:off x="1371600" y="29718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429000" y="30480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410200" y="31242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ard 14"/>
          <p:cNvSpPr/>
          <p:nvPr/>
        </p:nvSpPr>
        <p:spPr>
          <a:xfrm>
            <a:off x="5257800" y="990600"/>
            <a:ext cx="1066800" cy="1219200"/>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 Page</a:t>
            </a:r>
          </a:p>
          <a:p>
            <a:pPr algn="ctr"/>
            <a:r>
              <a:rPr lang="en-US" dirty="0" smtClean="0"/>
              <a:t>In DBLP</a:t>
            </a:r>
            <a:endParaRPr lang="en-US" dirty="0"/>
          </a:p>
        </p:txBody>
      </p:sp>
      <p:cxnSp>
        <p:nvCxnSpPr>
          <p:cNvPr id="19" name="Curved Connector 18"/>
          <p:cNvCxnSpPr>
            <a:stCxn id="15" idx="2"/>
          </p:cNvCxnSpPr>
          <p:nvPr/>
        </p:nvCxnSpPr>
        <p:spPr>
          <a:xfrm rot="16200000" flipH="1">
            <a:off x="5753100" y="2247900"/>
            <a:ext cx="609600" cy="533400"/>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endCxn id="9" idx="0"/>
          </p:cNvCxnSpPr>
          <p:nvPr/>
        </p:nvCxnSpPr>
        <p:spPr>
          <a:xfrm rot="10800000" flipV="1">
            <a:off x="6972300" y="2133600"/>
            <a:ext cx="876300" cy="685800"/>
          </a:xfrm>
          <a:prstGeom prst="curved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rot="5400000">
            <a:off x="6667500" y="392430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kiến</a:t>
            </a:r>
            <a:r>
              <a:rPr lang="en-US"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lvl="0"/>
            <a:r>
              <a:rPr lang="en-US" dirty="0" smtClean="0">
                <a:latin typeface="Times New Roman" pitchFamily="18" charset="0"/>
                <a:cs typeface="Times New Roman" pitchFamily="18" charset="0"/>
              </a:rPr>
              <a:t>Thu </a:t>
            </a:r>
            <a:r>
              <a:rPr lang="en-US" dirty="0" err="1" smtClean="0">
                <a:latin typeface="Times New Roman" pitchFamily="18" charset="0"/>
                <a:cs typeface="Times New Roman" pitchFamily="18" charset="0"/>
              </a:rPr>
              <a:t>thập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a:t>
            </a:r>
          </a:p>
          <a:p>
            <a:pPr lvl="0"/>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lĩnh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abtract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module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kiến</a:t>
            </a:r>
            <a:r>
              <a:rPr lang="en-US"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228600" y="1295400"/>
            <a:ext cx="8763000" cy="4784725"/>
          </a:xfrm>
        </p:spPr>
        <p:txBody>
          <a:bodyPr>
            <a:normAutofit lnSpcReduction="10000"/>
          </a:bodyPr>
          <a:lstStyle/>
          <a:p>
            <a:pPr>
              <a:buNone/>
            </a:pPr>
            <a:r>
              <a:rPr lang="en-US" sz="2000" dirty="0" smtClean="0">
                <a:latin typeface="Times New Roman" pitchFamily="18" charset="0"/>
                <a:cs typeface="Times New Roman" pitchFamily="18" charset="0"/>
              </a:rPr>
              <a:t>[1]</a:t>
            </a:r>
            <a:r>
              <a:rPr lang="en-US" sz="2000" dirty="0" err="1" smtClean="0">
                <a:latin typeface="Times New Roman" pitchFamily="18" charset="0"/>
                <a:cs typeface="Times New Roman" pitchFamily="18" charset="0"/>
              </a:rPr>
              <a:t>Ashwin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Pulijala</a:t>
            </a:r>
            <a:r>
              <a:rPr lang="en-US" sz="2000" dirty="0" smtClean="0">
                <a:latin typeface="Times New Roman" pitchFamily="18" charset="0"/>
                <a:cs typeface="Times New Roman" pitchFamily="18" charset="0"/>
              </a:rPr>
              <a:t>. Susan </a:t>
            </a:r>
            <a:r>
              <a:rPr lang="en-US" sz="2000" dirty="0" err="1" smtClean="0">
                <a:latin typeface="Times New Roman" pitchFamily="18" charset="0"/>
                <a:cs typeface="Times New Roman" pitchFamily="18" charset="0"/>
              </a:rPr>
              <a:t>Gauch</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Hierarchical Text Classification</a:t>
            </a:r>
            <a:r>
              <a:rPr lang="en-US" sz="2000" dirty="0" smtClean="0">
                <a:latin typeface="Times New Roman" pitchFamily="18" charset="0"/>
                <a:cs typeface="Times New Roman" pitchFamily="18" charset="0"/>
              </a:rPr>
              <a:t>. Department of Electrical Engineering and Computer </a:t>
            </a:r>
            <a:r>
              <a:rPr lang="en-US" sz="2000" dirty="0" err="1" smtClean="0">
                <a:latin typeface="Times New Roman" pitchFamily="18" charset="0"/>
                <a:cs typeface="Times New Roman" pitchFamily="18" charset="0"/>
              </a:rPr>
              <a:t>ScienceUniversity</a:t>
            </a:r>
            <a:r>
              <a:rPr lang="en-US" sz="2000" dirty="0" smtClean="0">
                <a:latin typeface="Times New Roman" pitchFamily="18" charset="0"/>
                <a:cs typeface="Times New Roman" pitchFamily="18" charset="0"/>
              </a:rPr>
              <a:t> of Kansas .</a:t>
            </a:r>
          </a:p>
          <a:p>
            <a:pPr>
              <a:buNone/>
            </a:pPr>
            <a:r>
              <a:rPr lang="en-US" sz="2000" dirty="0" smtClean="0">
                <a:latin typeface="Times New Roman" pitchFamily="18" charset="0"/>
                <a:cs typeface="Times New Roman" pitchFamily="18" charset="0"/>
              </a:rPr>
              <a:t>[2] </a:t>
            </a:r>
            <a:r>
              <a:rPr lang="en-US" sz="2000" dirty="0" err="1" smtClean="0">
                <a:latin typeface="Times New Roman" pitchFamily="18" charset="0"/>
                <a:cs typeface="Times New Roman" pitchFamily="18" charset="0"/>
              </a:rPr>
              <a:t>Aixin</a:t>
            </a:r>
            <a:r>
              <a:rPr lang="en-US" sz="2000" dirty="0" smtClean="0">
                <a:latin typeface="Times New Roman" pitchFamily="18" charset="0"/>
                <a:cs typeface="Times New Roman" pitchFamily="18" charset="0"/>
              </a:rPr>
              <a:t> Sun and </a:t>
            </a:r>
            <a:r>
              <a:rPr lang="en-US" sz="2000" dirty="0" err="1" smtClean="0">
                <a:latin typeface="Times New Roman" pitchFamily="18" charset="0"/>
                <a:cs typeface="Times New Roman" pitchFamily="18" charset="0"/>
              </a:rPr>
              <a:t>Ee-Peng</a:t>
            </a:r>
            <a:r>
              <a:rPr lang="en-US" sz="2000" dirty="0" smtClean="0">
                <a:latin typeface="Times New Roman" pitchFamily="18" charset="0"/>
                <a:cs typeface="Times New Roman" pitchFamily="18" charset="0"/>
              </a:rPr>
              <a:t> Lim. </a:t>
            </a:r>
            <a:r>
              <a:rPr lang="en-US" sz="2000" i="1" dirty="0" smtClean="0">
                <a:latin typeface="Times New Roman" pitchFamily="18" charset="0"/>
                <a:cs typeface="Times New Roman" pitchFamily="18" charset="0"/>
              </a:rPr>
              <a:t>Hierarchical Text Classification and Evaluation</a:t>
            </a:r>
            <a:r>
              <a:rPr lang="en-US" sz="2000" dirty="0" smtClean="0">
                <a:latin typeface="Times New Roman" pitchFamily="18" charset="0"/>
                <a:cs typeface="Times New Roman" pitchFamily="18" charset="0"/>
              </a:rPr>
              <a:t>. Center for Advanced Information </a:t>
            </a:r>
            <a:r>
              <a:rPr lang="en-US" sz="2000" dirty="0" err="1" smtClean="0">
                <a:latin typeface="Times New Roman" pitchFamily="18" charset="0"/>
                <a:cs typeface="Times New Roman" pitchFamily="18" charset="0"/>
              </a:rPr>
              <a:t>SystemsNanyang</a:t>
            </a:r>
            <a:r>
              <a:rPr lang="en-US" sz="2000" dirty="0" smtClean="0">
                <a:latin typeface="Times New Roman" pitchFamily="18" charset="0"/>
                <a:cs typeface="Times New Roman" pitchFamily="18" charset="0"/>
              </a:rPr>
              <a:t> Technological University</a:t>
            </a:r>
          </a:p>
          <a:p>
            <a:pPr>
              <a:buNone/>
            </a:pPr>
            <a:r>
              <a:rPr lang="en-US" sz="2000" dirty="0" smtClean="0">
                <a:latin typeface="Times New Roman" pitchFamily="18" charset="0"/>
                <a:cs typeface="Times New Roman" pitchFamily="18" charset="0"/>
              </a:rPr>
              <a:t>[3] </a:t>
            </a:r>
            <a:r>
              <a:rPr lang="en-US" sz="2000" dirty="0" err="1" smtClean="0">
                <a:latin typeface="Times New Roman" pitchFamily="18" charset="0"/>
                <a:cs typeface="Times New Roman" pitchFamily="18" charset="0"/>
              </a:rPr>
              <a:t>Koller</a:t>
            </a:r>
            <a:r>
              <a:rPr lang="en-US" sz="2000" dirty="0" smtClean="0">
                <a:latin typeface="Times New Roman" pitchFamily="18" charset="0"/>
                <a:cs typeface="Times New Roman" pitchFamily="18" charset="0"/>
              </a:rPr>
              <a:t>  D.  and  </a:t>
            </a:r>
            <a:r>
              <a:rPr lang="en-US" sz="2000" dirty="0" err="1" smtClean="0">
                <a:latin typeface="Times New Roman" pitchFamily="18" charset="0"/>
                <a:cs typeface="Times New Roman" pitchFamily="18" charset="0"/>
              </a:rPr>
              <a:t>Sahami</a:t>
            </a:r>
            <a:r>
              <a:rPr lang="en-US" sz="2000" dirty="0" smtClean="0">
                <a:latin typeface="Times New Roman" pitchFamily="18" charset="0"/>
                <a:cs typeface="Times New Roman" pitchFamily="18" charset="0"/>
              </a:rPr>
              <a:t>  M.  (1997).  </a:t>
            </a:r>
            <a:r>
              <a:rPr lang="en-US" sz="2000" i="1" dirty="0" smtClean="0">
                <a:latin typeface="Times New Roman" pitchFamily="18" charset="0"/>
                <a:cs typeface="Times New Roman" pitchFamily="18" charset="0"/>
              </a:rPr>
              <a:t>Hierarchically  Classifying  Documents  using  Very  Few  Words</a:t>
            </a:r>
            <a:r>
              <a:rPr lang="en-US" sz="2000" dirty="0" smtClean="0">
                <a:latin typeface="Times New Roman" pitchFamily="18" charset="0"/>
                <a:cs typeface="Times New Roman" pitchFamily="18" charset="0"/>
              </a:rPr>
              <a:t>. International Conference on Machine Learning,  pp.170-178, Volume 14, Morgan-Kauffman.</a:t>
            </a:r>
          </a:p>
          <a:p>
            <a:pPr>
              <a:buNone/>
            </a:pPr>
            <a:r>
              <a:rPr lang="en-US" sz="2000" dirty="0" smtClean="0">
                <a:latin typeface="Times New Roman" pitchFamily="18" charset="0"/>
                <a:cs typeface="Times New Roman" pitchFamily="18" charset="0"/>
              </a:rPr>
              <a:t>[4] T</a:t>
            </a:r>
            <a:r>
              <a:rPr lang="en-US" sz="2000" dirty="0" smtClean="0"/>
              <a:t>horsten </a:t>
            </a:r>
            <a:r>
              <a:rPr lang="en-US" sz="2000" dirty="0" err="1" smtClean="0"/>
              <a:t>Joachims</a:t>
            </a:r>
            <a:r>
              <a:rPr lang="en-US" sz="2000" dirty="0" smtClean="0"/>
              <a:t>.  </a:t>
            </a:r>
            <a:r>
              <a:rPr lang="en-US" sz="2000" i="1" dirty="0" smtClean="0">
                <a:latin typeface="Times New Roman" pitchFamily="18" charset="0"/>
                <a:cs typeface="Times New Roman" pitchFamily="18" charset="0"/>
              </a:rPr>
              <a:t>Text categorization with SVM </a:t>
            </a:r>
            <a:r>
              <a:rPr lang="en-US" sz="2000" i="1" dirty="0" err="1" smtClean="0">
                <a:latin typeface="Times New Roman" pitchFamily="18" charset="0"/>
                <a:cs typeface="Times New Roman" pitchFamily="18" charset="0"/>
              </a:rPr>
              <a:t>lear</a:t>
            </a:r>
            <a:r>
              <a:rPr lang="en-US" sz="2000" i="1" dirty="0" smtClean="0">
                <a:latin typeface="Times New Roman" pitchFamily="18" charset="0"/>
                <a:cs typeface="Times New Roman" pitchFamily="18" charset="0"/>
              </a:rPr>
              <a:t> with many relevant</a:t>
            </a:r>
          </a:p>
          <a:p>
            <a:pPr>
              <a:buNone/>
            </a:pPr>
            <a:r>
              <a:rPr lang="en-US" sz="2000" dirty="0" smtClean="0">
                <a:latin typeface="Times New Roman" pitchFamily="18" charset="0"/>
                <a:cs typeface="Times New Roman" pitchFamily="18" charset="0"/>
              </a:rPr>
              <a:t>[5] </a:t>
            </a:r>
            <a:r>
              <a:rPr lang="en-US" sz="2000" dirty="0" err="1" smtClean="0">
                <a:latin typeface="Times New Roman" pitchFamily="18" charset="0"/>
                <a:cs typeface="Times New Roman" pitchFamily="18" charset="0"/>
              </a:rPr>
              <a:t>Mladenic</a:t>
            </a:r>
            <a:r>
              <a:rPr lang="en-US" sz="2000" dirty="0" smtClean="0">
                <a:latin typeface="Times New Roman" pitchFamily="18" charset="0"/>
                <a:cs typeface="Times New Roman" pitchFamily="18" charset="0"/>
              </a:rPr>
              <a:t>  D.  </a:t>
            </a:r>
            <a:r>
              <a:rPr lang="en-US" sz="2000" dirty="0" err="1" smtClean="0">
                <a:latin typeface="Times New Roman" pitchFamily="18" charset="0"/>
                <a:cs typeface="Times New Roman" pitchFamily="18" charset="0"/>
              </a:rPr>
              <a:t>Grobelnik</a:t>
            </a:r>
            <a:r>
              <a:rPr lang="en-US" sz="2000" dirty="0" smtClean="0">
                <a:latin typeface="Times New Roman" pitchFamily="18" charset="0"/>
                <a:cs typeface="Times New Roman" pitchFamily="18" charset="0"/>
              </a:rPr>
              <a:t>  M.  </a:t>
            </a:r>
            <a:r>
              <a:rPr lang="en-US" sz="2000" dirty="0" err="1" smtClean="0">
                <a:latin typeface="Times New Roman" pitchFamily="18" charset="0"/>
                <a:cs typeface="Times New Roman" pitchFamily="18" charset="0"/>
              </a:rPr>
              <a:t>(1998).  </a:t>
            </a:r>
            <a:r>
              <a:rPr lang="en-US" sz="2000" dirty="0" smtClean="0">
                <a:latin typeface="Times New Roman" pitchFamily="18" charset="0"/>
                <a:cs typeface="Times New Roman" pitchFamily="18" charset="0"/>
              </a:rPr>
              <a:t>Feature  Selection  for  Classification  Based on  Text  </a:t>
            </a:r>
            <a:r>
              <a:rPr lang="en-US" sz="2000" dirty="0" err="1" smtClean="0">
                <a:latin typeface="Times New Roman" pitchFamily="18" charset="0"/>
                <a:cs typeface="Times New Roman" pitchFamily="18" charset="0"/>
              </a:rPr>
              <a:t>Hierarchy.Working</a:t>
            </a:r>
            <a:r>
              <a:rPr lang="en-US" sz="2000" dirty="0" smtClean="0">
                <a:latin typeface="Times New Roman" pitchFamily="18" charset="0"/>
                <a:cs typeface="Times New Roman" pitchFamily="18" charset="0"/>
              </a:rPr>
              <a:t> notes of Learning from Text and the Web, Conference on Automated Learning and Discovery CONALD-98.</a:t>
            </a:r>
          </a:p>
          <a:p>
            <a:pPr lvl="0">
              <a:buNone/>
            </a:pPr>
            <a:r>
              <a:rPr lang="en-US" sz="2000" dirty="0" smtClean="0">
                <a:latin typeface="Times New Roman" pitchFamily="18" charset="0"/>
                <a:cs typeface="Times New Roman" pitchFamily="18" charset="0"/>
              </a:rPr>
              <a:t>[6]</a:t>
            </a:r>
            <a:r>
              <a:rPr lang="en-US" sz="2000" dirty="0" smtClean="0"/>
              <a:t> </a:t>
            </a:r>
            <a:r>
              <a:rPr lang="en-US" sz="2000" dirty="0" smtClean="0">
                <a:latin typeface="Times New Roman" pitchFamily="18" charset="0"/>
                <a:cs typeface="Times New Roman" pitchFamily="18" charset="0"/>
              </a:rPr>
              <a:t>Tao Wang. </a:t>
            </a:r>
            <a:r>
              <a:rPr lang="en-US" sz="2000" i="1" dirty="0" smtClean="0">
                <a:latin typeface="Times New Roman" pitchFamily="18" charset="0"/>
                <a:cs typeface="Times New Roman" pitchFamily="18" charset="0"/>
              </a:rPr>
              <a:t>Document Classification with ACM Subject Hierarchy. </a:t>
            </a:r>
            <a:r>
              <a:rPr lang="en-US" sz="2000" dirty="0" smtClean="0">
                <a:latin typeface="Times New Roman" pitchFamily="18" charset="0"/>
                <a:cs typeface="Times New Roman" pitchFamily="18" charset="0"/>
              </a:rPr>
              <a:t>Electrical and Computer Engineering, 2007. </a:t>
            </a:r>
            <a:r>
              <a:rPr lang="en-US" sz="2000" dirty="0" err="1" smtClean="0">
                <a:latin typeface="Times New Roman" pitchFamily="18" charset="0"/>
                <a:cs typeface="Times New Roman" pitchFamily="18" charset="0"/>
              </a:rPr>
              <a:t>CCECE 2007. </a:t>
            </a:r>
            <a:r>
              <a:rPr lang="en-US" sz="2000" dirty="0" smtClean="0">
                <a:latin typeface="Times New Roman" pitchFamily="18" charset="0"/>
                <a:cs typeface="Times New Roman" pitchFamily="18" charset="0"/>
              </a:rPr>
              <a:t>Canadian Conference on </a:t>
            </a:r>
          </a:p>
          <a:p>
            <a:pPr lvl="0">
              <a:buNone/>
            </a:pPr>
            <a:r>
              <a:rPr lang="en-US" sz="2000" dirty="0" smtClean="0">
                <a:latin typeface="Times New Roman" pitchFamily="18" charset="0"/>
                <a:cs typeface="Times New Roman" pitchFamily="18" charset="0"/>
              </a:rPr>
              <a:t>[7] </a:t>
            </a:r>
            <a:r>
              <a:rPr lang="en-US" sz="2000" dirty="0" err="1" smtClean="0">
                <a:latin typeface="Times New Roman" pitchFamily="18" charset="0"/>
                <a:cs typeface="Times New Roman" pitchFamily="18" charset="0"/>
              </a:rPr>
              <a:t>Gui-Rong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Xue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Dikan</a:t>
            </a:r>
            <a:r>
              <a:rPr lang="en-US" sz="2000" dirty="0" smtClean="0">
                <a:latin typeface="Times New Roman" pitchFamily="18" charset="0"/>
                <a:cs typeface="Times New Roman" pitchFamily="18" charset="0"/>
              </a:rPr>
              <a:t> Xing. </a:t>
            </a:r>
            <a:r>
              <a:rPr lang="en-US" sz="2000" dirty="0" err="1" smtClean="0">
                <a:latin typeface="Times New Roman" pitchFamily="18" charset="0"/>
                <a:cs typeface="Times New Roman" pitchFamily="18" charset="0"/>
              </a:rPr>
              <a:t>Qiang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Yang.Yong</a:t>
            </a:r>
            <a:r>
              <a:rPr lang="en-US" sz="2000" dirty="0" smtClean="0">
                <a:latin typeface="Times New Roman" pitchFamily="18" charset="0"/>
                <a:cs typeface="Times New Roman" pitchFamily="18" charset="0"/>
              </a:rPr>
              <a:t> Yu Deep. </a:t>
            </a:r>
            <a:r>
              <a:rPr lang="en-US" sz="2000" i="1" dirty="0" smtClean="0">
                <a:latin typeface="Times New Roman" pitchFamily="18" charset="0"/>
                <a:cs typeface="Times New Roman" pitchFamily="18" charset="0"/>
              </a:rPr>
              <a:t>Classification in Large-scale Text Hierarchies </a:t>
            </a:r>
          </a:p>
          <a:p>
            <a:pPr>
              <a:buNone/>
            </a:pPr>
            <a:endParaRPr lang="en-US"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KORG-PC1\Desktop\thank-you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smtClean="0">
                <a:latin typeface="Times New Roman" pitchFamily="18" charset="0"/>
                <a:cs typeface="Times New Roman" pitchFamily="18" charset="0"/>
              </a:rPr>
              <a:t>Trong quá trình học tập cũng như nghiên cứu khoa học việc tìm kiếm và tham khảo tài liệu khoa học là điều rất cần thiết và quan trọng</a:t>
            </a: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pPr algn="just"/>
            <a:r>
              <a:rPr lang="en-US" smtClean="0">
                <a:latin typeface="Times New Roman" pitchFamily="18" charset="0"/>
                <a:cs typeface="Times New Roman" pitchFamily="18" charset="0"/>
              </a:rPr>
              <a:t>Nhưng  </a:t>
            </a:r>
            <a:r>
              <a:rPr lang="en-US" smtClean="0">
                <a:latin typeface="Times New Roman" pitchFamily="18" charset="0"/>
                <a:cs typeface="Times New Roman" pitchFamily="18" charset="0"/>
              </a:rPr>
              <a:t>hiện nay với tốc độ phát triển mạnh mẽ của công nghệ thông tin và truyền thông, cùng với những tiện ích chia sẽ tài liệu trên </a:t>
            </a:r>
            <a:r>
              <a:rPr lang="en-US" smtClean="0">
                <a:latin typeface="Times New Roman" pitchFamily="18" charset="0"/>
                <a:cs typeface="Times New Roman" pitchFamily="18" charset="0"/>
              </a:rPr>
              <a:t>mạng </a:t>
            </a:r>
            <a:r>
              <a:rPr lang="en-US" smtClean="0">
                <a:latin typeface="Times New Roman" pitchFamily="18" charset="0"/>
                <a:cs typeface="Times New Roman" pitchFamily="18" charset="0"/>
              </a:rPr>
              <a:t>Internet.Dẫn </a:t>
            </a:r>
            <a:r>
              <a:rPr lang="en-US" smtClean="0">
                <a:latin typeface="Times New Roman" pitchFamily="18" charset="0"/>
                <a:cs typeface="Times New Roman" pitchFamily="18" charset="0"/>
              </a:rPr>
              <a:t>tới khối lượng tài liệu khá phong phú và đa dạng nhưng hầu hết chưa được phân loại rõ ràng và đôi lúc người khó khăn trong việc tìm kiếm</a:t>
            </a: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pPr algn="just"/>
            <a:r>
              <a:rPr lang="en-US" smtClean="0">
                <a:latin typeface="Times New Roman" pitchFamily="18" charset="0"/>
                <a:cs typeface="Times New Roman" pitchFamily="18" charset="0"/>
              </a:rPr>
              <a:t>Vấn </a:t>
            </a:r>
            <a:r>
              <a:rPr lang="en-US" smtClean="0">
                <a:latin typeface="Times New Roman" pitchFamily="18" charset="0"/>
                <a:cs typeface="Times New Roman" pitchFamily="18" charset="0"/>
              </a:rPr>
              <a:t>đề đặt ra cần có một công cụ tiện ích có khả năng tìm kiếm, thu thập thông tin chỉ mục của những bài báo khoa học từ trên mạng. Sau đó dựa vào nội dung của mỗi bài báo để phân loại các bài báo khoa học theo các chủ đề khác nhau. Giúp người dùng dễ dàng tìm kiếm và sử dụng hơn.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err="1" smtClean="0">
                <a:latin typeface="Times New Roman" pitchFamily="18" charset="0"/>
                <a:cs typeface="Times New Roman" pitchFamily="18" charset="0"/>
              </a:rPr>
              <a:t>Mục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tiêu</a:t>
            </a:r>
            <a:endParaRPr lang="en-US" dirty="0"/>
          </a:p>
        </p:txBody>
      </p:sp>
      <p:sp>
        <p:nvSpPr>
          <p:cNvPr id="3" name="Content Placeholder 2"/>
          <p:cNvSpPr>
            <a:spLocks noGrp="1"/>
          </p:cNvSpPr>
          <p:nvPr>
            <p:ph idx="1"/>
          </p:nvPr>
        </p:nvSpPr>
        <p:spPr/>
        <p:txBody>
          <a:bodyPr/>
          <a:lstStyle/>
          <a:p>
            <a:pPr lvl="0"/>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d</a:t>
            </a:r>
            <a:r>
              <a:rPr lang="vi-VN" dirty="0" smtClean="0">
                <a:latin typeface="Times New Roman" pitchFamily="18" charset="0"/>
                <a:cs typeface="Times New Roman" pitchFamily="18" charset="0"/>
              </a:rPr>
              <a:t>ựng một cơ sở dữ liệu chỉ mục của các bài báo khoa học từ nhiều nguồn khác nhau.</a:t>
            </a:r>
            <a:endParaRPr lang="en-US" dirty="0" smtClean="0">
              <a:latin typeface="Times New Roman" pitchFamily="18" charset="0"/>
              <a:cs typeface="Times New Roman" pitchFamily="18" charset="0"/>
            </a:endParaRPr>
          </a:p>
          <a:p>
            <a:pPr lvl="0"/>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phạm</a:t>
            </a:r>
            <a:r>
              <a:rPr lang="en-US" dirty="0" smtClean="0">
                <a:latin typeface="Times New Roman" pitchFamily="18" charset="0"/>
                <a:cs typeface="Times New Roman" pitchFamily="18" charset="0"/>
              </a:rPr>
              <a:t> vi</a:t>
            </a:r>
            <a:endParaRPr lang="en-US" dirty="0"/>
          </a:p>
        </p:txBody>
      </p:sp>
      <p:sp>
        <p:nvSpPr>
          <p:cNvPr id="3" name="Content Placeholder 2"/>
          <p:cNvSpPr>
            <a:spLocks noGrp="1"/>
          </p:cNvSpPr>
          <p:nvPr>
            <p:ph idx="1"/>
          </p:nvPr>
        </p:nvSpPr>
        <p:spPr/>
        <p:txBody>
          <a:bodyPr/>
          <a:lstStyle/>
          <a:p>
            <a:pPr lvl="0"/>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ACM, </a:t>
            </a:r>
            <a:r>
              <a:rPr lang="en-US" dirty="0" err="1" smtClean="0">
                <a:latin typeface="Times New Roman" pitchFamily="18" charset="0"/>
                <a:cs typeface="Times New Roman" pitchFamily="18" charset="0"/>
              </a:rPr>
              <a:t>IEEExplore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Citeseer</a:t>
            </a:r>
            <a:r>
              <a:rPr lang="en-US" dirty="0" smtClean="0">
                <a:latin typeface="Times New Roman" pitchFamily="18" charset="0"/>
                <a:cs typeface="Times New Roman" pitchFamily="18" charset="0"/>
              </a:rPr>
              <a:t>. </a:t>
            </a:r>
          </a:p>
          <a:p>
            <a:pPr lvl="0"/>
            <a:r>
              <a:rPr lang="en-US" dirty="0" err="1" smtClean="0">
                <a:latin typeface="Times New Roman" pitchFamily="18" charset="0"/>
                <a:cs typeface="Times New Roman" pitchFamily="18" charset="0"/>
              </a:rPr>
              <a:t>Khung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lĩnh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Program Files\Microsoft Office\MEDIA\CAGCAT10\j0292020.wmf"/>
          <p:cNvPicPr>
            <a:picLocks noChangeAspect="1" noChangeArrowheads="1"/>
          </p:cNvPicPr>
          <p:nvPr/>
        </p:nvPicPr>
        <p:blipFill>
          <a:blip r:embed="rId2"/>
          <a:srcRect/>
          <a:stretch>
            <a:fillRect/>
          </a:stretch>
        </p:blipFill>
        <p:spPr bwMode="auto">
          <a:xfrm>
            <a:off x="0" y="2438400"/>
            <a:ext cx="940098" cy="892175"/>
          </a:xfrm>
          <a:prstGeom prst="rect">
            <a:avLst/>
          </a:prstGeom>
          <a:noFill/>
        </p:spPr>
      </p:pic>
      <p:sp>
        <p:nvSpPr>
          <p:cNvPr id="20" name="Flowchart: Multidocument 19"/>
          <p:cNvSpPr/>
          <p:nvPr/>
        </p:nvSpPr>
        <p:spPr>
          <a:xfrm>
            <a:off x="1447800" y="2362200"/>
            <a:ext cx="1295400" cy="121920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Module Thu </a:t>
            </a:r>
            <a:r>
              <a:rPr lang="en-US" sz="1600" b="1" dirty="0" err="1" smtClean="0">
                <a:solidFill>
                  <a:schemeClr val="tx1"/>
                </a:solidFill>
              </a:rPr>
              <a:t>thập</a:t>
            </a:r>
            <a:endParaRPr lang="en-US" sz="1600" b="1" dirty="0">
              <a:solidFill>
                <a:schemeClr val="tx1"/>
              </a:solidFill>
              <a:latin typeface="Times New Roman" pitchFamily="18" charset="0"/>
              <a:cs typeface="Times New Roman" pitchFamily="18" charset="0"/>
            </a:endParaRPr>
          </a:p>
        </p:txBody>
      </p:sp>
      <p:sp>
        <p:nvSpPr>
          <p:cNvPr id="44" name="Flowchart: Multidocument 43"/>
          <p:cNvSpPr/>
          <p:nvPr/>
        </p:nvSpPr>
        <p:spPr>
          <a:xfrm>
            <a:off x="3505200" y="2209800"/>
            <a:ext cx="1524000" cy="152400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Module </a:t>
            </a:r>
          </a:p>
          <a:p>
            <a:pPr algn="ctr"/>
            <a:r>
              <a:rPr lang="en-US" sz="1600" b="1" dirty="0" err="1" smtClean="0">
                <a:solidFill>
                  <a:schemeClr val="tx1"/>
                </a:solidFill>
                <a:latin typeface="Times New Roman" pitchFamily="18" charset="0"/>
                <a:cs typeface="Times New Roman" pitchFamily="18" charset="0"/>
              </a:rPr>
              <a:t>Phân</a:t>
            </a:r>
            <a:r>
              <a:rPr lang="en-US" sz="1600" b="1" dirty="0" smtClean="0">
                <a:solidFill>
                  <a:schemeClr val="tx1"/>
                </a:solidFill>
                <a:latin typeface="Times New Roman" pitchFamily="18" charset="0"/>
                <a:cs typeface="Times New Roman" pitchFamily="18" charset="0"/>
              </a:rPr>
              <a:t> </a:t>
            </a:r>
            <a:r>
              <a:rPr lang="en-US" sz="1600" b="1" dirty="0" err="1" smtClean="0">
                <a:solidFill>
                  <a:schemeClr val="tx1"/>
                </a:solidFill>
                <a:latin typeface="Times New Roman" pitchFamily="18" charset="0"/>
                <a:cs typeface="Times New Roman" pitchFamily="18" charset="0"/>
              </a:rPr>
              <a:t>lớp</a:t>
            </a:r>
            <a:endParaRPr lang="en-US" sz="1600" b="1" dirty="0">
              <a:solidFill>
                <a:schemeClr val="tx1"/>
              </a:solidFill>
              <a:latin typeface="Times New Roman" pitchFamily="18" charset="0"/>
              <a:cs typeface="Times New Roman" pitchFamily="18" charset="0"/>
            </a:endParaRPr>
          </a:p>
        </p:txBody>
      </p:sp>
      <p:sp>
        <p:nvSpPr>
          <p:cNvPr id="65" name="TextBox 64"/>
          <p:cNvSpPr txBox="1"/>
          <p:nvPr/>
        </p:nvSpPr>
        <p:spPr>
          <a:xfrm>
            <a:off x="1828800" y="5715000"/>
            <a:ext cx="4927952" cy="646331"/>
          </a:xfrm>
          <a:prstGeom prst="rect">
            <a:avLst/>
          </a:prstGeom>
          <a:noFill/>
        </p:spPr>
        <p:txBody>
          <a:bodyPr wrap="none" rtlCol="0">
            <a:spAutoFit/>
          </a:bodyPr>
          <a:lstStyle/>
          <a:p>
            <a:r>
              <a:rPr lang="en-US" b="1" dirty="0" err="1" smtClean="0"/>
              <a:t>Xây</a:t>
            </a:r>
            <a:r>
              <a:rPr lang="en-US" b="1" dirty="0" smtClean="0"/>
              <a:t> </a:t>
            </a:r>
            <a:r>
              <a:rPr lang="en-US" b="1" dirty="0" err="1" smtClean="0"/>
              <a:t>dựng</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chỉ</a:t>
            </a:r>
            <a:r>
              <a:rPr lang="en-US" b="1" dirty="0" smtClean="0"/>
              <a:t> </a:t>
            </a:r>
            <a:r>
              <a:rPr lang="en-US" b="1" dirty="0" err="1" smtClean="0"/>
              <a:t>mục</a:t>
            </a:r>
            <a:r>
              <a:rPr lang="en-US" b="1" dirty="0" smtClean="0"/>
              <a:t> </a:t>
            </a:r>
            <a:r>
              <a:rPr lang="en-US" b="1" dirty="0" err="1" smtClean="0"/>
              <a:t>các</a:t>
            </a:r>
            <a:r>
              <a:rPr lang="en-US" b="1" dirty="0" smtClean="0"/>
              <a:t> </a:t>
            </a:r>
            <a:r>
              <a:rPr lang="en-US" b="1" dirty="0" err="1" smtClean="0"/>
              <a:t>bài</a:t>
            </a:r>
            <a:r>
              <a:rPr lang="en-US" b="1" dirty="0" smtClean="0"/>
              <a:t> </a:t>
            </a:r>
            <a:r>
              <a:rPr lang="en-US" b="1" dirty="0" err="1" smtClean="0"/>
              <a:t>báo</a:t>
            </a:r>
            <a:r>
              <a:rPr lang="en-US" b="1" dirty="0" smtClean="0"/>
              <a:t> </a:t>
            </a:r>
            <a:r>
              <a:rPr lang="en-US" b="1" dirty="0" err="1" smtClean="0"/>
              <a:t>khoa</a:t>
            </a:r>
            <a:r>
              <a:rPr lang="en-US" b="1" dirty="0" smtClean="0"/>
              <a:t> </a:t>
            </a:r>
            <a:r>
              <a:rPr lang="en-US" b="1" dirty="0" err="1" smtClean="0"/>
              <a:t>học</a:t>
            </a:r>
            <a:r>
              <a:rPr lang="en-US" b="1" dirty="0" smtClean="0"/>
              <a:t> </a:t>
            </a:r>
          </a:p>
          <a:p>
            <a:r>
              <a:rPr lang="en-US" b="1" dirty="0" err="1" smtClean="0"/>
              <a:t>được</a:t>
            </a:r>
            <a:r>
              <a:rPr lang="en-US" b="1" dirty="0" smtClean="0"/>
              <a:t> </a:t>
            </a:r>
            <a:r>
              <a:rPr lang="en-US" b="1" dirty="0" err="1" smtClean="0"/>
              <a:t>thu</a:t>
            </a:r>
            <a:r>
              <a:rPr lang="en-US" b="1" dirty="0" smtClean="0"/>
              <a:t> </a:t>
            </a:r>
            <a:r>
              <a:rPr lang="en-US" b="1" dirty="0" err="1" smtClean="0"/>
              <a:t>thập</a:t>
            </a:r>
            <a:r>
              <a:rPr lang="en-US" b="1" dirty="0" smtClean="0"/>
              <a:t> </a:t>
            </a:r>
            <a:r>
              <a:rPr lang="en-US" b="1" dirty="0" err="1" smtClean="0"/>
              <a:t>và</a:t>
            </a:r>
            <a:r>
              <a:rPr lang="en-US" b="1" dirty="0" smtClean="0"/>
              <a:t> </a:t>
            </a:r>
            <a:r>
              <a:rPr lang="en-US" b="1" dirty="0" err="1" smtClean="0"/>
              <a:t>phân</a:t>
            </a:r>
            <a:r>
              <a:rPr lang="en-US" b="1" dirty="0" smtClean="0"/>
              <a:t> </a:t>
            </a:r>
            <a:r>
              <a:rPr lang="en-US" b="1" dirty="0" err="1" smtClean="0"/>
              <a:t>loại</a:t>
            </a:r>
            <a:r>
              <a:rPr lang="en-US" b="1" dirty="0" smtClean="0"/>
              <a:t> </a:t>
            </a:r>
            <a:r>
              <a:rPr lang="en-US" b="1" dirty="0" err="1" smtClean="0"/>
              <a:t>từ</a:t>
            </a:r>
            <a:r>
              <a:rPr lang="en-US" b="1" dirty="0" smtClean="0"/>
              <a:t> </a:t>
            </a:r>
            <a:r>
              <a:rPr lang="en-US" b="1" dirty="0" err="1" smtClean="0"/>
              <a:t>các</a:t>
            </a:r>
            <a:r>
              <a:rPr lang="en-US" b="1" dirty="0" smtClean="0"/>
              <a:t> </a:t>
            </a:r>
            <a:r>
              <a:rPr lang="en-US" b="1" dirty="0" err="1" smtClean="0"/>
              <a:t>thư</a:t>
            </a:r>
            <a:r>
              <a:rPr lang="en-US" b="1" dirty="0" smtClean="0"/>
              <a:t> </a:t>
            </a:r>
            <a:r>
              <a:rPr lang="en-US" b="1" dirty="0" err="1" smtClean="0"/>
              <a:t>viện</a:t>
            </a:r>
            <a:r>
              <a:rPr lang="en-US" b="1" dirty="0" smtClean="0"/>
              <a:t> </a:t>
            </a:r>
            <a:r>
              <a:rPr lang="en-US" b="1" dirty="0" err="1" smtClean="0"/>
              <a:t>số</a:t>
            </a:r>
            <a:r>
              <a:rPr lang="en-US" b="1" dirty="0" smtClean="0"/>
              <a:t>. </a:t>
            </a:r>
            <a:endParaRPr lang="en-US" b="1" dirty="0"/>
          </a:p>
        </p:txBody>
      </p:sp>
      <p:sp>
        <p:nvSpPr>
          <p:cNvPr id="15" name="Flowchart: Magnetic Disk 14"/>
          <p:cNvSpPr/>
          <p:nvPr/>
        </p:nvSpPr>
        <p:spPr>
          <a:xfrm>
            <a:off x="6629400" y="3733800"/>
            <a:ext cx="1524000" cy="1219200"/>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imes New Roman" pitchFamily="18" charset="0"/>
                <a:cs typeface="Times New Roman" pitchFamily="18" charset="0"/>
              </a:rPr>
              <a:t>CSDL</a:t>
            </a:r>
          </a:p>
          <a:p>
            <a:pPr algn="ctr"/>
            <a:r>
              <a:rPr lang="en-US" sz="1400" b="1" dirty="0" err="1" smtClean="0">
                <a:latin typeface="Times New Roman" pitchFamily="18" charset="0"/>
                <a:cs typeface="Times New Roman" pitchFamily="18" charset="0"/>
              </a:rPr>
              <a:t>Bài</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báo</a:t>
            </a:r>
            <a:endParaRPr lang="en-US" sz="1400" b="1" dirty="0">
              <a:latin typeface="Times New Roman" pitchFamily="18" charset="0"/>
              <a:cs typeface="Times New Roman" pitchFamily="18" charset="0"/>
            </a:endParaRPr>
          </a:p>
        </p:txBody>
      </p:sp>
      <p:sp>
        <p:nvSpPr>
          <p:cNvPr id="24" name="Cloud 23"/>
          <p:cNvSpPr/>
          <p:nvPr/>
        </p:nvSpPr>
        <p:spPr>
          <a:xfrm>
            <a:off x="2133600" y="1066800"/>
            <a:ext cx="1981200" cy="838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Times New Roman" pitchFamily="18" charset="0"/>
                <a:cs typeface="Times New Roman" pitchFamily="18" charset="0"/>
              </a:rPr>
              <a:t>Thư</a:t>
            </a:r>
            <a:r>
              <a:rPr lang="en-US" sz="1600" b="1" dirty="0" smtClean="0">
                <a:solidFill>
                  <a:schemeClr val="tx1"/>
                </a:solidFill>
                <a:latin typeface="Times New Roman" pitchFamily="18" charset="0"/>
                <a:cs typeface="Times New Roman" pitchFamily="18" charset="0"/>
              </a:rPr>
              <a:t> </a:t>
            </a:r>
            <a:r>
              <a:rPr lang="en-US" sz="1600" b="1" dirty="0" err="1" smtClean="0">
                <a:solidFill>
                  <a:schemeClr val="tx1"/>
                </a:solidFill>
                <a:latin typeface="Times New Roman" pitchFamily="18" charset="0"/>
                <a:cs typeface="Times New Roman" pitchFamily="18" charset="0"/>
              </a:rPr>
              <a:t>viện</a:t>
            </a:r>
            <a:r>
              <a:rPr lang="en-US" sz="1600" b="1" dirty="0" smtClean="0">
                <a:solidFill>
                  <a:schemeClr val="tx1"/>
                </a:solidFill>
                <a:latin typeface="Times New Roman" pitchFamily="18" charset="0"/>
                <a:cs typeface="Times New Roman" pitchFamily="18" charset="0"/>
              </a:rPr>
              <a:t> </a:t>
            </a:r>
            <a:r>
              <a:rPr lang="en-US" sz="1600" b="1" dirty="0" err="1" smtClean="0">
                <a:solidFill>
                  <a:schemeClr val="tx1"/>
                </a:solidFill>
                <a:latin typeface="Times New Roman" pitchFamily="18" charset="0"/>
                <a:cs typeface="Times New Roman" pitchFamily="18" charset="0"/>
              </a:rPr>
              <a:t>số</a:t>
            </a:r>
            <a:endParaRPr lang="en-US" sz="1600"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p:txBody>
      </p:sp>
      <p:cxnSp>
        <p:nvCxnSpPr>
          <p:cNvPr id="120" name="Elbow Connector 119"/>
          <p:cNvCxnSpPr>
            <a:endCxn id="20" idx="0"/>
          </p:cNvCxnSpPr>
          <p:nvPr/>
        </p:nvCxnSpPr>
        <p:spPr>
          <a:xfrm rot="5400000">
            <a:off x="2463302" y="1701301"/>
            <a:ext cx="382217" cy="93958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3695700" y="2933700"/>
            <a:ext cx="3810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4000500" y="2933700"/>
            <a:ext cx="3810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rot="16200000">
            <a:off x="4489966" y="2063234"/>
            <a:ext cx="25146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Metadata </a:t>
            </a:r>
            <a:endParaRPr lang="en-US" b="1" dirty="0">
              <a:latin typeface="Times New Roman" pitchFamily="18" charset="0"/>
              <a:cs typeface="Times New Roman" pitchFamily="18" charset="0"/>
            </a:endParaRPr>
          </a:p>
        </p:txBody>
      </p:sp>
      <p:sp>
        <p:nvSpPr>
          <p:cNvPr id="18" name="Flowchart: Alternate Process 17"/>
          <p:cNvSpPr/>
          <p:nvPr/>
        </p:nvSpPr>
        <p:spPr>
          <a:xfrm>
            <a:off x="6705600" y="2514600"/>
            <a:ext cx="1219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Kiểm</a:t>
            </a:r>
            <a:r>
              <a:rPr lang="en-US" b="1" dirty="0" smtClean="0"/>
              <a:t> </a:t>
            </a:r>
            <a:r>
              <a:rPr lang="en-US" b="1" dirty="0" err="1" smtClean="0"/>
              <a:t>Tra</a:t>
            </a:r>
            <a:endParaRPr lang="en-US" b="1" dirty="0"/>
          </a:p>
        </p:txBody>
      </p:sp>
      <p:sp>
        <p:nvSpPr>
          <p:cNvPr id="19" name="Right Arrow 18"/>
          <p:cNvSpPr/>
          <p:nvPr/>
        </p:nvSpPr>
        <p:spPr>
          <a:xfrm>
            <a:off x="1066800" y="2819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743200" y="28194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5105400" y="27432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943600" y="27432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5400000">
            <a:off x="7010400" y="32766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p:nvSpPr>
        <p:spPr>
          <a:xfrm>
            <a:off x="152400" y="228600"/>
            <a:ext cx="8686800" cy="838200"/>
          </a:xfrm>
          <a:prstGeom prst="rect">
            <a:avLst/>
          </a:prstGeom>
        </p:spPr>
        <p:txBody>
          <a:bodyPr vert="horz" anchor="t">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all" spc="0" normalizeH="0" baseline="0" noProof="0" dirty="0" err="1"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Kiến</a:t>
            </a:r>
            <a:r>
              <a:rPr kumimoji="0" lang="en-US" sz="3600" b="0" i="0" u="none" strike="noStrike" kern="1200" cap="all" spc="0" normalizeH="0" noProof="0" dirty="0"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 </a:t>
            </a:r>
            <a:r>
              <a:rPr kumimoji="0" lang="en-US" sz="3600" b="0" i="0" u="none" strike="noStrike" kern="1200" cap="all" spc="0" normalizeH="0" noProof="0" dirty="0" err="1"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trúc</a:t>
            </a:r>
            <a:r>
              <a:rPr kumimoji="0" lang="en-US" sz="3600" b="0" i="0" u="none" strike="noStrike" kern="1200" cap="all" spc="0" normalizeH="0" baseline="0" noProof="0" dirty="0" err="1"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hệ</a:t>
            </a:r>
            <a:r>
              <a:rPr kumimoji="0" 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 </a:t>
            </a:r>
            <a:r>
              <a:rPr kumimoji="0" lang="en-US" sz="3600" b="0" i="0" u="none" strike="noStrike" kern="1200" cap="all" spc="0" normalizeH="0" baseline="0" noProof="0" dirty="0" err="1"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thống</a:t>
            </a:r>
            <a:r>
              <a:rPr kumimoji="0" 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a:t>
            </a:r>
            <a:r>
              <a:rPr kumimoji="0" lang="en-US" sz="20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
            </a:r>
            <a:br>
              <a:rPr kumimoji="0" lang="en-US" sz="20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br>
            <a:endParaRPr kumimoji="0" 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7" name="Slide Number Placeholder 26"/>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descr="C:\Program Files\Microsoft Office\MEDIA\CAGCAT10\j0292020.wmf"/>
          <p:cNvPicPr>
            <a:picLocks noChangeAspect="1" noChangeArrowheads="1"/>
          </p:cNvPicPr>
          <p:nvPr/>
        </p:nvPicPr>
        <p:blipFill>
          <a:blip r:embed="rId2"/>
          <a:srcRect/>
          <a:stretch>
            <a:fillRect/>
          </a:stretch>
        </p:blipFill>
        <p:spPr bwMode="auto">
          <a:xfrm>
            <a:off x="457200" y="2286000"/>
            <a:ext cx="940098" cy="892175"/>
          </a:xfrm>
          <a:prstGeom prst="rect">
            <a:avLst/>
          </a:prstGeom>
          <a:noFill/>
        </p:spPr>
      </p:pic>
      <p:sp>
        <p:nvSpPr>
          <p:cNvPr id="28" name="Flowchart: Multidocument 27"/>
          <p:cNvSpPr/>
          <p:nvPr/>
        </p:nvSpPr>
        <p:spPr>
          <a:xfrm>
            <a:off x="2362200" y="1828800"/>
            <a:ext cx="1365504" cy="175260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ACM, </a:t>
            </a:r>
            <a:r>
              <a:rPr lang="en-US" sz="1300" b="1" dirty="0" err="1" smtClean="0">
                <a:solidFill>
                  <a:schemeClr val="tx1"/>
                </a:solidFill>
                <a:latin typeface="Times New Roman" pitchFamily="18" charset="0"/>
                <a:cs typeface="Times New Roman" pitchFamily="18" charset="0"/>
              </a:rPr>
              <a:t>Citeseer</a:t>
            </a:r>
            <a:r>
              <a:rPr lang="en-US" sz="1300" b="1" dirty="0" smtClean="0">
                <a:solidFill>
                  <a:schemeClr val="tx1"/>
                </a:solidFill>
                <a:latin typeface="Times New Roman" pitchFamily="18" charset="0"/>
                <a:cs typeface="Times New Roman" pitchFamily="18" charset="0"/>
              </a:rPr>
              <a:t>,  IEEE </a:t>
            </a:r>
            <a:r>
              <a:rPr lang="en-US" sz="1300" b="1" dirty="0" err="1" smtClean="0">
                <a:solidFill>
                  <a:schemeClr val="tx1"/>
                </a:solidFill>
                <a:latin typeface="Times New Roman" pitchFamily="18" charset="0"/>
                <a:cs typeface="Times New Roman" pitchFamily="18" charset="0"/>
              </a:rPr>
              <a:t>Xplore</a:t>
            </a:r>
            <a:endParaRPr lang="en-US" sz="1300" b="1" dirty="0">
              <a:solidFill>
                <a:schemeClr val="tx1"/>
              </a:solidFill>
              <a:latin typeface="Times New Roman" pitchFamily="18" charset="0"/>
              <a:cs typeface="Times New Roman" pitchFamily="18" charset="0"/>
            </a:endParaRPr>
          </a:p>
        </p:txBody>
      </p:sp>
      <p:sp>
        <p:nvSpPr>
          <p:cNvPr id="29" name="TextBox 28"/>
          <p:cNvSpPr txBox="1"/>
          <p:nvPr/>
        </p:nvSpPr>
        <p:spPr>
          <a:xfrm>
            <a:off x="2971800" y="5638800"/>
            <a:ext cx="1670842" cy="292388"/>
          </a:xfrm>
          <a:prstGeom prst="rect">
            <a:avLst/>
          </a:prstGeom>
          <a:noFill/>
        </p:spPr>
        <p:txBody>
          <a:bodyPr wrap="none" rtlCol="0">
            <a:spAutoFit/>
          </a:bodyPr>
          <a:lstStyle/>
          <a:p>
            <a:r>
              <a:rPr lang="en-US" sz="1300" b="1" dirty="0" smtClean="0">
                <a:latin typeface="Times New Roman" pitchFamily="18" charset="0"/>
                <a:cs typeface="Times New Roman" pitchFamily="18" charset="0"/>
              </a:rPr>
              <a:t>(1) Module Thu </a:t>
            </a:r>
            <a:r>
              <a:rPr lang="en-US" sz="1300" b="1" dirty="0" err="1" smtClean="0">
                <a:latin typeface="Times New Roman" pitchFamily="18" charset="0"/>
                <a:cs typeface="Times New Roman" pitchFamily="18" charset="0"/>
              </a:rPr>
              <a:t>thập</a:t>
            </a:r>
            <a:endParaRPr lang="en-US" sz="1300" b="1" dirty="0">
              <a:latin typeface="Times New Roman" pitchFamily="18" charset="0"/>
              <a:cs typeface="Times New Roman" pitchFamily="18" charset="0"/>
            </a:endParaRPr>
          </a:p>
        </p:txBody>
      </p:sp>
      <p:sp>
        <p:nvSpPr>
          <p:cNvPr id="30" name="Cloud Callout 29"/>
          <p:cNvSpPr/>
          <p:nvPr/>
        </p:nvSpPr>
        <p:spPr>
          <a:xfrm>
            <a:off x="1066800" y="685800"/>
            <a:ext cx="1524000" cy="1450848"/>
          </a:xfrm>
          <a:prstGeom prst="cloudCallout">
            <a:avLst>
              <a:gd name="adj1" fmla="val -35078"/>
              <a:gd name="adj2" fmla="val 715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Tác</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giả</a:t>
            </a: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Tựa</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đề</a:t>
            </a: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Hội</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Nghị</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a:solidFill>
                <a:schemeClr val="tx1"/>
              </a:solidFill>
              <a:latin typeface="Times New Roman" pitchFamily="18" charset="0"/>
              <a:cs typeface="Times New Roman" pitchFamily="18" charset="0"/>
            </a:endParaRPr>
          </a:p>
        </p:txBody>
      </p:sp>
      <p:sp>
        <p:nvSpPr>
          <p:cNvPr id="31" name="Cloud 30"/>
          <p:cNvSpPr/>
          <p:nvPr/>
        </p:nvSpPr>
        <p:spPr>
          <a:xfrm>
            <a:off x="3124200" y="0"/>
            <a:ext cx="1905000" cy="1219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WWW</a:t>
            </a:r>
            <a:endParaRPr lang="en-US" sz="1300" b="1" dirty="0">
              <a:solidFill>
                <a:schemeClr val="tx1"/>
              </a:solidFill>
              <a:latin typeface="Times New Roman" pitchFamily="18" charset="0"/>
              <a:cs typeface="Times New Roman" pitchFamily="18" charset="0"/>
            </a:endParaRPr>
          </a:p>
        </p:txBody>
      </p:sp>
      <p:cxnSp>
        <p:nvCxnSpPr>
          <p:cNvPr id="32" name="Elbow Connector 31"/>
          <p:cNvCxnSpPr>
            <a:stCxn id="31" idx="1"/>
            <a:endCxn id="28" idx="0"/>
          </p:cNvCxnSpPr>
          <p:nvPr/>
        </p:nvCxnSpPr>
        <p:spPr>
          <a:xfrm rot="5400000">
            <a:off x="3302348" y="1054448"/>
            <a:ext cx="610898" cy="93780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Flowchart: Document 32"/>
          <p:cNvSpPr/>
          <p:nvPr/>
        </p:nvSpPr>
        <p:spPr>
          <a:xfrm>
            <a:off x="4648200" y="1752600"/>
            <a:ext cx="1371600" cy="1905000"/>
          </a:xfrm>
          <a:prstGeom prst="flowChart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latin typeface="Times New Roman" pitchFamily="18" charset="0"/>
              <a:cs typeface="Times New Roman" pitchFamily="18" charset="0"/>
            </a:endParaRPr>
          </a:p>
        </p:txBody>
      </p:sp>
      <p:sp>
        <p:nvSpPr>
          <p:cNvPr id="34" name="Rectangle 33"/>
          <p:cNvSpPr/>
          <p:nvPr/>
        </p:nvSpPr>
        <p:spPr>
          <a:xfrm>
            <a:off x="4267200" y="1295400"/>
            <a:ext cx="2090637" cy="292388"/>
          </a:xfrm>
          <a:prstGeom prst="rect">
            <a:avLst/>
          </a:prstGeom>
        </p:spPr>
        <p:txBody>
          <a:bodyPr wrap="none">
            <a:spAutoFit/>
          </a:bodyPr>
          <a:lstStyle/>
          <a:p>
            <a:pPr algn="ctr"/>
            <a:r>
              <a:rPr lang="en-US" sz="1300" b="1" dirty="0" err="1" smtClean="0">
                <a:latin typeface="Times New Roman" pitchFamily="18" charset="0"/>
                <a:cs typeface="Times New Roman" pitchFamily="18" charset="0"/>
              </a:rPr>
              <a:t>Bài</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báo</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khoa</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học</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máy</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tính</a:t>
            </a:r>
            <a:endParaRPr lang="en-US" sz="1300" b="1" dirty="0" smtClean="0">
              <a:latin typeface="Times New Roman" pitchFamily="18" charset="0"/>
              <a:cs typeface="Times New Roman" pitchFamily="18" charset="0"/>
            </a:endParaRPr>
          </a:p>
        </p:txBody>
      </p:sp>
      <p:sp>
        <p:nvSpPr>
          <p:cNvPr id="35" name="Flowchart: Document 34"/>
          <p:cNvSpPr/>
          <p:nvPr/>
        </p:nvSpPr>
        <p:spPr>
          <a:xfrm>
            <a:off x="4876800" y="1905000"/>
            <a:ext cx="1371600" cy="1905000"/>
          </a:xfrm>
          <a:prstGeom prst="flowChart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Metadata</a:t>
            </a:r>
          </a:p>
        </p:txBody>
      </p:sp>
      <p:sp>
        <p:nvSpPr>
          <p:cNvPr id="36" name="Right Arrow 35"/>
          <p:cNvSpPr/>
          <p:nvPr/>
        </p:nvSpPr>
        <p:spPr>
          <a:xfrm>
            <a:off x="1447800" y="2743200"/>
            <a:ext cx="914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a:latin typeface="Times New Roman" pitchFamily="18" charset="0"/>
              <a:cs typeface="Times New Roman" pitchFamily="18" charset="0"/>
            </a:endParaRPr>
          </a:p>
        </p:txBody>
      </p:sp>
      <p:sp>
        <p:nvSpPr>
          <p:cNvPr id="37" name="Right Arrow 36"/>
          <p:cNvSpPr/>
          <p:nvPr/>
        </p:nvSpPr>
        <p:spPr>
          <a:xfrm>
            <a:off x="3733800" y="2743200"/>
            <a:ext cx="914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a:latin typeface="Times New Roman" pitchFamily="18" charset="0"/>
              <a:cs typeface="Times New Roman" pitchFamily="18" charset="0"/>
            </a:endParaRPr>
          </a:p>
        </p:txBody>
      </p:sp>
      <p:sp>
        <p:nvSpPr>
          <p:cNvPr id="38" name="Rectangle 37"/>
          <p:cNvSpPr/>
          <p:nvPr/>
        </p:nvSpPr>
        <p:spPr>
          <a:xfrm>
            <a:off x="7086600" y="1066800"/>
            <a:ext cx="1752600" cy="39624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smtClean="0">
                <a:solidFill>
                  <a:schemeClr val="tx1"/>
                </a:solidFill>
                <a:latin typeface="Times New Roman" pitchFamily="18" charset="0"/>
                <a:cs typeface="Times New Roman" pitchFamily="18" charset="0"/>
              </a:rPr>
              <a:t>Tác</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giả</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Hội</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nghị</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Năm</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smtClean="0">
                <a:solidFill>
                  <a:schemeClr val="tx1"/>
                </a:solidFill>
                <a:latin typeface="Times New Roman" pitchFamily="18" charset="0"/>
                <a:cs typeface="Times New Roman" pitchFamily="18" charset="0"/>
              </a:rPr>
              <a:t>Abstract</a:t>
            </a: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smtClean="0">
                <a:solidFill>
                  <a:schemeClr val="tx1"/>
                </a:solidFill>
                <a:latin typeface="Times New Roman" pitchFamily="18" charset="0"/>
                <a:cs typeface="Times New Roman" pitchFamily="18" charset="0"/>
              </a:rPr>
              <a:t>Reference</a:t>
            </a: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a:solidFill>
                <a:schemeClr val="tx1"/>
              </a:solidFill>
              <a:latin typeface="Times New Roman" pitchFamily="18" charset="0"/>
              <a:cs typeface="Times New Roman" pitchFamily="18" charset="0"/>
            </a:endParaRPr>
          </a:p>
        </p:txBody>
      </p:sp>
      <p:cxnSp>
        <p:nvCxnSpPr>
          <p:cNvPr id="39" name="Straight Arrow Connector 38"/>
          <p:cNvCxnSpPr/>
          <p:nvPr/>
        </p:nvCxnSpPr>
        <p:spPr>
          <a:xfrm flipV="1">
            <a:off x="6019800" y="1905000"/>
            <a:ext cx="16002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019800" y="2438400"/>
            <a:ext cx="16002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943600" y="2743200"/>
            <a:ext cx="1752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019800" y="2743200"/>
            <a:ext cx="16002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019800" y="2819400"/>
            <a:ext cx="1447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0" y="5715000"/>
            <a:ext cx="227498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(2) Module </a:t>
            </a:r>
            <a:r>
              <a:rPr lang="en-US" b="1" dirty="0" err="1" smtClean="0">
                <a:latin typeface="Times New Roman" pitchFamily="18" charset="0"/>
                <a:cs typeface="Times New Roman" pitchFamily="18" charset="0"/>
              </a:rPr>
              <a:t>Phân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lớp</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3" name="Flowchart: Multidocument 2"/>
          <p:cNvSpPr/>
          <p:nvPr/>
        </p:nvSpPr>
        <p:spPr>
          <a:xfrm>
            <a:off x="6934200" y="914400"/>
            <a:ext cx="914400" cy="99060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smtClean="0">
                <a:solidFill>
                  <a:schemeClr val="tx1"/>
                </a:solidFill>
                <a:latin typeface="Times New Roman" pitchFamily="18" charset="0"/>
                <a:cs typeface="Times New Roman" pitchFamily="18" charset="0"/>
              </a:rPr>
              <a:t>Abtract</a:t>
            </a:r>
            <a:endParaRPr lang="en-US" sz="1300" b="1" dirty="0">
              <a:solidFill>
                <a:schemeClr val="tx1"/>
              </a:solidFill>
              <a:latin typeface="Times New Roman" pitchFamily="18" charset="0"/>
              <a:cs typeface="Times New Roman" pitchFamily="18" charset="0"/>
            </a:endParaRPr>
          </a:p>
        </p:txBody>
      </p:sp>
      <p:sp>
        <p:nvSpPr>
          <p:cNvPr id="4" name="Rectangle 3"/>
          <p:cNvSpPr/>
          <p:nvPr/>
        </p:nvSpPr>
        <p:spPr>
          <a:xfrm>
            <a:off x="5105400" y="3962400"/>
            <a:ext cx="1447800" cy="762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SVM</a:t>
            </a:r>
            <a:endParaRPr lang="en-US" b="1" dirty="0">
              <a:latin typeface="Times New Roman" pitchFamily="18" charset="0"/>
              <a:cs typeface="Times New Roman" pitchFamily="18" charset="0"/>
            </a:endParaRPr>
          </a:p>
        </p:txBody>
      </p:sp>
      <p:sp>
        <p:nvSpPr>
          <p:cNvPr id="5" name="Rectangle 4"/>
          <p:cNvSpPr/>
          <p:nvPr/>
        </p:nvSpPr>
        <p:spPr>
          <a:xfrm>
            <a:off x="381000" y="381000"/>
            <a:ext cx="1883850" cy="369332"/>
          </a:xfrm>
          <a:prstGeom prst="rect">
            <a:avLst/>
          </a:prstGeom>
        </p:spPr>
        <p:txBody>
          <a:bodyPr wrap="none">
            <a:spAutoFit/>
          </a:bodyPr>
          <a:lstStyle/>
          <a:p>
            <a:pPr algn="ctr"/>
            <a:r>
              <a:rPr lang="en-US" b="1" dirty="0" err="1" smtClean="0">
                <a:latin typeface="Times New Roman" pitchFamily="18" charset="0"/>
                <a:cs typeface="Times New Roman" pitchFamily="18" charset="0"/>
              </a:rPr>
              <a:t>Bài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khoa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học</a:t>
            </a:r>
            <a:endParaRPr lang="en-US" b="1" dirty="0" smtClean="0">
              <a:latin typeface="Times New Roman" pitchFamily="18" charset="0"/>
              <a:cs typeface="Times New Roman" pitchFamily="18" charset="0"/>
            </a:endParaRPr>
          </a:p>
        </p:txBody>
      </p:sp>
      <p:sp>
        <p:nvSpPr>
          <p:cNvPr id="6" name="Rectangle 5"/>
          <p:cNvSpPr/>
          <p:nvPr/>
        </p:nvSpPr>
        <p:spPr>
          <a:xfrm>
            <a:off x="6553200" y="533400"/>
            <a:ext cx="1883850" cy="369332"/>
          </a:xfrm>
          <a:prstGeom prst="rect">
            <a:avLst/>
          </a:prstGeom>
        </p:spPr>
        <p:txBody>
          <a:bodyPr wrap="none">
            <a:spAutoFit/>
          </a:bodyPr>
          <a:lstStyle/>
          <a:p>
            <a:pPr algn="ctr"/>
            <a:r>
              <a:rPr lang="en-US" b="1" dirty="0" err="1" smtClean="0">
                <a:latin typeface="Times New Roman" pitchFamily="18" charset="0"/>
                <a:cs typeface="Times New Roman" pitchFamily="18" charset="0"/>
              </a:rPr>
              <a:t>Bài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khoa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học</a:t>
            </a:r>
            <a:endParaRPr lang="en-US" b="1" dirty="0" smtClean="0">
              <a:latin typeface="Times New Roman" pitchFamily="18" charset="0"/>
              <a:cs typeface="Times New Roman" pitchFamily="18" charset="0"/>
            </a:endParaRPr>
          </a:p>
        </p:txBody>
      </p:sp>
      <p:sp>
        <p:nvSpPr>
          <p:cNvPr id="7" name="Flowchart: Alternate Process 6"/>
          <p:cNvSpPr/>
          <p:nvPr/>
        </p:nvSpPr>
        <p:spPr>
          <a:xfrm>
            <a:off x="2895600" y="2819400"/>
            <a:ext cx="1676400" cy="609600"/>
          </a:xfrm>
          <a:prstGeom prst="flowChartAlternate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Times New Roman" pitchFamily="18" charset="0"/>
                <a:cs typeface="Times New Roman" pitchFamily="18" charset="0"/>
              </a:rPr>
              <a:t>Tiền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xử</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lý</a:t>
            </a:r>
            <a:endParaRPr lang="en-US" b="1" dirty="0">
              <a:latin typeface="Times New Roman" pitchFamily="18" charset="0"/>
              <a:cs typeface="Times New Roman" pitchFamily="18" charset="0"/>
            </a:endParaRPr>
          </a:p>
        </p:txBody>
      </p:sp>
      <p:sp>
        <p:nvSpPr>
          <p:cNvPr id="8" name="Flowchart: Alternate Process 7"/>
          <p:cNvSpPr/>
          <p:nvPr/>
        </p:nvSpPr>
        <p:spPr>
          <a:xfrm>
            <a:off x="2895600" y="4038600"/>
            <a:ext cx="1600200" cy="685800"/>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Times New Roman" pitchFamily="18" charset="0"/>
                <a:cs typeface="Times New Roman" pitchFamily="18" charset="0"/>
              </a:rPr>
              <a:t>Rút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đặc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Trưng</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9" name="Flowchart: Multidocument 8"/>
          <p:cNvSpPr/>
          <p:nvPr/>
        </p:nvSpPr>
        <p:spPr>
          <a:xfrm>
            <a:off x="762000" y="914400"/>
            <a:ext cx="990600" cy="99060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smtClean="0">
                <a:solidFill>
                  <a:schemeClr val="tx1"/>
                </a:solidFill>
                <a:latin typeface="Times New Roman" pitchFamily="18" charset="0"/>
                <a:cs typeface="Times New Roman" pitchFamily="18" charset="0"/>
              </a:rPr>
              <a:t>Abtract</a:t>
            </a:r>
            <a:endParaRPr lang="en-US" sz="1300" b="1" dirty="0">
              <a:solidFill>
                <a:schemeClr val="tx1"/>
              </a:solidFill>
              <a:latin typeface="Times New Roman" pitchFamily="18" charset="0"/>
              <a:cs typeface="Times New Roman" pitchFamily="18" charset="0"/>
            </a:endParaRPr>
          </a:p>
        </p:txBody>
      </p:sp>
      <p:sp>
        <p:nvSpPr>
          <p:cNvPr id="10" name="Flowchart: Predefined Process 9"/>
          <p:cNvSpPr/>
          <p:nvPr/>
        </p:nvSpPr>
        <p:spPr>
          <a:xfrm>
            <a:off x="5029200" y="990600"/>
            <a:ext cx="1524000" cy="91440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Times New Roman" pitchFamily="18" charset="0"/>
                <a:cs typeface="Times New Roman" pitchFamily="18" charset="0"/>
              </a:rPr>
              <a:t>Khung</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phân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loại</a:t>
            </a:r>
            <a:endParaRPr lang="en-US" b="1" dirty="0">
              <a:solidFill>
                <a:schemeClr val="tx1"/>
              </a:solidFill>
              <a:latin typeface="Times New Roman" pitchFamily="18" charset="0"/>
              <a:cs typeface="Times New Roman" pitchFamily="18" charset="0"/>
            </a:endParaRPr>
          </a:p>
        </p:txBody>
      </p:sp>
      <p:sp>
        <p:nvSpPr>
          <p:cNvPr id="11" name="Rectangle 10"/>
          <p:cNvSpPr/>
          <p:nvPr/>
        </p:nvSpPr>
        <p:spPr>
          <a:xfrm>
            <a:off x="4800600" y="381000"/>
            <a:ext cx="373380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itchFamily="18" charset="0"/>
              <a:cs typeface="Times New Roman" pitchFamily="18" charset="0"/>
            </a:endParaRPr>
          </a:p>
        </p:txBody>
      </p:sp>
      <p:cxnSp>
        <p:nvCxnSpPr>
          <p:cNvPr id="12" name="Curved Connector 19"/>
          <p:cNvCxnSpPr>
            <a:stCxn id="9" idx="2"/>
            <a:endCxn id="7" idx="1"/>
          </p:cNvCxnSpPr>
          <p:nvPr/>
        </p:nvCxnSpPr>
        <p:spPr>
          <a:xfrm rot="16200000" flipH="1">
            <a:off x="1413651" y="1642251"/>
            <a:ext cx="1256714" cy="170718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endCxn id="7" idx="3"/>
          </p:cNvCxnSpPr>
          <p:nvPr/>
        </p:nvCxnSpPr>
        <p:spPr>
          <a:xfrm rot="10800000" flipV="1">
            <a:off x="4572000" y="2362200"/>
            <a:ext cx="2209800" cy="7620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Down Arrow 13"/>
          <p:cNvSpPr/>
          <p:nvPr/>
        </p:nvSpPr>
        <p:spPr>
          <a:xfrm>
            <a:off x="3505200" y="34290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itchFamily="18" charset="0"/>
              <a:cs typeface="Times New Roman" pitchFamily="18" charset="0"/>
            </a:endParaRPr>
          </a:p>
        </p:txBody>
      </p:sp>
      <p:sp>
        <p:nvSpPr>
          <p:cNvPr id="15" name="Right Arrow 14"/>
          <p:cNvSpPr/>
          <p:nvPr/>
        </p:nvSpPr>
        <p:spPr>
          <a:xfrm>
            <a:off x="4495800" y="4267200"/>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itchFamily="18" charset="0"/>
              <a:cs typeface="Times New Roman" pitchFamily="18" charset="0"/>
            </a:endParaRPr>
          </a:p>
        </p:txBody>
      </p:sp>
      <p:sp>
        <p:nvSpPr>
          <p:cNvPr id="16" name="Rectangle 15"/>
          <p:cNvSpPr/>
          <p:nvPr/>
        </p:nvSpPr>
        <p:spPr>
          <a:xfrm>
            <a:off x="6820927" y="2971800"/>
            <a:ext cx="2323073" cy="646331"/>
          </a:xfrm>
          <a:prstGeom prst="rect">
            <a:avLst/>
          </a:prstGeom>
        </p:spPr>
        <p:txBody>
          <a:bodyPr wrap="none">
            <a:spAutoFit/>
          </a:bodyPr>
          <a:lstStyle/>
          <a:p>
            <a:pPr algn="ctr"/>
            <a:r>
              <a:rPr lang="en-US" b="1" dirty="0" err="1" smtClean="0">
                <a:latin typeface="Times New Roman" pitchFamily="18" charset="0"/>
                <a:cs typeface="Times New Roman" pitchFamily="18" charset="0"/>
              </a:rPr>
              <a:t>Bài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khoa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học</a:t>
            </a:r>
            <a:endParaRPr lang="en-US" b="1" dirty="0" smtClean="0">
              <a:latin typeface="Times New Roman" pitchFamily="18" charset="0"/>
              <a:cs typeface="Times New Roman" pitchFamily="18" charset="0"/>
            </a:endParaRPr>
          </a:p>
          <a:p>
            <a:pPr algn="ctr"/>
            <a:r>
              <a:rPr lang="en-US" b="1" dirty="0" err="1" smtClean="0">
                <a:latin typeface="Times New Roman" pitchFamily="18" charset="0"/>
                <a:cs typeface="Times New Roman" pitchFamily="18" charset="0"/>
              </a:rPr>
              <a:t>Được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xác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định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chủ</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đề</a:t>
            </a:r>
            <a:endParaRPr lang="en-US" b="1" dirty="0" smtClean="0">
              <a:latin typeface="Times New Roman" pitchFamily="18" charset="0"/>
              <a:cs typeface="Times New Roman" pitchFamily="18" charset="0"/>
            </a:endParaRPr>
          </a:p>
        </p:txBody>
      </p:sp>
      <p:sp>
        <p:nvSpPr>
          <p:cNvPr id="17" name="Flowchart: Multidocument 16"/>
          <p:cNvSpPr/>
          <p:nvPr/>
        </p:nvSpPr>
        <p:spPr>
          <a:xfrm>
            <a:off x="7543800" y="3657600"/>
            <a:ext cx="990600" cy="160020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smtClean="0">
                <a:solidFill>
                  <a:schemeClr val="tx1"/>
                </a:solidFill>
                <a:latin typeface="Times New Roman" pitchFamily="18" charset="0"/>
                <a:cs typeface="Times New Roman" pitchFamily="18" charset="0"/>
              </a:rPr>
              <a:t>Abtract</a:t>
            </a:r>
            <a:endParaRPr lang="en-US" sz="1300" b="1" dirty="0" smtClean="0">
              <a:solidFill>
                <a:schemeClr val="tx1"/>
              </a:solidFill>
              <a:latin typeface="Times New Roman" pitchFamily="18" charset="0"/>
              <a:cs typeface="Times New Roman" pitchFamily="18" charset="0"/>
            </a:endParaRPr>
          </a:p>
          <a:p>
            <a:pPr algn="ctr"/>
            <a:r>
              <a:rPr lang="en-US" sz="1300" b="1" dirty="0" smtClean="0">
                <a:solidFill>
                  <a:schemeClr val="tx1"/>
                </a:solidFill>
                <a:latin typeface="Times New Roman" pitchFamily="18" charset="0"/>
                <a:cs typeface="Times New Roman" pitchFamily="18" charset="0"/>
              </a:rPr>
              <a:t>Subject</a:t>
            </a:r>
            <a:endParaRPr lang="en-US" sz="1300" b="1" dirty="0">
              <a:solidFill>
                <a:schemeClr val="tx1"/>
              </a:solidFill>
              <a:latin typeface="Times New Roman" pitchFamily="18" charset="0"/>
              <a:cs typeface="Times New Roman" pitchFamily="18" charset="0"/>
            </a:endParaRPr>
          </a:p>
        </p:txBody>
      </p:sp>
      <p:sp>
        <p:nvSpPr>
          <p:cNvPr id="18" name="Right Arrow 17"/>
          <p:cNvSpPr/>
          <p:nvPr/>
        </p:nvSpPr>
        <p:spPr>
          <a:xfrm>
            <a:off x="6629400" y="41910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itchFamily="18" charset="0"/>
              <a:cs typeface="Times New Roman" pitchFamily="18" charset="0"/>
            </a:endParaRPr>
          </a:p>
        </p:txBody>
      </p:sp>
      <p:sp>
        <p:nvSpPr>
          <p:cNvPr id="19" name="Rectangle 18"/>
          <p:cNvSpPr/>
          <p:nvPr/>
        </p:nvSpPr>
        <p:spPr>
          <a:xfrm>
            <a:off x="5791200" y="0"/>
            <a:ext cx="1361270" cy="369332"/>
          </a:xfrm>
          <a:prstGeom prst="rect">
            <a:avLst/>
          </a:prstGeom>
        </p:spPr>
        <p:txBody>
          <a:bodyPr wrap="none">
            <a:spAutoFit/>
          </a:bodyPr>
          <a:lstStyle/>
          <a:p>
            <a:pPr algn="ctr"/>
            <a:r>
              <a:rPr lang="en-US" b="1" dirty="0" err="1" smtClean="0">
                <a:latin typeface="Times New Roman" pitchFamily="18" charset="0"/>
                <a:cs typeface="Times New Roman" pitchFamily="18" charset="0"/>
              </a:rPr>
              <a:t>Dữ</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liệu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Học</a:t>
            </a:r>
            <a:endParaRPr lang="en-US" b="1" dirty="0" smtClean="0">
              <a:latin typeface="Times New Roman" pitchFamily="18" charset="0"/>
              <a:cs typeface="Times New Roman" pitchFamily="18" charset="0"/>
            </a:endParaRPr>
          </a:p>
        </p:txBody>
      </p:sp>
      <p:sp>
        <p:nvSpPr>
          <p:cNvPr id="20" name="Slide Number Placeholder 19"/>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Khung</a:t>
            </a:r>
            <a:r>
              <a:rPr lang="en-US" dirty="0" smtClean="0"/>
              <a:t> </a:t>
            </a:r>
            <a:r>
              <a:rPr lang="en-US" dirty="0" err="1" smtClean="0"/>
              <a:t>Phân</a:t>
            </a:r>
            <a:r>
              <a:rPr lang="en-US" dirty="0" smtClean="0"/>
              <a:t> </a:t>
            </a:r>
            <a:r>
              <a:rPr lang="en-US" dirty="0" err="1" smtClean="0"/>
              <a:t>loại</a:t>
            </a:r>
            <a:r>
              <a:rPr lang="en-US" dirty="0" smtClean="0"/>
              <a:t>: </a:t>
            </a:r>
            <a:endParaRPr lang="en-US" dirty="0"/>
          </a:p>
        </p:txBody>
      </p:sp>
      <p:sp>
        <p:nvSpPr>
          <p:cNvPr id="7" name="Content Placeholder 6"/>
          <p:cNvSpPr>
            <a:spLocks noGrp="1"/>
          </p:cNvSpPr>
          <p:nvPr>
            <p:ph idx="1"/>
          </p:nvPr>
        </p:nvSpPr>
        <p:spPr/>
        <p:txBody>
          <a:bodyPr/>
          <a:lstStyle/>
          <a:p>
            <a:r>
              <a:rPr lang="en-US" dirty="0" smtClean="0">
                <a:hlinkClick r:id="rId2"/>
              </a:rPr>
              <a:t>Theoretical computer science</a:t>
            </a:r>
            <a:r>
              <a:rPr lang="en-US" dirty="0" smtClean="0"/>
              <a:t> </a:t>
            </a:r>
          </a:p>
          <a:p>
            <a:r>
              <a:rPr lang="en-US" dirty="0" smtClean="0">
                <a:hlinkClick r:id="rId2"/>
              </a:rPr>
              <a:t>Algorithms and data structures</a:t>
            </a:r>
            <a:endParaRPr lang="en-US" dirty="0" smtClean="0"/>
          </a:p>
          <a:p>
            <a:r>
              <a:rPr lang="en-US" dirty="0" smtClean="0">
                <a:hlinkClick r:id="rId2"/>
              </a:rPr>
              <a:t>Computer elements and architecture</a:t>
            </a:r>
            <a:endParaRPr lang="en-US" dirty="0" smtClean="0"/>
          </a:p>
          <a:p>
            <a:r>
              <a:rPr lang="en-US" dirty="0" smtClean="0">
                <a:hlinkClick r:id="rId2"/>
              </a:rPr>
              <a:t>Computational science</a:t>
            </a:r>
            <a:endParaRPr lang="en-US" dirty="0" smtClean="0"/>
          </a:p>
          <a:p>
            <a:r>
              <a:rPr lang="en-US" dirty="0" smtClean="0">
                <a:hlinkClick r:id="rId2"/>
              </a:rPr>
              <a:t>Artificial Intelligence</a:t>
            </a:r>
            <a:endParaRPr lang="en-US" dirty="0" smtClean="0"/>
          </a:p>
          <a:p>
            <a:r>
              <a:rPr lang="en-US" dirty="0" smtClean="0">
                <a:hlinkClick r:id="rId2"/>
              </a:rPr>
              <a:t>Software Engineering</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438</TotalTime>
  <Words>1721</Words>
  <Application>Microsoft Office PowerPoint</Application>
  <PresentationFormat>On-screen Show (4:3)</PresentationFormat>
  <Paragraphs>190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Trek</vt:lpstr>
      <vt:lpstr>Xây dựng dữ liệu chỉ mục các bài báo khoa học  được thu thập và phân loại từ các thư viện số.  </vt:lpstr>
      <vt:lpstr>Nội dung báo cáo</vt:lpstr>
      <vt:lpstr>Đặt vấn đề. </vt:lpstr>
      <vt:lpstr>Mục tiêu</vt:lpstr>
      <vt:lpstr>phạm vi</vt:lpstr>
      <vt:lpstr>Slide 6</vt:lpstr>
      <vt:lpstr>Slide 7</vt:lpstr>
      <vt:lpstr>Slide 8</vt:lpstr>
      <vt:lpstr>Khung Phân loại: </vt:lpstr>
      <vt:lpstr>Chức năng của hệ thống</vt:lpstr>
      <vt:lpstr>Các ứng dụng và nghiên cứu liên quan</vt:lpstr>
      <vt:lpstr>ACM- Association for Computing Machinery </vt:lpstr>
      <vt:lpstr>Citeseerx</vt:lpstr>
      <vt:lpstr>IEEE Xplore</vt:lpstr>
      <vt:lpstr>IEEE Xplore</vt:lpstr>
      <vt:lpstr>IEEE Xplore</vt:lpstr>
      <vt:lpstr>Jabref</vt:lpstr>
      <vt:lpstr>Jabref</vt:lpstr>
      <vt:lpstr>Jabref</vt:lpstr>
      <vt:lpstr>Jabref</vt:lpstr>
      <vt:lpstr>DBLP</vt:lpstr>
      <vt:lpstr>DBLP </vt:lpstr>
      <vt:lpstr>Kế hoạch triển khai. </vt:lpstr>
      <vt:lpstr>Kết quả dự kiến. </vt:lpstr>
      <vt:lpstr>Các tài liệu tham khảo chính dự kiến. </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TKORG-PC1</dc:creator>
  <cp:lastModifiedBy>cuongnp</cp:lastModifiedBy>
  <cp:revision>65</cp:revision>
  <dcterms:created xsi:type="dcterms:W3CDTF">2006-08-16T00:00:00Z</dcterms:created>
  <dcterms:modified xsi:type="dcterms:W3CDTF">2010-08-30T00:23:08Z</dcterms:modified>
</cp:coreProperties>
</file>