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6" r:id="rId6"/>
    <p:sldId id="258" r:id="rId7"/>
    <p:sldId id="263" r:id="rId8"/>
    <p:sldId id="265" r:id="rId9"/>
    <p:sldId id="279" r:id="rId10"/>
    <p:sldId id="259" r:id="rId11"/>
    <p:sldId id="270" r:id="rId12"/>
    <p:sldId id="271" r:id="rId13"/>
    <p:sldId id="272" r:id="rId14"/>
    <p:sldId id="262" r:id="rId15"/>
    <p:sldId id="269" r:id="rId16"/>
    <p:sldId id="268" r:id="rId17"/>
    <p:sldId id="275" r:id="rId18"/>
    <p:sldId id="276" r:id="rId19"/>
    <p:sldId id="281" r:id="rId20"/>
    <p:sldId id="277" r:id="rId21"/>
    <p:sldId id="283" r:id="rId22"/>
    <p:sldId id="284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31" autoAdjust="0"/>
  </p:normalViewPr>
  <p:slideViewPr>
    <p:cSldViewPr>
      <p:cViewPr>
        <p:scale>
          <a:sx n="66" d="100"/>
          <a:sy n="66" d="100"/>
        </p:scale>
        <p:origin x="-72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ity_of_Tr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blp.uni-trier.de/db/about/faqsof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mpi-inf.mpg.de/dblp-mirror/index.php" TargetMode="External"/><Relationship Id="rId2" Type="http://schemas.openxmlformats.org/officeDocument/2006/relationships/hyperlink" Target="http://dblp.l3s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64770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XÂY DỰNG DỮ LIÊU CHỈ MỤC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CÁC BÀI BÁO KHOA HỌC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(Science Article Bibliography Database)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3276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419600"/>
            <a:ext cx="35052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Th.s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Huỳnh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Ngọc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Tín</a:t>
            </a:r>
            <a:endParaRPr kumimoji="0" lang="en-US" sz="18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\\tkorg-server\Documents\Poster &amp; Logo TKORG\Logo\Untitled-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6248400" cy="2570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ACM.</a:t>
            </a:r>
          </a:p>
          <a:p>
            <a:pPr lvl="1"/>
            <a:r>
              <a:rPr lang="en-US" sz="2000" dirty="0" smtClean="0"/>
              <a:t>IEEE </a:t>
            </a:r>
            <a:r>
              <a:rPr lang="en-US" sz="2000" dirty="0" err="1" smtClean="0"/>
              <a:t>Xplore</a:t>
            </a:r>
            <a:endParaRPr lang="en-US" sz="2000" dirty="0" smtClean="0"/>
          </a:p>
          <a:p>
            <a:pPr lvl="1"/>
            <a:r>
              <a:rPr lang="en-US" sz="2000" dirty="0" err="1" smtClean="0"/>
              <a:t>Cicesser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ACM- Association for Computing Machinery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Computing Classification System (CCS).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trúc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CCS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1473 node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chia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cây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3 </a:t>
            </a:r>
            <a:r>
              <a:rPr lang="en-US" sz="1400" dirty="0" err="1" smtClean="0"/>
              <a:t>cấp</a:t>
            </a:r>
            <a:r>
              <a:rPr lang="en-US" sz="1400" dirty="0" smtClean="0"/>
              <a:t>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bao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11 node,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81 node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3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phiên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năm</a:t>
            </a:r>
            <a:r>
              <a:rPr lang="en-US" sz="1400" dirty="0" smtClean="0"/>
              <a:t> 1998).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CSS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TKORG-PC1\Desktop\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"/>
            <a:ext cx="6248400" cy="624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1996" y="6488668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http://www.acm.org/about/class/ccs98-html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67818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/>
              <a:t>Institute of Electrical and Electronics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16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648866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http://ieeexplore.ieee.org/Xplore/guesthome.jsp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thập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 Database DBSA.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31838"/>
          </a:xfrm>
        </p:spPr>
        <p:txBody>
          <a:bodyPr/>
          <a:lstStyle/>
          <a:p>
            <a:r>
              <a:rPr lang="en-US" dirty="0" smtClean="0"/>
              <a:t>DBLP - Database</a:t>
            </a:r>
            <a:endParaRPr lang="en-US" dirty="0"/>
          </a:p>
        </p:txBody>
      </p:sp>
      <p:pic>
        <p:nvPicPr>
          <p:cNvPr id="1026" name="Picture 45" descr="C:\Users\tiendv.tiendv-PC\Desktop\dblp database schema desig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" y="838200"/>
            <a:ext cx="904113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DBSA Database</a:t>
            </a:r>
            <a:endParaRPr lang="en-US" dirty="0"/>
          </a:p>
        </p:txBody>
      </p:sp>
      <p:pic>
        <p:nvPicPr>
          <p:cNvPr id="2050" name="Picture 2" descr="C:\Users\TKORG-PC1\Desktop\databas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685800" y="30480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2971800" y="106680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942451" y="21723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495800" y="3048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14800" y="23622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648200" y="3124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971800" y="41148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2514600"/>
            <a:ext cx="1752600" cy="3962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29718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7400" y="35052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38100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38100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7400" y="38862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676900" y="40005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940098" y="1676400"/>
            <a:ext cx="2037611" cy="4460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0963" y="21336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2819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9200" y="2209800"/>
            <a:ext cx="10489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URL 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6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46" idx="2"/>
            <a:endCxn id="40" idx="0"/>
          </p:cNvCxnSpPr>
          <p:nvPr/>
        </p:nvCxnSpPr>
        <p:spPr>
          <a:xfrm rot="5400000">
            <a:off x="1085850" y="447675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0" y="5334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err="1" smtClean="0"/>
              <a:t>Expresstion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6" idx="2"/>
          </p:cNvCxnSpPr>
          <p:nvPr/>
        </p:nvCxnSpPr>
        <p:spPr>
          <a:xfrm rot="16200000" flipH="1">
            <a:off x="2114550" y="4324350"/>
            <a:ext cx="914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62200" y="5410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Parser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5400" y="480060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HTML Content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DBLP</a:t>
            </a:r>
          </a:p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077200" cy="5407152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Title - </a:t>
            </a:r>
            <a:r>
              <a:rPr lang="en-US" dirty="0" smtClean="0"/>
              <a:t>abstract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wiki)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title,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784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Ashwin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Pulijala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Susan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Gauch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Department of Electrical Engineering and Computer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ScienceUniversity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Kansas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Aixin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Ee-Peng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Lim.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 Text Classification and Evaluation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Center for Advanced Information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SystemsNanyang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Technological University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and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Sahami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(1997).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Hierarchically  Classifying  Documents  using  Very  Few  Words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International Conference on Machine Learning,  pp.170-178, Volume 14, Morgan-Kauffman.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T</a:t>
            </a:r>
            <a:r>
              <a:rPr lang="en-US" sz="2000" dirty="0" smtClean="0"/>
              <a:t>horsten </a:t>
            </a:r>
            <a:r>
              <a:rPr lang="en-US" sz="2000" dirty="0" err="1" smtClean="0"/>
              <a:t>Joachims</a:t>
            </a:r>
            <a:r>
              <a:rPr lang="en-US" sz="2000" dirty="0" smtClean="0"/>
              <a:t>.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Text categorization with SVM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lear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with many relevant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Mladenic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Grobelnik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(1998).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 Selection  for  Classification  Based on  Text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Hierarchy.Working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notes of Learning from Text and the Web, Conference on Automated Learning and Discovery CONALD-98.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Tao Wang.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Document Classification with ACM Subject Hierarchy.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Electrical and Computer Engineering, 2007.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CCECE 2007.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Canadian Conference on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Gui-Rong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Xing.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Qiang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Yang.Yong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Yu Deep.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Classification in Large-scale Text Hierarchies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TKORG-PC1\Desktop\thank-you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Searchengine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chưa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theo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hẹp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d</a:t>
            </a:r>
            <a:r>
              <a:rPr lang="vi-VN" dirty="0" smtClean="0"/>
              <a:t>ựng một cơ sở dữ liệu chỉ mục của các bài báo khoa học từ nhiều nguồn khác 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Phạm</a:t>
            </a:r>
            <a:r>
              <a:rPr lang="en-US" dirty="0" smtClean="0"/>
              <a:t> Vi: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DBLP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ACM, </a:t>
            </a:r>
            <a:r>
              <a:rPr lang="en-US" dirty="0" err="1" smtClean="0"/>
              <a:t>IEEExplore</a:t>
            </a:r>
            <a:r>
              <a:rPr lang="en-US" dirty="0" smtClean="0"/>
              <a:t>, </a:t>
            </a:r>
            <a:r>
              <a:rPr lang="en-US" dirty="0" err="1" smtClean="0"/>
              <a:t>Citeseer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agnetic Disk 4"/>
          <p:cNvSpPr/>
          <p:nvPr/>
        </p:nvSpPr>
        <p:spPr>
          <a:xfrm>
            <a:off x="7010400" y="44196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685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Elbow Connector 6"/>
          <p:cNvCxnSpPr>
            <a:stCxn id="6" idx="1"/>
          </p:cNvCxnSpPr>
          <p:nvPr/>
        </p:nvCxnSpPr>
        <p:spPr>
          <a:xfrm rot="5400000">
            <a:off x="2534421" y="12390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695700" y="3924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962400" y="38862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528066" y="33967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010400" y="32004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2438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484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315200" y="3962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2057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19400" y="2438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390900" y="35433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574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724400" y="4724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244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57200" y="35052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12479" y="34121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600200" y="2057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4419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6" name="Rectangle 25"/>
          <p:cNvSpPr/>
          <p:nvPr/>
        </p:nvSpPr>
        <p:spPr>
          <a:xfrm>
            <a:off x="1447800" y="4419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819400" y="4800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43434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Bent-Up Arrow 28"/>
          <p:cNvSpPr/>
          <p:nvPr/>
        </p:nvSpPr>
        <p:spPr>
          <a:xfrm rot="5400000">
            <a:off x="838200" y="44958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r>
              <a:rPr lang="en-US" sz="3200" dirty="0" smtClean="0"/>
              <a:t> DBLP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DBLP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DBLP - Digital Bibliography &amp; Library Project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1023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DBLP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University of Trier"/>
              </a:rPr>
              <a:t>Universität</a:t>
            </a:r>
            <a:r>
              <a:rPr lang="en-US" dirty="0" smtClean="0">
                <a:hlinkClick r:id="rId2" tooltip="University of Trier"/>
              </a:rPr>
              <a:t> Trier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12/2010 DBLP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CDF, XML </a:t>
            </a:r>
            <a:r>
              <a:rPr lang="en-US" dirty="0" err="1" smtClean="0"/>
              <a:t>và</a:t>
            </a:r>
            <a:r>
              <a:rPr lang="en-US" dirty="0" smtClean="0"/>
              <a:t> SQL.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TOCs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04800" y="2590800"/>
            <a:ext cx="1060704" cy="990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TOCs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17526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xmosaic</a:t>
            </a:r>
            <a:r>
              <a:rPr lang="en-US" sz="1400" dirty="0" smtClean="0"/>
              <a:t> Parser</a:t>
            </a:r>
            <a:endParaRPr lang="en-US" sz="14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86200" y="2667000"/>
            <a:ext cx="14478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 - OUT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1722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xhHTMLParser</a:t>
            </a:r>
            <a:endParaRPr lang="en-US" sz="1400" dirty="0"/>
          </a:p>
        </p:txBody>
      </p:sp>
      <p:sp>
        <p:nvSpPr>
          <p:cNvPr id="10" name="Flowchart: Card 9"/>
          <p:cNvSpPr/>
          <p:nvPr/>
        </p:nvSpPr>
        <p:spPr>
          <a:xfrm>
            <a:off x="6248400" y="4419600"/>
            <a:ext cx="1676400" cy="1524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7086600" y="1143000"/>
            <a:ext cx="13716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Name of Authors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716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29000" y="3048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02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/>
          <p:cNvSpPr/>
          <p:nvPr/>
        </p:nvSpPr>
        <p:spPr>
          <a:xfrm>
            <a:off x="5257800" y="990600"/>
            <a:ext cx="1066800" cy="1295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</a:p>
          <a:p>
            <a:pPr algn="ctr"/>
            <a:r>
              <a:rPr lang="en-US" dirty="0" smtClean="0"/>
              <a:t>In DBLP</a:t>
            </a:r>
            <a:endParaRPr lang="en-US" dirty="0"/>
          </a:p>
        </p:txBody>
      </p:sp>
      <p:cxnSp>
        <p:nvCxnSpPr>
          <p:cNvPr id="19" name="Curved Connector 18"/>
          <p:cNvCxnSpPr>
            <a:stCxn id="15" idx="2"/>
          </p:cNvCxnSpPr>
          <p:nvPr/>
        </p:nvCxnSpPr>
        <p:spPr>
          <a:xfrm rot="16200000" flipH="1">
            <a:off x="5791200" y="2286000"/>
            <a:ext cx="533400" cy="533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0"/>
          </p:cNvCxnSpPr>
          <p:nvPr/>
        </p:nvCxnSpPr>
        <p:spPr>
          <a:xfrm rot="10800000" flipV="1">
            <a:off x="6972300" y="2133600"/>
            <a:ext cx="876300" cy="685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6667500" y="3924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http://dblp.uni-trier.de/db/about/faqsoft.html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886200"/>
            <a:ext cx="5774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TOCs tables of contents of proceedings and journals.</a:t>
            </a:r>
          </a:p>
          <a:p>
            <a:r>
              <a:rPr lang="en-US" dirty="0" smtClean="0"/>
              <a:t>(</a:t>
            </a:r>
            <a:r>
              <a:rPr lang="en-US" sz="1300" i="1" dirty="0" smtClean="0"/>
              <a:t>The TOCs were typed in directly in the HTML format</a:t>
            </a:r>
          </a:p>
          <a:p>
            <a:r>
              <a:rPr lang="en-US" sz="1300" i="1" dirty="0" smtClean="0"/>
              <a:t> and connected to a few introduction pages by handcrafted links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953000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 OUT single text file using a line-oriented </a:t>
            </a:r>
            <a:endParaRPr lang="en-US" dirty="0"/>
          </a:p>
        </p:txBody>
      </p:sp>
      <p:pic>
        <p:nvPicPr>
          <p:cNvPr id="24" name="Picture 3" descr="C:\Users\TKORG-PC1\Desktop\to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6206087" cy="3679111"/>
          </a:xfrm>
          <a:prstGeom prst="rect">
            <a:avLst/>
          </a:prstGeom>
          <a:noFill/>
        </p:spPr>
      </p:pic>
      <p:pic>
        <p:nvPicPr>
          <p:cNvPr id="26" name="Picture 2" descr="C:\Users\TKORG-PC1\Desktop\12-2-2010 9-33-35 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048000"/>
            <a:ext cx="5509647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DBLP Database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CompleteSearch</a:t>
            </a:r>
            <a:r>
              <a:rPr lang="en-US" dirty="0" smtClean="0"/>
              <a:t> DBLP [1]</a:t>
            </a:r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hlinkClick r:id="rId2"/>
              </a:rPr>
              <a:t>Faceted search</a:t>
            </a:r>
            <a:r>
              <a:rPr lang="en-US" b="1" dirty="0" smtClean="0"/>
              <a:t> [2]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metadata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DBL – Browser</a:t>
            </a:r>
          </a:p>
          <a:p>
            <a:pPr lvl="1">
              <a:buNone/>
            </a:pPr>
            <a:r>
              <a:rPr lang="en-US" sz="1700" dirty="0" err="1" smtClean="0"/>
              <a:t>Là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sử</a:t>
            </a:r>
            <a:r>
              <a:rPr lang="en-US" sz="1700" dirty="0" smtClean="0"/>
              <a:t> </a:t>
            </a:r>
            <a:r>
              <a:rPr lang="en-US" sz="1700" dirty="0" err="1" smtClean="0"/>
              <a:t>dụng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kiếm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file </a:t>
            </a:r>
            <a:r>
              <a:rPr lang="en-US" sz="1700" dirty="0" err="1" smtClean="0"/>
              <a:t>dữ</a:t>
            </a:r>
            <a:r>
              <a:rPr lang="en-US" sz="1700" dirty="0" smtClean="0"/>
              <a:t> </a:t>
            </a:r>
            <a:r>
              <a:rPr lang="en-US" sz="1700" dirty="0" err="1" smtClean="0"/>
              <a:t>liệu</a:t>
            </a:r>
            <a:r>
              <a:rPr lang="en-US" sz="1700" dirty="0" smtClean="0"/>
              <a:t> DBLP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kết</a:t>
            </a:r>
            <a:r>
              <a:rPr lang="en-US" sz="1700" dirty="0" smtClean="0"/>
              <a:t> </a:t>
            </a:r>
            <a:r>
              <a:rPr lang="en-US" sz="1700" dirty="0" err="1" smtClean="0"/>
              <a:t>nối</a:t>
            </a:r>
            <a:r>
              <a:rPr lang="en-US" sz="1700" dirty="0" smtClean="0"/>
              <a:t> internet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u="sng" dirty="0" smtClean="0">
                <a:hlinkClick r:id="rId3"/>
              </a:rPr>
              <a:t>[1]. http://dblp.mpi-inf.mpg.de/dblp-mirror/index.php</a:t>
            </a:r>
            <a:endParaRPr lang="en-US" u="sng" dirty="0" smtClean="0"/>
          </a:p>
          <a:p>
            <a:pPr lvl="2">
              <a:buNone/>
            </a:pPr>
            <a:r>
              <a:rPr lang="en-US" dirty="0" smtClean="0"/>
              <a:t>[2]http://dblp.l3s.de/?q=&amp;newQuery=yes&amp;resTableName=query_result0n7KsQ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550</TotalTime>
  <Words>1339</Words>
  <Application>Microsoft Office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Slide 1</vt:lpstr>
      <vt:lpstr>Nội dung </vt:lpstr>
      <vt:lpstr>Đặt vấn đề</vt:lpstr>
      <vt:lpstr>Mục tiêu và phạm vi</vt:lpstr>
      <vt:lpstr>Kiến trúc đề tài</vt:lpstr>
      <vt:lpstr>Dữ liệu chỉ mục DBLP </vt:lpstr>
      <vt:lpstr>DBLP - Digital Bibliography &amp; Library Project  </vt:lpstr>
      <vt:lpstr>DBLP </vt:lpstr>
      <vt:lpstr>Một số ứng dụng xây trên DBLP Database</vt:lpstr>
      <vt:lpstr>Hệ thống thư viện số và cây phân lớp của thư viện số. </vt:lpstr>
      <vt:lpstr>ACM- Association for Computing Machinery </vt:lpstr>
      <vt:lpstr>Citeseerx</vt:lpstr>
      <vt:lpstr>IEEE Xplore - Institute of Electrical and Electronics Engineers</vt:lpstr>
      <vt:lpstr>Module thu thập dữ liệu.</vt:lpstr>
      <vt:lpstr>Slide 15</vt:lpstr>
      <vt:lpstr>Slide 16</vt:lpstr>
      <vt:lpstr>DBLP - Database</vt:lpstr>
      <vt:lpstr>DBSA Database</vt:lpstr>
      <vt:lpstr>Slide 19</vt:lpstr>
      <vt:lpstr>Kế hoạch triển khai trong giai đoạn tới</vt:lpstr>
      <vt:lpstr>Kết quả dự kiến. </vt:lpstr>
      <vt:lpstr>Các tài liệu tham khảo chính dự kiến. 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tiendv</cp:lastModifiedBy>
  <cp:revision>56</cp:revision>
  <dcterms:created xsi:type="dcterms:W3CDTF">2006-08-16T00:00:00Z</dcterms:created>
  <dcterms:modified xsi:type="dcterms:W3CDTF">2010-12-02T17:32:22Z</dcterms:modified>
</cp:coreProperties>
</file>