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8" r:id="rId6"/>
    <p:sldId id="265" r:id="rId7"/>
    <p:sldId id="268" r:id="rId8"/>
    <p:sldId id="269" r:id="rId9"/>
    <p:sldId id="280" r:id="rId10"/>
    <p:sldId id="279" r:id="rId11"/>
    <p:sldId id="260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63" r:id="rId20"/>
    <p:sldId id="26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1" autoAdjust="0"/>
    <p:restoredTop sz="94660"/>
  </p:normalViewPr>
  <p:slideViewPr>
    <p:cSldViewPr>
      <p:cViewPr varScale="1">
        <p:scale>
          <a:sx n="83" d="100"/>
          <a:sy n="83" d="100"/>
        </p:scale>
        <p:origin x="-4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uter_sci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8458200" cy="1143000"/>
          </a:xfrm>
        </p:spPr>
        <p:txBody>
          <a:bodyPr>
            <a:noAutofit/>
          </a:bodyPr>
          <a:lstStyle/>
          <a:p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sz="2300" dirty="0" smtClean="0">
                <a:latin typeface="Times New Roman" pitchFamily="18" charset="0"/>
                <a:cs typeface="Times New Roman" pitchFamily="18" charset="0"/>
              </a:rPr>
            </a:b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3886200"/>
            <a:ext cx="4191000" cy="609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GVHD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Th.s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Huỳnh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8200" y="4724400"/>
            <a:ext cx="4191000" cy="1219200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Sinh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Viên</a:t>
            </a:r>
            <a:r>
              <a:rPr lang="en-US" sz="2400" dirty="0" smtClean="0">
                <a:solidFill>
                  <a:schemeClr val="tx2">
                    <a:shade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Nguyễn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Phước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Cường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Đỗ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văn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Tiến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abtract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database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ACM,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IEEE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Xplore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Jabref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Bibliography &amp; Library Project (DBLP).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ACM- Association for Computing Machinery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ACM Computing Classification System (CCS).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CCS,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editor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lvl="1"/>
            <a:r>
              <a:rPr lang="en-US" sz="2000" dirty="0" smtClean="0"/>
              <a:t>abstracts </a:t>
            </a:r>
          </a:p>
          <a:p>
            <a:pPr lvl="1"/>
            <a:r>
              <a:rPr lang="en-US" sz="2000" dirty="0" err="1" smtClean="0"/>
              <a:t>citings</a:t>
            </a:r>
            <a:r>
              <a:rPr lang="en-US" sz="2000" dirty="0" smtClean="0"/>
              <a:t> (where the paper has been referenced by other papers) </a:t>
            </a:r>
          </a:p>
          <a:p>
            <a:pPr lvl="1"/>
            <a:r>
              <a:rPr lang="en-US" sz="2000" dirty="0" smtClean="0"/>
              <a:t>references (by the paper to other papers) </a:t>
            </a:r>
          </a:p>
          <a:p>
            <a:pPr lvl="1"/>
            <a:r>
              <a:rPr lang="en-US" sz="2000" dirty="0" smtClean="0"/>
              <a:t>index terms from ACM's Computing Classification System (CCS) </a:t>
            </a:r>
          </a:p>
          <a:p>
            <a:pPr lvl="1"/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download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Jabref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70852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DBLP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1/2010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DBLP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1.3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(wiki)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DBLP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125000 files. (DBLP website).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DBLP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XML,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CompleteSearch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DBLP , Faceted search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DBL – Brown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DBLP.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DBLP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file TOCs (</a:t>
            </a:r>
            <a:r>
              <a:rPr lang="en-US" sz="2000" b="1" dirty="0" smtClean="0"/>
              <a:t>Tables of Contents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304800" y="2590800"/>
            <a:ext cx="1060704" cy="990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TOCs</a:t>
            </a:r>
            <a:endParaRPr lang="en-US" dirty="0"/>
          </a:p>
        </p:txBody>
      </p:sp>
      <p:sp>
        <p:nvSpPr>
          <p:cNvPr id="5" name="Flowchart: Direct Access Storage 4"/>
          <p:cNvSpPr/>
          <p:nvPr/>
        </p:nvSpPr>
        <p:spPr>
          <a:xfrm>
            <a:off x="1752600" y="2819400"/>
            <a:ext cx="16002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xmosaic</a:t>
            </a:r>
            <a:r>
              <a:rPr lang="en-US" sz="1400" dirty="0" smtClean="0"/>
              <a:t> Parser</a:t>
            </a:r>
            <a:endParaRPr lang="en-US" sz="1400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3886200" y="2667000"/>
            <a:ext cx="1447800" cy="1143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TOC - OUT</a:t>
            </a:r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6172200" y="2819400"/>
            <a:ext cx="16002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xhHTMLParser</a:t>
            </a:r>
            <a:endParaRPr lang="en-US" sz="1400" dirty="0"/>
          </a:p>
        </p:txBody>
      </p:sp>
      <p:sp>
        <p:nvSpPr>
          <p:cNvPr id="10" name="Flowchart: Card 9"/>
          <p:cNvSpPr/>
          <p:nvPr/>
        </p:nvSpPr>
        <p:spPr>
          <a:xfrm>
            <a:off x="6248400" y="4419600"/>
            <a:ext cx="1676400" cy="1524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 Page</a:t>
            </a:r>
            <a:endParaRPr lang="en-US" dirty="0"/>
          </a:p>
        </p:txBody>
      </p:sp>
      <p:sp>
        <p:nvSpPr>
          <p:cNvPr id="11" name="Flowchart: Document 10"/>
          <p:cNvSpPr/>
          <p:nvPr/>
        </p:nvSpPr>
        <p:spPr>
          <a:xfrm>
            <a:off x="7086600" y="1143000"/>
            <a:ext cx="13716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Name of Authors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371600" y="2971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429000" y="3048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10200" y="31242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ard 14"/>
          <p:cNvSpPr/>
          <p:nvPr/>
        </p:nvSpPr>
        <p:spPr>
          <a:xfrm>
            <a:off x="5257800" y="990600"/>
            <a:ext cx="1066800" cy="12192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 Page</a:t>
            </a:r>
          </a:p>
          <a:p>
            <a:pPr algn="ctr"/>
            <a:r>
              <a:rPr lang="en-US" dirty="0" smtClean="0"/>
              <a:t>In DBLP</a:t>
            </a:r>
            <a:endParaRPr lang="en-US" dirty="0"/>
          </a:p>
        </p:txBody>
      </p:sp>
      <p:cxnSp>
        <p:nvCxnSpPr>
          <p:cNvPr id="19" name="Curved Connector 18"/>
          <p:cNvCxnSpPr>
            <a:stCxn id="15" idx="2"/>
          </p:cNvCxnSpPr>
          <p:nvPr/>
        </p:nvCxnSpPr>
        <p:spPr>
          <a:xfrm rot="16200000" flipH="1">
            <a:off x="5753100" y="2247900"/>
            <a:ext cx="609600" cy="5334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9" idx="0"/>
          </p:cNvCxnSpPr>
          <p:nvPr/>
        </p:nvCxnSpPr>
        <p:spPr>
          <a:xfrm rot="10800000" flipV="1">
            <a:off x="6972300" y="2133600"/>
            <a:ext cx="876300" cy="68580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6667500" y="39243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abtract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87680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7847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Ashwin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Pulijala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Susan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Gauch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Hierarchical Text Classification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Department of Electrical Engineering and Computer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ScienceUniversity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Kansas 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Aixin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Sun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Ee-Peng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Lim.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Hierarchical Text Classification and Evaluation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Center for Advanced Information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SystemsNanyang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Technological University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Koller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D.  and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Sahami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M.  (1997).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Hierarchically  Classifying  Documents  using  Very  Few  Words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International Conference on Machine Learning,  pp.170-178, Volume 14, Morgan-Kauffman.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[4] T</a:t>
            </a:r>
            <a:r>
              <a:rPr lang="en-US" sz="2000" dirty="0" smtClean="0"/>
              <a:t>horsten </a:t>
            </a:r>
            <a:r>
              <a:rPr lang="en-US" sz="2000" dirty="0" err="1" smtClean="0"/>
              <a:t>Joachims</a:t>
            </a:r>
            <a:r>
              <a:rPr lang="en-US" sz="2000" dirty="0" smtClean="0"/>
              <a:t>.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Text categorization with SVM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lear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with many relevant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Mladenic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D.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Grobelnik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M.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(1998).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  Selection  for  Classification  Based on  Text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Hierarchy.Working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notes of Learning from Text and the Web, Conference on Automated Learning and Discovery CONALD-98.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[6]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Tao Wang.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Document Classification with ACM Subject Hierarchy.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Electrical and Computer Engineering, 2007.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CCECE 2007.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Canadian Conference on 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[7]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Gui-Rong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Xing.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Qiang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Yang.Yong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Yu Deep.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Classification in Large-scale Text Hierarchies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KORG-PC1\Desktop\thank-you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ựng một cơ sở dữ liệu chỉ mục của các bài báo khoa học từ nhiều nguồn khác nhau.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ACM,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IEEExplore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940098" cy="892175"/>
          </a:xfrm>
          <a:prstGeom prst="rect">
            <a:avLst/>
          </a:prstGeom>
          <a:noFill/>
        </p:spPr>
      </p:pic>
      <p:sp>
        <p:nvSpPr>
          <p:cNvPr id="20" name="Flowchart: Multidocument 19"/>
          <p:cNvSpPr/>
          <p:nvPr/>
        </p:nvSpPr>
        <p:spPr>
          <a:xfrm>
            <a:off x="1447800" y="2362200"/>
            <a:ext cx="1295400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Module Thu </a:t>
            </a:r>
            <a:r>
              <a:rPr lang="en-US" sz="1600" b="1" dirty="0" err="1" smtClean="0">
                <a:solidFill>
                  <a:schemeClr val="tx1"/>
                </a:solidFill>
              </a:rPr>
              <a:t>thập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Flowchart: Multidocument 43"/>
          <p:cNvSpPr/>
          <p:nvPr/>
        </p:nvSpPr>
        <p:spPr>
          <a:xfrm>
            <a:off x="3505200" y="2209800"/>
            <a:ext cx="1524000" cy="15240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8800" y="5715000"/>
            <a:ext cx="492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khoa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thu</a:t>
            </a:r>
            <a:r>
              <a:rPr lang="en-US" b="1" dirty="0" smtClean="0"/>
              <a:t> </a:t>
            </a:r>
            <a:r>
              <a:rPr lang="en-US" b="1" dirty="0" err="1" smtClean="0"/>
              <a:t>thập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. </a:t>
            </a:r>
            <a:endParaRPr lang="en-US" b="1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6629400" y="3733800"/>
            <a:ext cx="15240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133600" y="1066800"/>
            <a:ext cx="19812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endCxn id="20" idx="0"/>
          </p:cNvCxnSpPr>
          <p:nvPr/>
        </p:nvCxnSpPr>
        <p:spPr>
          <a:xfrm rot="5400000">
            <a:off x="2463302" y="1701301"/>
            <a:ext cx="382217" cy="9395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695700" y="2933700"/>
            <a:ext cx="3810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000500" y="2933700"/>
            <a:ext cx="3810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489966" y="20632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Metadata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7056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1066800" y="2819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743200" y="2819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105400" y="27432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0104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52400" y="228600"/>
            <a:ext cx="8686800" cy="838200"/>
          </a:xfrm>
          <a:prstGeom prst="rect">
            <a:avLst/>
          </a:prstGeom>
        </p:spPr>
        <p:txBody>
          <a:bodyPr vert="horz" anchor="t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Kiến</a:t>
            </a:r>
            <a:r>
              <a:rPr kumimoji="0" lang="en-US" sz="3600" b="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all" spc="0" normalizeH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trúc</a:t>
            </a:r>
            <a:r>
              <a:rPr kumimoji="0" lang="en-US" sz="36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hệ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thống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r>
              <a:rPr kumimoji="0" 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940098" cy="892175"/>
          </a:xfrm>
          <a:prstGeom prst="rect">
            <a:avLst/>
          </a:prstGeom>
          <a:noFill/>
        </p:spPr>
      </p:pic>
      <p:sp>
        <p:nvSpPr>
          <p:cNvPr id="28" name="Flowchart: Multidocument 27"/>
          <p:cNvSpPr/>
          <p:nvPr/>
        </p:nvSpPr>
        <p:spPr>
          <a:xfrm>
            <a:off x="2362200" y="1828800"/>
            <a:ext cx="1365504" cy="1752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1800" y="5638800"/>
            <a:ext cx="1670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(1) Module Thu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1066800" y="685800"/>
            <a:ext cx="1524000" cy="14508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>
            <a:stCxn id="31" idx="1"/>
            <a:endCxn id="28" idx="0"/>
          </p:cNvCxnSpPr>
          <p:nvPr/>
        </p:nvCxnSpPr>
        <p:spPr>
          <a:xfrm rot="5400000">
            <a:off x="3302348" y="1054448"/>
            <a:ext cx="610898" cy="937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4648200" y="17526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7200" y="12954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lowchart: Document 34"/>
          <p:cNvSpPr/>
          <p:nvPr/>
        </p:nvSpPr>
        <p:spPr>
          <a:xfrm>
            <a:off x="4876800" y="19050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1447800" y="27432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33800" y="27432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86600" y="1066800"/>
            <a:ext cx="1752600" cy="39624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019800" y="1905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019800" y="24384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943600" y="27432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019800" y="27432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19800" y="28194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57150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(2) Module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lowchart: Multidocument 2"/>
          <p:cNvSpPr/>
          <p:nvPr/>
        </p:nvSpPr>
        <p:spPr>
          <a:xfrm>
            <a:off x="6934200" y="914400"/>
            <a:ext cx="9144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5400" y="3962400"/>
            <a:ext cx="1447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SVM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5334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2895600" y="2819400"/>
            <a:ext cx="1676400" cy="6096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2895600" y="4038600"/>
            <a:ext cx="1600200" cy="6858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Multidocument 8"/>
          <p:cNvSpPr/>
          <p:nvPr/>
        </p:nvSpPr>
        <p:spPr>
          <a:xfrm>
            <a:off x="762000" y="914400"/>
            <a:ext cx="9906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Predefined Process 9"/>
          <p:cNvSpPr/>
          <p:nvPr/>
        </p:nvSpPr>
        <p:spPr>
          <a:xfrm>
            <a:off x="5029200" y="990600"/>
            <a:ext cx="1524000" cy="9144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381000"/>
            <a:ext cx="3733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Curved Connector 19"/>
          <p:cNvCxnSpPr>
            <a:stCxn id="9" idx="2"/>
            <a:endCxn id="7" idx="1"/>
          </p:cNvCxnSpPr>
          <p:nvPr/>
        </p:nvCxnSpPr>
        <p:spPr>
          <a:xfrm rot="16200000" flipH="1">
            <a:off x="1413651" y="1642251"/>
            <a:ext cx="1256714" cy="17071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endCxn id="7" idx="3"/>
          </p:cNvCxnSpPr>
          <p:nvPr/>
        </p:nvCxnSpPr>
        <p:spPr>
          <a:xfrm rot="10800000" flipV="1">
            <a:off x="4572000" y="2362200"/>
            <a:ext cx="22098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3505200" y="3429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495800" y="4267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20927" y="2971800"/>
            <a:ext cx="232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lowchart: Multidocument 16"/>
          <p:cNvSpPr/>
          <p:nvPr/>
        </p:nvSpPr>
        <p:spPr>
          <a:xfrm>
            <a:off x="7543800" y="3657600"/>
            <a:ext cx="990600" cy="1600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629400" y="4191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1200" y="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Theoretical </a:t>
            </a:r>
            <a:r>
              <a:rPr lang="en-US" dirty="0" smtClean="0">
                <a:hlinkClick r:id="rId2"/>
              </a:rPr>
              <a:t>computer science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2"/>
              </a:rPr>
              <a:t>Algorithms </a:t>
            </a:r>
            <a:r>
              <a:rPr lang="en-US" dirty="0" smtClean="0">
                <a:hlinkClick r:id="rId2"/>
              </a:rPr>
              <a:t>and data structures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Computer </a:t>
            </a:r>
            <a:r>
              <a:rPr lang="en-US" dirty="0" smtClean="0">
                <a:hlinkClick r:id="rId2"/>
              </a:rPr>
              <a:t>elements and architecture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Computational </a:t>
            </a:r>
            <a:r>
              <a:rPr lang="en-US" dirty="0" smtClean="0">
                <a:hlinkClick r:id="rId2"/>
              </a:rPr>
              <a:t>science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Artificial </a:t>
            </a:r>
            <a:r>
              <a:rPr lang="en-US" dirty="0" smtClean="0">
                <a:hlinkClick r:id="rId2"/>
              </a:rPr>
              <a:t>Intelligence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Software Engineering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317</TotalTime>
  <Words>887</Words>
  <Application>Microsoft Office PowerPoint</Application>
  <PresentationFormat>On-screen Show (4:3)</PresentationFormat>
  <Paragraphs>126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Trek</vt:lpstr>
      <vt:lpstr>Xây dựng dữ liệu chỉ mục các bài báo khoa học  được thu thập và phân loại từ các thư viện số.  </vt:lpstr>
      <vt:lpstr>Nội dung báo cáo</vt:lpstr>
      <vt:lpstr>Đặt vấn đề. </vt:lpstr>
      <vt:lpstr>Mục tiêu</vt:lpstr>
      <vt:lpstr>phạm vi</vt:lpstr>
      <vt:lpstr>Slide 6</vt:lpstr>
      <vt:lpstr>Slide 7</vt:lpstr>
      <vt:lpstr>Slide 8</vt:lpstr>
      <vt:lpstr>Khung Phân loại: </vt:lpstr>
      <vt:lpstr>Chức năng của hệ thống</vt:lpstr>
      <vt:lpstr>Các ứng dụng và nghiên cứu liên quan</vt:lpstr>
      <vt:lpstr>ACM- Association for Computing Machinery </vt:lpstr>
      <vt:lpstr>Citeseerx</vt:lpstr>
      <vt:lpstr>IEEE Xplore</vt:lpstr>
      <vt:lpstr>Jabref</vt:lpstr>
      <vt:lpstr>DBLP</vt:lpstr>
      <vt:lpstr>DBLP </vt:lpstr>
      <vt:lpstr>Kế hoạch triển khai. </vt:lpstr>
      <vt:lpstr>Kết quả dự kiến. </vt:lpstr>
      <vt:lpstr>Các tài liệu tham khảo chính dự kiến. 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TKORG-PC1</dc:creator>
  <cp:lastModifiedBy>TKORG-PC1</cp:lastModifiedBy>
  <cp:revision>43</cp:revision>
  <dcterms:created xsi:type="dcterms:W3CDTF">2006-08-16T00:00:00Z</dcterms:created>
  <dcterms:modified xsi:type="dcterms:W3CDTF">2010-08-26T21:29:58Z</dcterms:modified>
</cp:coreProperties>
</file>