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6" r:id="rId6"/>
    <p:sldId id="258" r:id="rId7"/>
    <p:sldId id="263" r:id="rId8"/>
    <p:sldId id="265" r:id="rId9"/>
    <p:sldId id="279" r:id="rId10"/>
    <p:sldId id="259" r:id="rId11"/>
    <p:sldId id="270" r:id="rId12"/>
    <p:sldId id="271" r:id="rId13"/>
    <p:sldId id="272" r:id="rId14"/>
    <p:sldId id="262" r:id="rId15"/>
    <p:sldId id="269" r:id="rId16"/>
    <p:sldId id="268" r:id="rId17"/>
    <p:sldId id="275" r:id="rId18"/>
    <p:sldId id="276" r:id="rId19"/>
    <p:sldId id="281" r:id="rId20"/>
    <p:sldId id="277" r:id="rId21"/>
    <p:sldId id="283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531" autoAdjust="0"/>
  </p:normalViewPr>
  <p:slideViewPr>
    <p:cSldViewPr>
      <p:cViewPr>
        <p:scale>
          <a:sx n="66" d="100"/>
          <a:sy n="66" d="100"/>
        </p:scale>
        <p:origin x="-960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blp.uni-trier.de/db/about/faqsoft.html" TargetMode="External"/><Relationship Id="rId2" Type="http://schemas.openxmlformats.org/officeDocument/2006/relationships/hyperlink" Target="http://en.wikipedia.org/wiki/University_of_Tri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dblp.uni-trier.de/db/about/faqsof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blp.mpi-inf.mpg.de/dblp-mirror/index.php" TargetMode="External"/><Relationship Id="rId2" Type="http://schemas.openxmlformats.org/officeDocument/2006/relationships/hyperlink" Target="http://dblp.l3s.d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28600"/>
            <a:ext cx="6477000" cy="137160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XÂY DỰNG DỮ LIÊU CHỈ MỤC</a:t>
            </a:r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CÁC BÀI BÁO KHOA HỌC</a:t>
            </a:r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(Science Article Bibliography Database)</a:t>
            </a:r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33600" y="3276600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0" y="4419600"/>
            <a:ext cx="3505200" cy="13716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Th.s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: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Huỳnh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Ngọc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Tín</a:t>
            </a:r>
            <a:endParaRPr kumimoji="0" lang="en-US" sz="1800" b="1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b="1" baseline="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Phước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Cường</a:t>
            </a:r>
            <a:endParaRPr lang="en-US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Đỗ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endParaRPr lang="en-US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\\tkorg-server\Documents\Poster &amp; Logo TKORG\Logo\Untitled-2.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752600"/>
            <a:ext cx="6248400" cy="25702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r>
              <a:rPr lang="en-US" sz="3200" dirty="0" smtClean="0"/>
              <a:t> </a:t>
            </a:r>
            <a:r>
              <a:rPr lang="en-US" sz="3200" dirty="0" err="1" smtClean="0"/>
              <a:t>thư</a:t>
            </a:r>
            <a:r>
              <a:rPr lang="en-US" sz="3200" dirty="0" smtClean="0"/>
              <a:t> </a:t>
            </a:r>
            <a:r>
              <a:rPr lang="en-US" sz="3200" dirty="0" err="1" smtClean="0"/>
              <a:t>viện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cây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lớp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thư</a:t>
            </a:r>
            <a:r>
              <a:rPr lang="en-US" sz="3200" dirty="0" smtClean="0"/>
              <a:t> </a:t>
            </a:r>
            <a:r>
              <a:rPr lang="en-US" sz="3200" dirty="0" err="1" smtClean="0"/>
              <a:t>viện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000" dirty="0" smtClean="0"/>
              <a:t>ACM.</a:t>
            </a:r>
          </a:p>
          <a:p>
            <a:pPr lvl="1"/>
            <a:r>
              <a:rPr lang="en-US" sz="2000" dirty="0" smtClean="0"/>
              <a:t>IEEE </a:t>
            </a:r>
            <a:r>
              <a:rPr lang="en-US" sz="2000" dirty="0" err="1" smtClean="0"/>
              <a:t>Xplore</a:t>
            </a:r>
            <a:endParaRPr lang="en-US" sz="2000" dirty="0" smtClean="0"/>
          </a:p>
          <a:p>
            <a:pPr lvl="1"/>
            <a:r>
              <a:rPr lang="en-US" sz="2000" dirty="0" err="1" smtClean="0"/>
              <a:t>Cicesser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ACM- Association for Computing Machinery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ACM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ACM Computing Classification System (CCS).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err="1" smtClean="0"/>
              <a:t>Cấu</a:t>
            </a:r>
            <a:r>
              <a:rPr lang="en-US" sz="1400" dirty="0" smtClean="0"/>
              <a:t> </a:t>
            </a:r>
            <a:r>
              <a:rPr lang="en-US" sz="1400" dirty="0" err="1" smtClean="0"/>
              <a:t>trúc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CCS </a:t>
            </a:r>
            <a:r>
              <a:rPr lang="en-US" sz="1400" dirty="0" err="1" smtClean="0"/>
              <a:t>gồm</a:t>
            </a:r>
            <a:r>
              <a:rPr lang="en-US" sz="1400" dirty="0" smtClean="0"/>
              <a:t> 1473 node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</a:t>
            </a:r>
            <a:r>
              <a:rPr lang="en-US" sz="1400" dirty="0" err="1" smtClean="0"/>
              <a:t>chia</a:t>
            </a:r>
            <a:r>
              <a:rPr lang="en-US" sz="1400" dirty="0" smtClean="0"/>
              <a:t> </a:t>
            </a:r>
            <a:r>
              <a:rPr lang="en-US" sz="1400" dirty="0" err="1" smtClean="0"/>
              <a:t>trên</a:t>
            </a:r>
            <a:r>
              <a:rPr lang="en-US" sz="1400" dirty="0" smtClean="0"/>
              <a:t> </a:t>
            </a:r>
            <a:r>
              <a:rPr lang="en-US" sz="1400" dirty="0" err="1" smtClean="0"/>
              <a:t>cây</a:t>
            </a:r>
            <a:r>
              <a:rPr lang="en-US" sz="1400" dirty="0" smtClean="0"/>
              <a:t> </a:t>
            </a:r>
            <a:r>
              <a:rPr lang="en-US" sz="1400" dirty="0" err="1" smtClean="0"/>
              <a:t>phân</a:t>
            </a:r>
            <a:r>
              <a:rPr lang="en-US" sz="1400" dirty="0" smtClean="0"/>
              <a:t> </a:t>
            </a:r>
            <a:r>
              <a:rPr lang="en-US" sz="1400" dirty="0" err="1" smtClean="0"/>
              <a:t>lớp</a:t>
            </a:r>
            <a:r>
              <a:rPr lang="en-US" sz="1400" dirty="0" smtClean="0"/>
              <a:t> </a:t>
            </a:r>
            <a:r>
              <a:rPr lang="en-US" sz="1400" dirty="0" err="1" smtClean="0"/>
              <a:t>thành</a:t>
            </a:r>
            <a:r>
              <a:rPr lang="en-US" sz="1400" dirty="0" smtClean="0"/>
              <a:t> 3 </a:t>
            </a:r>
            <a:r>
              <a:rPr lang="en-US" sz="1400" dirty="0" err="1" smtClean="0"/>
              <a:t>cấp</a:t>
            </a:r>
            <a:r>
              <a:rPr lang="en-US" sz="1400" dirty="0" smtClean="0"/>
              <a:t>, </a:t>
            </a:r>
            <a:r>
              <a:rPr lang="en-US" sz="1400" dirty="0" err="1" smtClean="0"/>
              <a:t>cấp</a:t>
            </a:r>
            <a:r>
              <a:rPr lang="en-US" sz="1400" dirty="0" smtClean="0"/>
              <a:t> </a:t>
            </a:r>
            <a:r>
              <a:rPr lang="en-US" sz="1400" dirty="0" err="1" smtClean="0"/>
              <a:t>đầu</a:t>
            </a:r>
            <a:r>
              <a:rPr lang="en-US" sz="1400" dirty="0" smtClean="0"/>
              <a:t> </a:t>
            </a:r>
            <a:r>
              <a:rPr lang="en-US" sz="1400" dirty="0" err="1" smtClean="0"/>
              <a:t>tiên</a:t>
            </a:r>
            <a:r>
              <a:rPr lang="en-US" sz="1400" dirty="0" smtClean="0"/>
              <a:t> </a:t>
            </a:r>
            <a:r>
              <a:rPr lang="en-US" sz="1400" dirty="0" err="1" smtClean="0"/>
              <a:t>bao</a:t>
            </a:r>
            <a:r>
              <a:rPr lang="en-US" sz="1400" dirty="0" smtClean="0"/>
              <a:t> </a:t>
            </a:r>
            <a:r>
              <a:rPr lang="en-US" sz="1400" dirty="0" err="1" smtClean="0"/>
              <a:t>gồm</a:t>
            </a:r>
            <a:r>
              <a:rPr lang="en-US" sz="1400" dirty="0" smtClean="0"/>
              <a:t> 11 node, </a:t>
            </a:r>
            <a:r>
              <a:rPr lang="en-US" sz="1400" dirty="0" err="1" smtClean="0"/>
              <a:t>cấp</a:t>
            </a:r>
            <a:r>
              <a:rPr lang="en-US" sz="1400" dirty="0" smtClean="0"/>
              <a:t> </a:t>
            </a:r>
            <a:r>
              <a:rPr lang="en-US" sz="1400" dirty="0" err="1" smtClean="0"/>
              <a:t>sau</a:t>
            </a:r>
            <a:r>
              <a:rPr lang="en-US" sz="1400" dirty="0" smtClean="0"/>
              <a:t> </a:t>
            </a:r>
            <a:r>
              <a:rPr lang="en-US" sz="1400" dirty="0" err="1" smtClean="0"/>
              <a:t>đó</a:t>
            </a:r>
            <a:r>
              <a:rPr lang="en-US" sz="1400" dirty="0" smtClean="0"/>
              <a:t> </a:t>
            </a:r>
            <a:r>
              <a:rPr lang="en-US" sz="1400" dirty="0" err="1" smtClean="0"/>
              <a:t>gồm</a:t>
            </a:r>
            <a:r>
              <a:rPr lang="en-US" sz="1400" dirty="0" smtClean="0"/>
              <a:t> 81 node </a:t>
            </a:r>
            <a:r>
              <a:rPr lang="en-US" sz="1400" dirty="0" err="1" smtClean="0"/>
              <a:t>và</a:t>
            </a:r>
            <a:r>
              <a:rPr lang="en-US" sz="1400" dirty="0" smtClean="0"/>
              <a:t> </a:t>
            </a:r>
            <a:r>
              <a:rPr lang="en-US" sz="1400" dirty="0" err="1" smtClean="0"/>
              <a:t>còn</a:t>
            </a:r>
            <a:r>
              <a:rPr lang="en-US" sz="1400" dirty="0" smtClean="0"/>
              <a:t> </a:t>
            </a:r>
            <a:r>
              <a:rPr lang="en-US" sz="1400" dirty="0" err="1" smtClean="0"/>
              <a:t>lại</a:t>
            </a:r>
            <a:r>
              <a:rPr lang="en-US" sz="1400" dirty="0" smtClean="0"/>
              <a:t> </a:t>
            </a:r>
            <a:r>
              <a:rPr lang="en-US" sz="1400" dirty="0" err="1" smtClean="0"/>
              <a:t>thuộc</a:t>
            </a:r>
            <a:r>
              <a:rPr lang="en-US" sz="1400" dirty="0" smtClean="0"/>
              <a:t> </a:t>
            </a:r>
            <a:r>
              <a:rPr lang="en-US" sz="1400" dirty="0" err="1" smtClean="0"/>
              <a:t>cấp</a:t>
            </a:r>
            <a:r>
              <a:rPr lang="en-US" sz="1400" dirty="0" smtClean="0"/>
              <a:t> </a:t>
            </a:r>
            <a:r>
              <a:rPr lang="en-US" sz="1400" dirty="0" err="1" smtClean="0"/>
              <a:t>số</a:t>
            </a:r>
            <a:r>
              <a:rPr lang="en-US" sz="1400" dirty="0" smtClean="0"/>
              <a:t> 3 (</a:t>
            </a:r>
            <a:r>
              <a:rPr lang="en-US" sz="1400" dirty="0" err="1" smtClean="0"/>
              <a:t>theo</a:t>
            </a:r>
            <a:r>
              <a:rPr lang="en-US" sz="1400" dirty="0" smtClean="0"/>
              <a:t> </a:t>
            </a:r>
            <a:r>
              <a:rPr lang="en-US" sz="1400" dirty="0" err="1" smtClean="0"/>
              <a:t>phiên</a:t>
            </a:r>
            <a:r>
              <a:rPr lang="en-US" sz="1400" dirty="0" smtClean="0"/>
              <a:t> </a:t>
            </a:r>
            <a:r>
              <a:rPr lang="en-US" sz="1400" dirty="0" err="1" smtClean="0"/>
              <a:t>bản</a:t>
            </a:r>
            <a:r>
              <a:rPr lang="en-US" sz="1400" dirty="0" smtClean="0"/>
              <a:t> </a:t>
            </a:r>
            <a:r>
              <a:rPr lang="en-US" sz="1400" dirty="0" err="1" smtClean="0"/>
              <a:t>năm</a:t>
            </a:r>
            <a:r>
              <a:rPr lang="en-US" sz="1400" dirty="0" smtClean="0"/>
              <a:t> 1998).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CCS 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metadata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 descr="C:\Users\TKORG-PC1\Desktop\cc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9600"/>
            <a:ext cx="6248400" cy="6248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401996" y="6488668"/>
            <a:ext cx="474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http://www.acm.org/about/class/ccs98-html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metadata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Citeseerx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914400"/>
            <a:ext cx="6781800" cy="533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Xplore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 smtClean="0"/>
              <a:t>Institute of Electrical and Electronics Engineers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IEEE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16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,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khiến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C:\Users\TKORG-PC1\Desktop\subject_categori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762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657600" y="6488668"/>
            <a:ext cx="515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http://ieeexplore.ieee.org/Xplore/guesthome.jsp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Module </a:t>
            </a:r>
            <a:r>
              <a:rPr lang="en-US" sz="3200" dirty="0" err="1" smtClean="0"/>
              <a:t>thu</a:t>
            </a:r>
            <a:r>
              <a:rPr lang="en-US" sz="3200" dirty="0" smtClean="0"/>
              <a:t> </a:t>
            </a:r>
            <a:r>
              <a:rPr lang="en-US" sz="3200" dirty="0" err="1" smtClean="0"/>
              <a:t>thập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 Database DBSA.</a:t>
            </a:r>
          </a:p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940098" cy="8921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971800" y="5638800"/>
            <a:ext cx="2209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(1) Module Thu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762000" y="0"/>
            <a:ext cx="1524000" cy="1146048"/>
          </a:xfrm>
          <a:prstGeom prst="cloudCallout">
            <a:avLst>
              <a:gd name="adj1" fmla="val -35078"/>
              <a:gd name="adj2" fmla="val 715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Tựa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Cloud 30"/>
          <p:cNvSpPr/>
          <p:nvPr/>
        </p:nvSpPr>
        <p:spPr>
          <a:xfrm>
            <a:off x="3124200" y="0"/>
            <a:ext cx="1905000" cy="1219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ACM,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Citeseer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IEEE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Xplore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Elbow Connector 31"/>
          <p:cNvCxnSpPr/>
          <p:nvPr/>
        </p:nvCxnSpPr>
        <p:spPr>
          <a:xfrm rot="5400000">
            <a:off x="2094851" y="1105549"/>
            <a:ext cx="1296698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4648200" y="19812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67200" y="1295400"/>
            <a:ext cx="209063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Flowchart: Document 47"/>
          <p:cNvSpPr/>
          <p:nvPr/>
        </p:nvSpPr>
        <p:spPr>
          <a:xfrm>
            <a:off x="4800600" y="20574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124200" y="3048000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2800" y="1447800"/>
            <a:ext cx="1752600" cy="4572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019800" y="1905000"/>
            <a:ext cx="1600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019800" y="2438400"/>
            <a:ext cx="1600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43600" y="2743200"/>
            <a:ext cx="1752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19800" y="2743200"/>
            <a:ext cx="1600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019800" y="2819400"/>
            <a:ext cx="14478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5829300" y="2933700"/>
            <a:ext cx="17526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3"/>
            <a:endCxn id="31" idx="2"/>
          </p:cNvCxnSpPr>
          <p:nvPr/>
        </p:nvCxnSpPr>
        <p:spPr>
          <a:xfrm flipV="1">
            <a:off x="1092498" y="609600"/>
            <a:ext cx="2037611" cy="1131888"/>
          </a:xfrm>
          <a:prstGeom prst="curvedConnector3">
            <a:avLst>
              <a:gd name="adj1" fmla="val 50000"/>
            </a:avLst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53363" y="1066800"/>
            <a:ext cx="187923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2200" y="1295400"/>
            <a:ext cx="5645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Links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62200" y="381000"/>
            <a:ext cx="6383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Search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600200" y="25908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Magnetic Disk 20"/>
          <p:cNvSpPr/>
          <p:nvPr/>
        </p:nvSpPr>
        <p:spPr>
          <a:xfrm>
            <a:off x="914400" y="1219200"/>
            <a:ext cx="1295400" cy="17526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DBLP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Flowchart: Document 31"/>
          <p:cNvSpPr/>
          <p:nvPr/>
        </p:nvSpPr>
        <p:spPr>
          <a:xfrm>
            <a:off x="3733800" y="1066800"/>
            <a:ext cx="1371600" cy="13716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52800" y="609600"/>
            <a:ext cx="209063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Flowchart: Document 34"/>
          <p:cNvSpPr/>
          <p:nvPr/>
        </p:nvSpPr>
        <p:spPr>
          <a:xfrm>
            <a:off x="3886200" y="1219200"/>
            <a:ext cx="1219200" cy="13716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2209800" y="1981200"/>
            <a:ext cx="1447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286000" y="16764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Lấy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6248400"/>
            <a:ext cx="501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(3) Module Import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DBLP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lowchart: Magnetic Disk 15"/>
          <p:cNvSpPr/>
          <p:nvPr/>
        </p:nvSpPr>
        <p:spPr>
          <a:xfrm>
            <a:off x="7391400" y="3733800"/>
            <a:ext cx="1219200" cy="12192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CSDL</a:t>
            </a:r>
          </a:p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4909066" y="27109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7391400" y="2514600"/>
            <a:ext cx="12192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endParaRPr lang="en-US" b="1" dirty="0"/>
          </a:p>
        </p:txBody>
      </p:sp>
      <p:sp>
        <p:nvSpPr>
          <p:cNvPr id="19" name="Right Arrow 18"/>
          <p:cNvSpPr/>
          <p:nvPr/>
        </p:nvSpPr>
        <p:spPr>
          <a:xfrm>
            <a:off x="5181600" y="17526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629400" y="27432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7696200" y="32766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181600" y="1371600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Metadata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257800" y="40386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3924300" y="30099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57600" y="35814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/>
          </a:p>
        </p:txBody>
      </p:sp>
      <p:sp>
        <p:nvSpPr>
          <p:cNvPr id="27" name="TextBox 26"/>
          <p:cNvSpPr txBox="1"/>
          <p:nvPr/>
        </p:nvSpPr>
        <p:spPr>
          <a:xfrm>
            <a:off x="5181600" y="3657600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Subject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4076700" y="3238500"/>
            <a:ext cx="441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4343400" y="3200400"/>
            <a:ext cx="441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232294" y="2406506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467600" cy="731838"/>
          </a:xfrm>
        </p:spPr>
        <p:txBody>
          <a:bodyPr/>
          <a:lstStyle/>
          <a:p>
            <a:r>
              <a:rPr lang="en-US" dirty="0" smtClean="0"/>
              <a:t>DBLP - Database</a:t>
            </a:r>
            <a:endParaRPr lang="en-US" dirty="0"/>
          </a:p>
        </p:txBody>
      </p:sp>
      <p:pic>
        <p:nvPicPr>
          <p:cNvPr id="1026" name="Picture 45" descr="C:\Users\tiendv.tiendv-PC\Desktop\dblp database schema desiger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" y="838200"/>
            <a:ext cx="904113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DBSA Database</a:t>
            </a:r>
            <a:endParaRPr lang="en-US" dirty="0"/>
          </a:p>
        </p:txBody>
      </p:sp>
      <p:pic>
        <p:nvPicPr>
          <p:cNvPr id="2050" name="Picture 2" descr="C:\Users\TKORG-PC1\Desktop\database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09600"/>
            <a:ext cx="8458200" cy="62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40098" cy="892175"/>
          </a:xfrm>
          <a:prstGeom prst="rect">
            <a:avLst/>
          </a:prstGeom>
          <a:noFill/>
        </p:spPr>
      </p:pic>
      <p:sp>
        <p:nvSpPr>
          <p:cNvPr id="7" name="Cloud Callout 6"/>
          <p:cNvSpPr/>
          <p:nvPr/>
        </p:nvSpPr>
        <p:spPr>
          <a:xfrm>
            <a:off x="685800" y="304800"/>
            <a:ext cx="1524000" cy="1146048"/>
          </a:xfrm>
          <a:prstGeom prst="cloudCallout">
            <a:avLst>
              <a:gd name="adj1" fmla="val -35078"/>
              <a:gd name="adj2" fmla="val 715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Tựa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Cloud 30"/>
          <p:cNvSpPr/>
          <p:nvPr/>
        </p:nvSpPr>
        <p:spPr>
          <a:xfrm>
            <a:off x="2971800" y="1066800"/>
            <a:ext cx="1905000" cy="1219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ACM,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Citeseer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IEEE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Xplore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Elbow Connector 31"/>
          <p:cNvCxnSpPr/>
          <p:nvPr/>
        </p:nvCxnSpPr>
        <p:spPr>
          <a:xfrm rot="5400000">
            <a:off x="1942451" y="2172349"/>
            <a:ext cx="1296698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4495800" y="30480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14800" y="2362200"/>
            <a:ext cx="209063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Flowchart: Document 47"/>
          <p:cNvSpPr/>
          <p:nvPr/>
        </p:nvSpPr>
        <p:spPr>
          <a:xfrm>
            <a:off x="4648200" y="31242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2971800" y="4114800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10400" y="2514600"/>
            <a:ext cx="1752600" cy="39624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867400" y="2971800"/>
            <a:ext cx="1600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867400" y="3505200"/>
            <a:ext cx="1600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91200" y="3810000"/>
            <a:ext cx="1752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867400" y="3810000"/>
            <a:ext cx="1600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867400" y="3886200"/>
            <a:ext cx="14478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5676900" y="4000500"/>
            <a:ext cx="17526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3"/>
            <a:endCxn id="31" idx="2"/>
          </p:cNvCxnSpPr>
          <p:nvPr/>
        </p:nvCxnSpPr>
        <p:spPr>
          <a:xfrm flipV="1">
            <a:off x="940098" y="1676400"/>
            <a:ext cx="2037611" cy="446088"/>
          </a:xfrm>
          <a:prstGeom prst="curvedConnector3">
            <a:avLst>
              <a:gd name="adj1" fmla="val 50000"/>
            </a:avLst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900963" y="2133600"/>
            <a:ext cx="187923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4600" y="2819400"/>
            <a:ext cx="5645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Links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19200" y="2209800"/>
            <a:ext cx="10489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URL Search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66800" y="3505200"/>
            <a:ext cx="1752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Straight Arrow Connector 37"/>
          <p:cNvCxnSpPr>
            <a:stCxn id="46" idx="2"/>
            <a:endCxn id="40" idx="0"/>
          </p:cNvCxnSpPr>
          <p:nvPr/>
        </p:nvCxnSpPr>
        <p:spPr>
          <a:xfrm rot="5400000">
            <a:off x="1085850" y="4476750"/>
            <a:ext cx="8382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0" y="5334000"/>
            <a:ext cx="2133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</a:t>
            </a:r>
          </a:p>
          <a:p>
            <a:pPr algn="ctr"/>
            <a:r>
              <a:rPr lang="en-US" dirty="0" err="1" smtClean="0"/>
              <a:t>Expresstion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6" idx="2"/>
          </p:cNvCxnSpPr>
          <p:nvPr/>
        </p:nvCxnSpPr>
        <p:spPr>
          <a:xfrm rot="16200000" flipH="1">
            <a:off x="2114550" y="4324350"/>
            <a:ext cx="9144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362200" y="5410200"/>
            <a:ext cx="2133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SAX Parser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295400" y="4800600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HTML Content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114800" y="304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dung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err="1" smtClean="0"/>
              <a:t>Đặt</a:t>
            </a:r>
            <a:r>
              <a:rPr lang="en-US" sz="2000" dirty="0" smtClean="0"/>
              <a:t> </a:t>
            </a:r>
            <a:r>
              <a:rPr lang="en-US" sz="2000" dirty="0" err="1" smtClean="0"/>
              <a:t>vấn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Mục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en-US" sz="2000" dirty="0" err="1" smtClean="0"/>
              <a:t>phạm</a:t>
            </a:r>
            <a:r>
              <a:rPr lang="en-US" sz="2000" dirty="0" smtClean="0"/>
              <a:t> vi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mục</a:t>
            </a:r>
            <a:r>
              <a:rPr lang="en-US" sz="2000" dirty="0" smtClean="0"/>
              <a:t> DBLP</a:t>
            </a:r>
          </a:p>
          <a:p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thư</a:t>
            </a:r>
            <a:r>
              <a:rPr lang="en-US" sz="2000" dirty="0" smtClean="0"/>
              <a:t> </a:t>
            </a:r>
            <a:r>
              <a:rPr lang="en-US" sz="2000" dirty="0" err="1" smtClean="0"/>
              <a:t>viện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cây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thư</a:t>
            </a:r>
            <a:r>
              <a:rPr lang="en-US" sz="2000" dirty="0" smtClean="0"/>
              <a:t> </a:t>
            </a:r>
            <a:r>
              <a:rPr lang="en-US" sz="2000" dirty="0" err="1" smtClean="0"/>
              <a:t>viện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Module </a:t>
            </a:r>
            <a:r>
              <a:rPr lang="en-US" sz="2000" dirty="0" err="1" smtClean="0"/>
              <a:t>thu</a:t>
            </a:r>
            <a:r>
              <a:rPr lang="en-US" sz="2000" dirty="0" smtClean="0"/>
              <a:t> </a:t>
            </a:r>
            <a:r>
              <a:rPr lang="en-US" sz="2000" dirty="0" err="1" smtClean="0"/>
              <a:t>thập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hoạch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 </a:t>
            </a:r>
            <a:r>
              <a:rPr lang="en-US" sz="2000" dirty="0" err="1" smtClean="0"/>
              <a:t>khai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giai</a:t>
            </a:r>
            <a:r>
              <a:rPr lang="en-US" sz="2000" dirty="0" smtClean="0"/>
              <a:t> </a:t>
            </a:r>
            <a:r>
              <a:rPr lang="en-US" sz="2000" dirty="0" err="1" smtClean="0"/>
              <a:t>đoạn</a:t>
            </a:r>
            <a:r>
              <a:rPr lang="en-US" sz="2000" dirty="0" smtClean="0"/>
              <a:t> </a:t>
            </a:r>
            <a:r>
              <a:rPr lang="en-US" sz="2000" dirty="0" err="1" smtClean="0"/>
              <a:t>tới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dự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hướng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giai</a:t>
            </a:r>
            <a:r>
              <a:rPr lang="en-US" sz="2800" dirty="0" smtClean="0"/>
              <a:t> </a:t>
            </a:r>
            <a:r>
              <a:rPr lang="en-US" sz="2800" dirty="0" err="1" smtClean="0"/>
              <a:t>đoạn</a:t>
            </a:r>
            <a:r>
              <a:rPr lang="en-US" sz="2800" dirty="0" smtClean="0"/>
              <a:t> </a:t>
            </a:r>
            <a:r>
              <a:rPr lang="en-US" sz="2800" dirty="0" err="1" smtClean="0"/>
              <a:t>tiếp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90600"/>
            <a:ext cx="8153400" cy="5562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Title - abstract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báo.Phạm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wiki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Cập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nhật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abstract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chỉ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mục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DBLP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+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Dùng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title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bỏ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search engine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như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google,yahoo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+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Dùng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title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đưa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tiếp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1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số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lấy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abstract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Dựa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giả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tìm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web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nhân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giả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Từ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web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này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lấy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tin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bổ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xung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</a:t>
            </a:r>
          </a:p>
          <a:p>
            <a:pPr lvl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search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engine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link homepage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Parse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dung HTML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xung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dbsa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4" name="Smiley Face 3"/>
          <p:cNvSpPr/>
          <p:nvPr/>
        </p:nvSpPr>
        <p:spPr>
          <a:xfrm>
            <a:off x="8153400" y="5715000"/>
            <a:ext cx="609600" cy="609600"/>
          </a:xfrm>
          <a:prstGeom prst="smileyFace">
            <a:avLst>
              <a:gd name="adj" fmla="val -24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18288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title,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abtract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module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TKORG-PC1\Desktop\thank-you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Searchengine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chưa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tìm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kiếm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được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bài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báo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hệ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thống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theo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chủ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đề</a:t>
            </a:r>
            <a:r>
              <a:rPr lang="en-US" dirty="0" smtClean="0">
                <a:sym typeface="Wingdings" pitchFamily="2" charset="2"/>
              </a:rPr>
              <a:t> - </a:t>
            </a:r>
            <a:r>
              <a:rPr lang="en-US" dirty="0" err="1" smtClean="0">
                <a:sym typeface="Wingdings" pitchFamily="2" charset="2"/>
              </a:rPr>
              <a:t>hoặc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nếu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thì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chủ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đề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này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rộng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hoặc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quá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hẹp</a:t>
            </a:r>
            <a:r>
              <a:rPr lang="en-US" dirty="0" smtClean="0">
                <a:sym typeface="Wingdings" pitchFamily="2" charset="2"/>
              </a:rPr>
              <a:t> so </a:t>
            </a:r>
            <a:r>
              <a:rPr lang="en-US" dirty="0" err="1" smtClean="0">
                <a:sym typeface="Wingdings" pitchFamily="2" charset="2"/>
              </a:rPr>
              <a:t>với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những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chủ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đề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tìm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kiếm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>
              <a:buFont typeface="Wingdings"/>
              <a:buChar char="è"/>
            </a:pPr>
            <a:endParaRPr lang="en-US" dirty="0" smtClean="0">
              <a:sym typeface="Wingdings" pitchFamily="2" charset="2"/>
            </a:endParaRPr>
          </a:p>
          <a:p>
            <a:pPr>
              <a:buFont typeface="Wingdings"/>
              <a:buChar char="è"/>
            </a:pP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Từ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đó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nhóm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xây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dựng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hệ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thống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thể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thập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phân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loại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bài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báo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khoa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học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từ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thư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viện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số</a:t>
            </a:r>
            <a:r>
              <a:rPr lang="en-US" dirty="0" smtClean="0">
                <a:sym typeface="Wingdings" pitchFamily="2" charset="2"/>
              </a:rPr>
              <a:t> - </a:t>
            </a:r>
            <a:r>
              <a:rPr lang="en-US" dirty="0" err="1" smtClean="0">
                <a:sym typeface="Wingdings" pitchFamily="2" charset="2"/>
              </a:rPr>
              <a:t>cập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nhập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phân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loại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chủ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đề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dữ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liệu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chỉ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mục</a:t>
            </a:r>
            <a:r>
              <a:rPr lang="en-US" dirty="0" smtClean="0">
                <a:sym typeface="Wingdings" pitchFamily="2" charset="2"/>
              </a:rPr>
              <a:t>. </a:t>
            </a:r>
            <a:endParaRPr lang="en-US" dirty="0" smtClean="0"/>
          </a:p>
        </p:txBody>
      </p:sp>
      <p:pic>
        <p:nvPicPr>
          <p:cNvPr id="4" name="Picture 3" descr="C:\Users\TKORG-PC1\Desktop\subject_categori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752600"/>
            <a:ext cx="762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TKORG-PC1\Desktop\cc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28600"/>
            <a:ext cx="6248400" cy="62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Xây</a:t>
            </a:r>
            <a:r>
              <a:rPr lang="en-US" dirty="0" smtClean="0"/>
              <a:t> d</a:t>
            </a:r>
            <a:r>
              <a:rPr lang="vi-VN" dirty="0" smtClean="0"/>
              <a:t>ựng một cơ sở dữ liệu chỉ mục của các bài báo khoa học từ nhiều nguồn khác nhau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,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err="1" smtClean="0"/>
              <a:t>Phạm</a:t>
            </a:r>
            <a:r>
              <a:rPr lang="en-US" dirty="0" smtClean="0"/>
              <a:t> Vi:</a:t>
            </a:r>
          </a:p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DBLP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ACM, </a:t>
            </a:r>
            <a:r>
              <a:rPr lang="en-US" dirty="0" err="1" smtClean="0"/>
              <a:t>IEEExplore</a:t>
            </a:r>
            <a:r>
              <a:rPr lang="en-US" dirty="0" smtClean="0"/>
              <a:t>, </a:t>
            </a:r>
            <a:r>
              <a:rPr lang="en-US" dirty="0" err="1" smtClean="0"/>
              <a:t>Citeseer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pic>
        <p:nvPicPr>
          <p:cNvPr id="4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940098" cy="892175"/>
          </a:xfrm>
          <a:prstGeom prst="rect">
            <a:avLst/>
          </a:prstGeom>
          <a:noFill/>
        </p:spPr>
      </p:pic>
      <p:sp>
        <p:nvSpPr>
          <p:cNvPr id="5" name="Flowchart: Magnetic Disk 4"/>
          <p:cNvSpPr/>
          <p:nvPr/>
        </p:nvSpPr>
        <p:spPr>
          <a:xfrm>
            <a:off x="7010400" y="4419600"/>
            <a:ext cx="1219200" cy="12192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CSDL</a:t>
            </a:r>
          </a:p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2286000" y="685800"/>
            <a:ext cx="1981200" cy="838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Elbow Connector 6"/>
          <p:cNvCxnSpPr>
            <a:stCxn id="6" idx="1"/>
          </p:cNvCxnSpPr>
          <p:nvPr/>
        </p:nvCxnSpPr>
        <p:spPr>
          <a:xfrm rot="5400000">
            <a:off x="2534421" y="1239020"/>
            <a:ext cx="458093" cy="10262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695700" y="3924300"/>
            <a:ext cx="441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962400" y="3886200"/>
            <a:ext cx="441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4528066" y="33967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7010400" y="3200400"/>
            <a:ext cx="12192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endParaRPr lang="en-US" b="1" dirty="0"/>
          </a:p>
        </p:txBody>
      </p:sp>
      <p:sp>
        <p:nvSpPr>
          <p:cNvPr id="12" name="Right Arrow 11"/>
          <p:cNvSpPr/>
          <p:nvPr/>
        </p:nvSpPr>
        <p:spPr>
          <a:xfrm>
            <a:off x="1219200" y="2438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800600" y="24384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248400" y="34290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7315200" y="39624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2800" y="20574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819400" y="24384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3390900" y="3543300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00600" y="2057400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Metadata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724400" y="4724400"/>
            <a:ext cx="990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724400" y="4191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457200" y="3505200"/>
            <a:ext cx="990600" cy="9906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DBLP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2912479" y="341212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Title, abstract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1600200" y="2057400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Thu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thập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76600" y="44196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/>
          </a:p>
        </p:txBody>
      </p:sp>
      <p:sp>
        <p:nvSpPr>
          <p:cNvPr id="26" name="Rectangle 25"/>
          <p:cNvSpPr/>
          <p:nvPr/>
        </p:nvSpPr>
        <p:spPr>
          <a:xfrm>
            <a:off x="1447800" y="4419600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2819400" y="4800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819400" y="4343400"/>
            <a:ext cx="1143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Bent-Up Arrow 28"/>
          <p:cNvSpPr/>
          <p:nvPr/>
        </p:nvSpPr>
        <p:spPr>
          <a:xfrm rot="5400000">
            <a:off x="838200" y="4495800"/>
            <a:ext cx="3810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</a:t>
            </a:r>
            <a:r>
              <a:rPr lang="en-US" sz="3200" dirty="0" err="1" smtClean="0"/>
              <a:t>mục</a:t>
            </a:r>
            <a:r>
              <a:rPr lang="en-US" sz="3200" dirty="0" smtClean="0"/>
              <a:t> DBLP</a:t>
            </a:r>
            <a:br>
              <a:rPr lang="en-US" sz="32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000" dirty="0" err="1" smtClean="0"/>
              <a:t>Tổng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cập</a:t>
            </a:r>
            <a:r>
              <a:rPr lang="en-US" sz="2000" dirty="0" smtClean="0"/>
              <a:t> </a:t>
            </a:r>
            <a:r>
              <a:rPr lang="en-US" sz="2000" dirty="0" err="1" smtClean="0"/>
              <a:t>nhật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DBLP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DBLP - Digital Bibliography &amp; Library Project 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305800" cy="5102352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DBLP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>
                <a:hlinkClick r:id="rId2" tooltip="University of Trier"/>
              </a:rPr>
              <a:t>Universität</a:t>
            </a:r>
            <a:r>
              <a:rPr lang="en-US" dirty="0" smtClean="0">
                <a:hlinkClick r:id="rId2" tooltip="University of Trier"/>
              </a:rPr>
              <a:t> Trier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12/2010 DBLP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1,4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DBLP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CDF, XML </a:t>
            </a:r>
            <a:r>
              <a:rPr lang="en-US" dirty="0" err="1" smtClean="0"/>
              <a:t>và</a:t>
            </a:r>
            <a:r>
              <a:rPr lang="en-US" dirty="0" smtClean="0"/>
              <a:t> SQL.</a:t>
            </a:r>
          </a:p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DBLP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TOCs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r>
              <a:rPr lang="en-US" dirty="0" smtClean="0"/>
              <a:t>,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0000" y="6211669"/>
            <a:ext cx="4939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http://dblp.uni-trier.de/db/about/faqsoft.html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686800" cy="838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DBLP </a:t>
            </a:r>
            <a:endParaRPr lang="en-US" dirty="0"/>
          </a:p>
        </p:txBody>
      </p:sp>
      <p:sp>
        <p:nvSpPr>
          <p:cNvPr id="4" name="Flowchart: Multidocument 3"/>
          <p:cNvSpPr/>
          <p:nvPr/>
        </p:nvSpPr>
        <p:spPr>
          <a:xfrm>
            <a:off x="304800" y="2590800"/>
            <a:ext cx="1060704" cy="9906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TOCs</a:t>
            </a:r>
            <a:endParaRPr lang="en-US" dirty="0"/>
          </a:p>
        </p:txBody>
      </p:sp>
      <p:sp>
        <p:nvSpPr>
          <p:cNvPr id="5" name="Flowchart: Direct Access Storage 4"/>
          <p:cNvSpPr/>
          <p:nvPr/>
        </p:nvSpPr>
        <p:spPr>
          <a:xfrm>
            <a:off x="1752600" y="2819400"/>
            <a:ext cx="1600200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xmosaic</a:t>
            </a:r>
            <a:r>
              <a:rPr lang="en-US" sz="1400" dirty="0" smtClean="0"/>
              <a:t> Parser</a:t>
            </a:r>
            <a:endParaRPr lang="en-US" sz="1400" dirty="0"/>
          </a:p>
        </p:txBody>
      </p:sp>
      <p:sp>
        <p:nvSpPr>
          <p:cNvPr id="7" name="Flowchart: Multidocument 6"/>
          <p:cNvSpPr/>
          <p:nvPr/>
        </p:nvSpPr>
        <p:spPr>
          <a:xfrm>
            <a:off x="3886200" y="2667000"/>
            <a:ext cx="1447800" cy="1143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TOC - OUT</a:t>
            </a:r>
            <a:endParaRPr lang="en-US" dirty="0"/>
          </a:p>
        </p:txBody>
      </p:sp>
      <p:sp>
        <p:nvSpPr>
          <p:cNvPr id="9" name="Flowchart: Direct Access Storage 8"/>
          <p:cNvSpPr/>
          <p:nvPr/>
        </p:nvSpPr>
        <p:spPr>
          <a:xfrm>
            <a:off x="6172200" y="2819400"/>
            <a:ext cx="1600200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xhHTMLParser</a:t>
            </a:r>
            <a:endParaRPr lang="en-US" sz="1400" dirty="0"/>
          </a:p>
        </p:txBody>
      </p:sp>
      <p:sp>
        <p:nvSpPr>
          <p:cNvPr id="10" name="Flowchart: Card 9"/>
          <p:cNvSpPr/>
          <p:nvPr/>
        </p:nvSpPr>
        <p:spPr>
          <a:xfrm>
            <a:off x="6248400" y="4419600"/>
            <a:ext cx="1676400" cy="1524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 Page</a:t>
            </a:r>
            <a:endParaRPr lang="en-US" dirty="0"/>
          </a:p>
        </p:txBody>
      </p:sp>
      <p:sp>
        <p:nvSpPr>
          <p:cNvPr id="11" name="Flowchart: Document 10"/>
          <p:cNvSpPr/>
          <p:nvPr/>
        </p:nvSpPr>
        <p:spPr>
          <a:xfrm>
            <a:off x="7086600" y="1143000"/>
            <a:ext cx="1371600" cy="1066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Name of Authors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371600" y="2971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429000" y="30480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410200" y="31242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ard 14"/>
          <p:cNvSpPr/>
          <p:nvPr/>
        </p:nvSpPr>
        <p:spPr>
          <a:xfrm>
            <a:off x="5257800" y="990600"/>
            <a:ext cx="1066800" cy="12954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 Page</a:t>
            </a:r>
          </a:p>
          <a:p>
            <a:pPr algn="ctr"/>
            <a:r>
              <a:rPr lang="en-US" dirty="0" smtClean="0"/>
              <a:t>In DBLP</a:t>
            </a:r>
            <a:endParaRPr lang="en-US" dirty="0"/>
          </a:p>
        </p:txBody>
      </p:sp>
      <p:cxnSp>
        <p:nvCxnSpPr>
          <p:cNvPr id="19" name="Curved Connector 18"/>
          <p:cNvCxnSpPr>
            <a:stCxn id="15" idx="2"/>
          </p:cNvCxnSpPr>
          <p:nvPr/>
        </p:nvCxnSpPr>
        <p:spPr>
          <a:xfrm rot="16200000" flipH="1">
            <a:off x="5791200" y="2286000"/>
            <a:ext cx="533400" cy="533400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9" idx="0"/>
          </p:cNvCxnSpPr>
          <p:nvPr/>
        </p:nvCxnSpPr>
        <p:spPr>
          <a:xfrm rot="10800000" flipV="1">
            <a:off x="6972300" y="2133600"/>
            <a:ext cx="876300" cy="685800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 rot="5400000">
            <a:off x="6667500" y="39243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294967295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6211669"/>
            <a:ext cx="4939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http://dblp.uni-trier.de/db/about/faqsoft.html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3886200"/>
            <a:ext cx="5774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TOCs tables of contents of proceedings and journals.</a:t>
            </a:r>
          </a:p>
          <a:p>
            <a:r>
              <a:rPr lang="en-US" dirty="0" smtClean="0"/>
              <a:t>(</a:t>
            </a:r>
            <a:r>
              <a:rPr lang="en-US" sz="1300" i="1" dirty="0" smtClean="0"/>
              <a:t>The TOCs were typed in directly in the HTML format</a:t>
            </a:r>
          </a:p>
          <a:p>
            <a:r>
              <a:rPr lang="en-US" sz="1300" i="1" dirty="0" smtClean="0"/>
              <a:t> and connected to a few introduction pages by handcrafted links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4953000"/>
            <a:ext cx="518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TOC OUT single text file using a line-oriented </a:t>
            </a:r>
            <a:endParaRPr lang="en-US" dirty="0"/>
          </a:p>
        </p:txBody>
      </p:sp>
      <p:pic>
        <p:nvPicPr>
          <p:cNvPr id="24" name="Picture 3" descr="C:\Users\TKORG-PC1\Desktop\to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514600"/>
            <a:ext cx="6206087" cy="3679111"/>
          </a:xfrm>
          <a:prstGeom prst="rect">
            <a:avLst/>
          </a:prstGeom>
          <a:noFill/>
        </p:spPr>
      </p:pic>
      <p:pic>
        <p:nvPicPr>
          <p:cNvPr id="26" name="Picture 2" descr="C:\Users\TKORG-PC1\Desktop\12-2-2010 9-33-35 A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3048000"/>
            <a:ext cx="5509647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5" grpId="0" animBg="1"/>
      <p:bldP spid="17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DBLP Database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CompleteSearch</a:t>
            </a:r>
            <a:r>
              <a:rPr lang="en-US" dirty="0" smtClean="0"/>
              <a:t> DBLP [1]</a:t>
            </a:r>
          </a:p>
          <a:p>
            <a:pPr lvl="3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.</a:t>
            </a:r>
            <a:endParaRPr lang="en-US" sz="1200" dirty="0" smtClean="0"/>
          </a:p>
          <a:p>
            <a:pPr lvl="3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.</a:t>
            </a:r>
            <a:endParaRPr lang="en-US" sz="1200" dirty="0" smtClean="0"/>
          </a:p>
          <a:p>
            <a:pPr lvl="3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</a:t>
            </a:r>
            <a:endParaRPr lang="en-US" sz="1200" dirty="0" smtClean="0"/>
          </a:p>
          <a:p>
            <a:pPr lvl="3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 </a:t>
            </a:r>
          </a:p>
          <a:p>
            <a:r>
              <a:rPr lang="en-US" b="1" dirty="0" smtClean="0">
                <a:hlinkClick r:id="rId2"/>
              </a:rPr>
              <a:t>Faceted search</a:t>
            </a:r>
            <a:r>
              <a:rPr lang="en-US" b="1" dirty="0" smtClean="0"/>
              <a:t> [2]</a:t>
            </a:r>
          </a:p>
          <a:p>
            <a:pPr lvl="2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metadata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</a:t>
            </a:r>
          </a:p>
          <a:p>
            <a:r>
              <a:rPr lang="en-US" dirty="0" smtClean="0"/>
              <a:t>DBL – Browser</a:t>
            </a:r>
          </a:p>
          <a:p>
            <a:pPr lvl="1">
              <a:buNone/>
            </a:pPr>
            <a:r>
              <a:rPr lang="en-US" sz="1700" dirty="0" err="1" smtClean="0"/>
              <a:t>Là</a:t>
            </a:r>
            <a:r>
              <a:rPr lang="en-US" sz="1700" dirty="0" smtClean="0"/>
              <a:t> </a:t>
            </a:r>
            <a:r>
              <a:rPr lang="en-US" sz="1700" dirty="0" err="1" smtClean="0"/>
              <a:t>chương</a:t>
            </a:r>
            <a:r>
              <a:rPr lang="en-US" sz="1700" dirty="0" smtClean="0"/>
              <a:t> </a:t>
            </a:r>
            <a:r>
              <a:rPr lang="en-US" sz="1700" dirty="0" err="1" smtClean="0"/>
              <a:t>trình</a:t>
            </a:r>
            <a:r>
              <a:rPr lang="en-US" sz="1700" dirty="0" smtClean="0"/>
              <a:t> </a:t>
            </a:r>
            <a:r>
              <a:rPr lang="en-US" sz="1700" dirty="0" err="1" smtClean="0"/>
              <a:t>sử</a:t>
            </a:r>
            <a:r>
              <a:rPr lang="en-US" sz="1700" dirty="0" smtClean="0"/>
              <a:t> </a:t>
            </a:r>
            <a:r>
              <a:rPr lang="en-US" sz="1700" dirty="0" err="1" smtClean="0"/>
              <a:t>dụng</a:t>
            </a:r>
            <a:r>
              <a:rPr lang="en-US" sz="1700" dirty="0" smtClean="0"/>
              <a:t> </a:t>
            </a:r>
            <a:r>
              <a:rPr lang="en-US" sz="1700" dirty="0" err="1" smtClean="0"/>
              <a:t>để</a:t>
            </a:r>
            <a:r>
              <a:rPr lang="en-US" sz="1700" dirty="0" smtClean="0"/>
              <a:t> </a:t>
            </a:r>
            <a:r>
              <a:rPr lang="en-US" sz="1700" dirty="0" err="1" smtClean="0"/>
              <a:t>tìm</a:t>
            </a:r>
            <a:r>
              <a:rPr lang="en-US" sz="1700" dirty="0" smtClean="0"/>
              <a:t> </a:t>
            </a:r>
            <a:r>
              <a:rPr lang="en-US" sz="1700" dirty="0" err="1" smtClean="0"/>
              <a:t>kiếm</a:t>
            </a:r>
            <a:r>
              <a:rPr lang="en-US" sz="1700" dirty="0" smtClean="0"/>
              <a:t> </a:t>
            </a:r>
            <a:r>
              <a:rPr lang="en-US" sz="1700" dirty="0" err="1" smtClean="0"/>
              <a:t>trên</a:t>
            </a:r>
            <a:r>
              <a:rPr lang="en-US" sz="1700" dirty="0" smtClean="0"/>
              <a:t> file </a:t>
            </a:r>
            <a:r>
              <a:rPr lang="en-US" sz="1700" dirty="0" err="1" smtClean="0"/>
              <a:t>dữ</a:t>
            </a:r>
            <a:r>
              <a:rPr lang="en-US" sz="1700" dirty="0" smtClean="0"/>
              <a:t> </a:t>
            </a:r>
            <a:r>
              <a:rPr lang="en-US" sz="1700" dirty="0" err="1" smtClean="0"/>
              <a:t>liệu</a:t>
            </a:r>
            <a:r>
              <a:rPr lang="en-US" sz="1700" dirty="0" smtClean="0"/>
              <a:t> DBLP </a:t>
            </a:r>
            <a:r>
              <a:rPr lang="en-US" sz="1700" dirty="0" err="1" smtClean="0"/>
              <a:t>không</a:t>
            </a:r>
            <a:r>
              <a:rPr lang="en-US" sz="1700" dirty="0" smtClean="0"/>
              <a:t> </a:t>
            </a:r>
            <a:r>
              <a:rPr lang="en-US" sz="1700" dirty="0" err="1" smtClean="0"/>
              <a:t>cần</a:t>
            </a:r>
            <a:r>
              <a:rPr lang="en-US" sz="1700" dirty="0" smtClean="0"/>
              <a:t> </a:t>
            </a:r>
            <a:r>
              <a:rPr lang="en-US" sz="1700" dirty="0" err="1" smtClean="0"/>
              <a:t>kết</a:t>
            </a:r>
            <a:r>
              <a:rPr lang="en-US" sz="1700" dirty="0" smtClean="0"/>
              <a:t> </a:t>
            </a:r>
            <a:r>
              <a:rPr lang="en-US" sz="1700" dirty="0" err="1" smtClean="0"/>
              <a:t>nối</a:t>
            </a:r>
            <a:r>
              <a:rPr lang="en-US" sz="1700" dirty="0" smtClean="0"/>
              <a:t> internet</a:t>
            </a:r>
          </a:p>
          <a:p>
            <a:endParaRPr lang="en-US" dirty="0" smtClean="0"/>
          </a:p>
          <a:p>
            <a:pPr lvl="2">
              <a:buNone/>
            </a:pPr>
            <a:r>
              <a:rPr lang="en-US" u="sng" dirty="0" smtClean="0">
                <a:hlinkClick r:id="rId3"/>
              </a:rPr>
              <a:t>[1]. http://dblp.mpi-inf.mpg.de/dblp-mirror/index.php</a:t>
            </a:r>
            <a:endParaRPr lang="en-US" u="sng" dirty="0" smtClean="0"/>
          </a:p>
          <a:p>
            <a:pPr lvl="2">
              <a:buNone/>
            </a:pPr>
            <a:r>
              <a:rPr lang="en-US" dirty="0" smtClean="0"/>
              <a:t>[2]http://dblp.l3s.de/?q=&amp;newQuery=yes&amp;resTableName=query_result0n7KsQ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856</TotalTime>
  <Words>1167</Words>
  <Application>Microsoft Office PowerPoint</Application>
  <PresentationFormat>On-screen Show (4:3)</PresentationFormat>
  <Paragraphs>222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Slide 1</vt:lpstr>
      <vt:lpstr>Nội dung </vt:lpstr>
      <vt:lpstr>Đặt vấn đề</vt:lpstr>
      <vt:lpstr>Mục tiêu và phạm vi</vt:lpstr>
      <vt:lpstr>Kiến trúc đề tài</vt:lpstr>
      <vt:lpstr>Dữ liệu chỉ mục DBLP </vt:lpstr>
      <vt:lpstr>DBLP - Digital Bibliography &amp; Library Project  </vt:lpstr>
      <vt:lpstr>DBLP </vt:lpstr>
      <vt:lpstr>Một số ứng dụng xây trên DBLP Database</vt:lpstr>
      <vt:lpstr>Hệ thống thư viện số và cây phân lớp của thư viện số. </vt:lpstr>
      <vt:lpstr>ACM- Association for Computing Machinery </vt:lpstr>
      <vt:lpstr>Citeseerx</vt:lpstr>
      <vt:lpstr>IEEE Xplore - Institute of Electrical and Electronics Engineers</vt:lpstr>
      <vt:lpstr>Module thu thập dữ liệu.</vt:lpstr>
      <vt:lpstr>Slide 15</vt:lpstr>
      <vt:lpstr>Slide 16</vt:lpstr>
      <vt:lpstr>DBLP - Database</vt:lpstr>
      <vt:lpstr>DBSA Database</vt:lpstr>
      <vt:lpstr>Slide 19</vt:lpstr>
      <vt:lpstr>Một số hướng trong giai đoạn tiếp theo</vt:lpstr>
      <vt:lpstr>Kết quả dự kiến. 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TKORG-PC1</dc:creator>
  <cp:lastModifiedBy>TKORG-PC1</cp:lastModifiedBy>
  <cp:revision>69</cp:revision>
  <dcterms:created xsi:type="dcterms:W3CDTF">2006-08-16T00:00:00Z</dcterms:created>
  <dcterms:modified xsi:type="dcterms:W3CDTF">2010-12-06T07:58:00Z</dcterms:modified>
</cp:coreProperties>
</file>