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6" r:id="rId6"/>
    <p:sldId id="258" r:id="rId7"/>
    <p:sldId id="263" r:id="rId8"/>
    <p:sldId id="265" r:id="rId9"/>
    <p:sldId id="259" r:id="rId10"/>
    <p:sldId id="270" r:id="rId11"/>
    <p:sldId id="271" r:id="rId12"/>
    <p:sldId id="272" r:id="rId13"/>
    <p:sldId id="273" r:id="rId14"/>
    <p:sldId id="274" r:id="rId15"/>
    <p:sldId id="262" r:id="rId16"/>
    <p:sldId id="269" r:id="rId17"/>
    <p:sldId id="268" r:id="rId18"/>
    <p:sldId id="275" r:id="rId19"/>
    <p:sldId id="276"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19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12/1/2010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12/1/2010</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12/1/2010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12/1/2010</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12/1/2010</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12/1/2010</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12/1/2010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ieeexplore.ieee.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en.wikipedia.org/wiki/University_of_Tri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228600"/>
            <a:ext cx="6477000" cy="1371600"/>
          </a:xfrm>
        </p:spPr>
        <p:txBody>
          <a:bodyPr>
            <a:noAutofit/>
          </a:bodyPr>
          <a:lstStyle/>
          <a:p>
            <a:pPr algn="ctr"/>
            <a:r>
              <a:rPr lang="en-US" sz="2800" dirty="0" smtClean="0">
                <a:latin typeface="Times New Roman" pitchFamily="18" charset="0"/>
                <a:cs typeface="Times New Roman" pitchFamily="18" charset="0"/>
              </a:rPr>
              <a:t>XÂY DỰNG DỮ LIÊU CHỈ MỤC</a:t>
            </a:r>
          </a:p>
          <a:p>
            <a:pPr algn="ctr"/>
            <a:r>
              <a:rPr lang="en-US" sz="2800" dirty="0" smtClean="0">
                <a:latin typeface="Times New Roman" pitchFamily="18" charset="0"/>
                <a:cs typeface="Times New Roman" pitchFamily="18" charset="0"/>
              </a:rPr>
              <a:t> CÁC BÀI BÁO KHOA HỌC</a:t>
            </a:r>
          </a:p>
          <a:p>
            <a:pPr algn="ctr"/>
            <a:r>
              <a:rPr lang="en-US" sz="2800" dirty="0" smtClean="0">
                <a:latin typeface="Times New Roman" pitchFamily="18" charset="0"/>
                <a:cs typeface="Times New Roman" pitchFamily="18" charset="0"/>
              </a:rPr>
              <a:t>(Science Article Bibliography Database)</a:t>
            </a:r>
          </a:p>
          <a:p>
            <a:pPr algn="ctr"/>
            <a:r>
              <a:rPr lang="en-US" sz="2800" dirty="0" smtClean="0">
                <a:latin typeface="Times New Roman" pitchFamily="18" charset="0"/>
                <a:cs typeface="Times New Roman" pitchFamily="18" charset="0"/>
              </a:rPr>
              <a:t> </a:t>
            </a:r>
          </a:p>
          <a:p>
            <a:pPr algn="ctr"/>
            <a:endParaRPr lang="en-US" sz="2800" dirty="0">
              <a:latin typeface="Times New Roman" pitchFamily="18" charset="0"/>
              <a:cs typeface="Times New Roman" pitchFamily="18" charset="0"/>
            </a:endParaRPr>
          </a:p>
        </p:txBody>
      </p:sp>
      <p:sp>
        <p:nvSpPr>
          <p:cNvPr id="4" name="Subtitle 2"/>
          <p:cNvSpPr txBox="1">
            <a:spLocks/>
          </p:cNvSpPr>
          <p:nvPr/>
        </p:nvSpPr>
        <p:spPr>
          <a:xfrm>
            <a:off x="2133600" y="3276600"/>
            <a:ext cx="6172200" cy="1371600"/>
          </a:xfrm>
          <a:prstGeom prst="rect">
            <a:avLst/>
          </a:prstGeom>
        </p:spPr>
        <p:txBody>
          <a:bodyPr vert="horz">
            <a:normAutofit/>
          </a:bodyPr>
          <a:lstStyle/>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1800" b="1" i="0" u="none" strike="noStrike" kern="1200" cap="none" spc="0" normalizeH="0" baseline="0" noProof="0" dirty="0">
              <a:ln>
                <a:noFill/>
              </a:ln>
              <a:solidFill>
                <a:schemeClr val="tx2"/>
              </a:solidFill>
              <a:effectLst/>
              <a:uLnTx/>
              <a:uFillTx/>
              <a:latin typeface="Times New Roman" pitchFamily="18" charset="0"/>
              <a:cs typeface="Times New Roman" pitchFamily="18" charset="0"/>
            </a:endParaRPr>
          </a:p>
        </p:txBody>
      </p:sp>
      <p:sp>
        <p:nvSpPr>
          <p:cNvPr id="5" name="Subtitle 2"/>
          <p:cNvSpPr txBox="1">
            <a:spLocks/>
          </p:cNvSpPr>
          <p:nvPr/>
        </p:nvSpPr>
        <p:spPr>
          <a:xfrm>
            <a:off x="5334000" y="4419600"/>
            <a:ext cx="3505200" cy="1371600"/>
          </a:xfrm>
          <a:prstGeom prst="rect">
            <a:avLst/>
          </a:prstGeom>
        </p:spPr>
        <p:txBody>
          <a:bodyPr vert="horz">
            <a:normAutofit lnSpcReduction="10000"/>
          </a:bodyPr>
          <a:lstStyle/>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1800" b="1" i="0" u="none" strike="noStrike" kern="1200" cap="none" spc="0" normalizeH="0" baseline="0" noProof="0" dirty="0" err="1" smtClean="0">
                <a:ln>
                  <a:noFill/>
                </a:ln>
                <a:solidFill>
                  <a:schemeClr val="tx2"/>
                </a:solidFill>
                <a:effectLst/>
                <a:uLnTx/>
                <a:uFillTx/>
                <a:latin typeface="Times New Roman" pitchFamily="18" charset="0"/>
                <a:cs typeface="Times New Roman" pitchFamily="18" charset="0"/>
              </a:rPr>
              <a:t>Th.s</a:t>
            </a:r>
            <a:r>
              <a:rPr kumimoji="0" lang="en-US" sz="1800" b="1" i="0" u="none" strike="noStrike" kern="1200" cap="none" spc="0" normalizeH="0" noProof="0" dirty="0" smtClean="0">
                <a:ln>
                  <a:noFill/>
                </a:ln>
                <a:solidFill>
                  <a:schemeClr val="tx2"/>
                </a:solidFill>
                <a:effectLst/>
                <a:uLnTx/>
                <a:uFillTx/>
                <a:latin typeface="Times New Roman" pitchFamily="18" charset="0"/>
                <a:cs typeface="Times New Roman" pitchFamily="18" charset="0"/>
              </a:rPr>
              <a:t> : </a:t>
            </a:r>
            <a:r>
              <a:rPr kumimoji="0" lang="en-US" sz="1800" b="1" i="0" u="none" strike="noStrike" kern="1200" cap="none" spc="0" normalizeH="0" noProof="0" dirty="0" err="1" smtClean="0">
                <a:ln>
                  <a:noFill/>
                </a:ln>
                <a:solidFill>
                  <a:schemeClr val="tx2"/>
                </a:solidFill>
                <a:effectLst/>
                <a:uLnTx/>
                <a:uFillTx/>
                <a:latin typeface="Times New Roman" pitchFamily="18" charset="0"/>
                <a:cs typeface="Times New Roman" pitchFamily="18" charset="0"/>
              </a:rPr>
              <a:t>Huỳnh</a:t>
            </a:r>
            <a:r>
              <a:rPr kumimoji="0" lang="en-US" sz="1800" b="1" i="0" u="none" strike="noStrike" kern="1200" cap="none" spc="0" normalizeH="0" noProof="0" dirty="0" smtClean="0">
                <a:ln>
                  <a:noFill/>
                </a:ln>
                <a:solidFill>
                  <a:schemeClr val="tx2"/>
                </a:solidFill>
                <a:effectLst/>
                <a:uLnTx/>
                <a:uFillTx/>
                <a:latin typeface="Times New Roman" pitchFamily="18" charset="0"/>
                <a:cs typeface="Times New Roman" pitchFamily="18" charset="0"/>
              </a:rPr>
              <a:t> </a:t>
            </a:r>
            <a:r>
              <a:rPr kumimoji="0" lang="en-US" sz="1800" b="1" i="0" u="none" strike="noStrike" kern="1200" cap="none" spc="0" normalizeH="0" noProof="0" dirty="0" err="1" smtClean="0">
                <a:ln>
                  <a:noFill/>
                </a:ln>
                <a:solidFill>
                  <a:schemeClr val="tx2"/>
                </a:solidFill>
                <a:effectLst/>
                <a:uLnTx/>
                <a:uFillTx/>
                <a:latin typeface="Times New Roman" pitchFamily="18" charset="0"/>
                <a:cs typeface="Times New Roman" pitchFamily="18" charset="0"/>
              </a:rPr>
              <a:t>Ngọc</a:t>
            </a:r>
            <a:r>
              <a:rPr kumimoji="0" lang="en-US" sz="1800" b="1" i="0" u="none" strike="noStrike" kern="1200" cap="none" spc="0" normalizeH="0" noProof="0" dirty="0" smtClean="0">
                <a:ln>
                  <a:noFill/>
                </a:ln>
                <a:solidFill>
                  <a:schemeClr val="tx2"/>
                </a:solidFill>
                <a:effectLst/>
                <a:uLnTx/>
                <a:uFillTx/>
                <a:latin typeface="Times New Roman" pitchFamily="18" charset="0"/>
                <a:cs typeface="Times New Roman" pitchFamily="18" charset="0"/>
              </a:rPr>
              <a:t> </a:t>
            </a:r>
            <a:r>
              <a:rPr kumimoji="0" lang="en-US" sz="1800" b="1" i="0" u="none" strike="noStrike" kern="1200" cap="none" spc="0" normalizeH="0" noProof="0" dirty="0" err="1" smtClean="0">
                <a:ln>
                  <a:noFill/>
                </a:ln>
                <a:solidFill>
                  <a:schemeClr val="tx2"/>
                </a:solidFill>
                <a:effectLst/>
                <a:uLnTx/>
                <a:uFillTx/>
                <a:latin typeface="Times New Roman" pitchFamily="18" charset="0"/>
                <a:cs typeface="Times New Roman" pitchFamily="18" charset="0"/>
              </a:rPr>
              <a:t>Tín</a:t>
            </a:r>
            <a:endParaRPr kumimoji="0" lang="en-US" sz="1800" b="1" i="0" u="none" strike="noStrike" kern="1200" cap="none" spc="0" normalizeH="0" noProof="0" dirty="0" smtClean="0">
              <a:ln>
                <a:noFill/>
              </a:ln>
              <a:solidFill>
                <a:schemeClr val="tx2"/>
              </a:solidFill>
              <a:effectLst/>
              <a:uLnTx/>
              <a:uFillTx/>
              <a:latin typeface="Times New Roman" pitchFamily="18" charset="0"/>
              <a:cs typeface="Times New Roman" pitchFamily="18" charset="0"/>
            </a:endParaRPr>
          </a:p>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US" b="1" baseline="0" dirty="0" err="1" smtClean="0">
                <a:solidFill>
                  <a:schemeClr val="tx2"/>
                </a:solidFill>
                <a:latin typeface="Times New Roman" pitchFamily="18" charset="0"/>
                <a:cs typeface="Times New Roman" pitchFamily="18" charset="0"/>
              </a:rPr>
              <a:t>Sinh</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viên</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thực</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hiện</a:t>
            </a:r>
            <a:r>
              <a:rPr lang="en-US" b="1" dirty="0" smtClean="0">
                <a:solidFill>
                  <a:schemeClr val="tx2"/>
                </a:solidFill>
                <a:latin typeface="Times New Roman" pitchFamily="18" charset="0"/>
                <a:cs typeface="Times New Roman" pitchFamily="18" charset="0"/>
              </a:rPr>
              <a:t>:</a:t>
            </a:r>
          </a:p>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US" b="1" dirty="0" err="1" smtClean="0">
                <a:solidFill>
                  <a:schemeClr val="tx2"/>
                </a:solidFill>
                <a:latin typeface="Times New Roman" pitchFamily="18" charset="0"/>
                <a:cs typeface="Times New Roman" pitchFamily="18" charset="0"/>
              </a:rPr>
              <a:t>Nguyễn</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Phước</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Cường</a:t>
            </a:r>
            <a:endParaRPr lang="en-US" b="1" dirty="0" smtClean="0">
              <a:solidFill>
                <a:schemeClr val="tx2"/>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US" b="1" dirty="0" err="1" smtClean="0">
                <a:solidFill>
                  <a:schemeClr val="tx2"/>
                </a:solidFill>
                <a:latin typeface="Times New Roman" pitchFamily="18" charset="0"/>
                <a:cs typeface="Times New Roman" pitchFamily="18" charset="0"/>
              </a:rPr>
              <a:t>Đỗ</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Văn</a:t>
            </a:r>
            <a:r>
              <a:rPr lang="en-US" b="1" dirty="0" smtClean="0">
                <a:solidFill>
                  <a:schemeClr val="tx2"/>
                </a:solidFill>
                <a:latin typeface="Times New Roman" pitchFamily="18" charset="0"/>
                <a:cs typeface="Times New Roman" pitchFamily="18" charset="0"/>
              </a:rPr>
              <a:t> </a:t>
            </a:r>
            <a:r>
              <a:rPr lang="en-US" b="1" dirty="0" err="1" smtClean="0">
                <a:solidFill>
                  <a:schemeClr val="tx2"/>
                </a:solidFill>
                <a:latin typeface="Times New Roman" pitchFamily="18" charset="0"/>
                <a:cs typeface="Times New Roman" pitchFamily="18" charset="0"/>
              </a:rPr>
              <a:t>Tiến</a:t>
            </a:r>
            <a:endParaRPr lang="en-US" b="1" dirty="0" smtClean="0">
              <a:solidFill>
                <a:schemeClr val="tx2"/>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1800" b="1" i="0" u="none" strike="noStrike" kern="1200" cap="none" spc="0" normalizeH="0" baseline="0" noProof="0" dirty="0" smtClean="0">
              <a:ln>
                <a:noFill/>
              </a:ln>
              <a:solidFill>
                <a:schemeClr val="tx2"/>
              </a:solidFill>
              <a:effectLst/>
              <a:uLnTx/>
              <a:uFillTx/>
              <a:latin typeface="Times New Roman" pitchFamily="18" charset="0"/>
              <a:cs typeface="Times New Roman" pitchFamily="18" charset="0"/>
            </a:endParaRPr>
          </a:p>
        </p:txBody>
      </p:sp>
      <p:pic>
        <p:nvPicPr>
          <p:cNvPr id="1026" name="Picture 2" descr="\\tkorg-server\Documents\Poster &amp; Logo TKORG\Logo\Untitled-2.6.jpg"/>
          <p:cNvPicPr>
            <a:picLocks noChangeAspect="1" noChangeArrowheads="1"/>
          </p:cNvPicPr>
          <p:nvPr/>
        </p:nvPicPr>
        <p:blipFill>
          <a:blip r:embed="rId2"/>
          <a:srcRect/>
          <a:stretch>
            <a:fillRect/>
          </a:stretch>
        </p:blipFill>
        <p:spPr bwMode="auto">
          <a:xfrm>
            <a:off x="2743200" y="1752600"/>
            <a:ext cx="6248400" cy="2570204"/>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latin typeface="Times New Roman" pitchFamily="18" charset="0"/>
                <a:cs typeface="Times New Roman" pitchFamily="18" charset="0"/>
              </a:rPr>
              <a:t>ACM- Association for Computing Machinery </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US" sz="2400" dirty="0" smtClean="0">
                <a:latin typeface="Times New Roman" pitchFamily="18" charset="0"/>
                <a:cs typeface="Times New Roman" pitchFamily="18" charset="0"/>
              </a:rPr>
              <a:t>ACM </a:t>
            </a:r>
            <a:r>
              <a:rPr lang="en-US" sz="2400" dirty="0" err="1" smtClean="0">
                <a:latin typeface="Times New Roman" pitchFamily="18" charset="0"/>
                <a:cs typeface="Times New Roman" pitchFamily="18" charset="0"/>
              </a:rPr>
              <a:t>cung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cấp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thư</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phép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người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dùng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tìm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kiếm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bài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khoa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học</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ACM </a:t>
            </a:r>
            <a:r>
              <a:rPr lang="en-US" sz="2400" dirty="0" err="1" smtClean="0">
                <a:latin typeface="Times New Roman" pitchFamily="18" charset="0"/>
                <a:cs typeface="Times New Roman" pitchFamily="18" charset="0"/>
              </a:rPr>
              <a:t>sử</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dụng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khung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phân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loại</a:t>
            </a:r>
            <a:r>
              <a:rPr lang="en-US" sz="2400" dirty="0" smtClean="0">
                <a:latin typeface="Times New Roman" pitchFamily="18" charset="0"/>
                <a:cs typeface="Times New Roman" pitchFamily="18" charset="0"/>
              </a:rPr>
              <a:t> ACM Computing Classification System (CCS). </a:t>
            </a:r>
          </a:p>
          <a:p>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bài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trên</a:t>
            </a:r>
            <a:r>
              <a:rPr lang="en-US" sz="2400" dirty="0" smtClean="0">
                <a:latin typeface="Times New Roman" pitchFamily="18" charset="0"/>
                <a:cs typeface="Times New Roman" pitchFamily="18" charset="0"/>
              </a:rPr>
              <a:t> web </a:t>
            </a:r>
            <a:r>
              <a:rPr lang="en-US" sz="2400" dirty="0" err="1" smtClean="0">
                <a:latin typeface="Times New Roman" pitchFamily="18" charset="0"/>
                <a:cs typeface="Times New Roman" pitchFamily="18" charset="0"/>
              </a:rPr>
              <a:t>thì</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người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đăng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bài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chọn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đúng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đề</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trên</a:t>
            </a:r>
            <a:r>
              <a:rPr lang="en-US" sz="2400" dirty="0" smtClean="0">
                <a:latin typeface="Times New Roman" pitchFamily="18" charset="0"/>
                <a:cs typeface="Times New Roman" pitchFamily="18" charset="0"/>
              </a:rPr>
              <a:t> CCS, </a:t>
            </a:r>
            <a:r>
              <a:rPr lang="en-US" sz="2400" dirty="0" err="1" smtClean="0">
                <a:latin typeface="Times New Roman" pitchFamily="18" charset="0"/>
                <a:cs typeface="Times New Roman" pitchFamily="18" charset="0"/>
              </a:rPr>
              <a:t>trang</a:t>
            </a:r>
            <a:r>
              <a:rPr lang="en-US" sz="2400" dirty="0" smtClean="0">
                <a:latin typeface="Times New Roman" pitchFamily="18" charset="0"/>
                <a:cs typeface="Times New Roman" pitchFamily="18" charset="0"/>
              </a:rPr>
              <a:t> web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hệ</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thống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editor </a:t>
            </a:r>
            <a:r>
              <a:rPr lang="en-US" sz="2400" dirty="0" err="1" smtClean="0">
                <a:latin typeface="Times New Roman" pitchFamily="18" charset="0"/>
                <a:cs typeface="Times New Roman" pitchFamily="18" charset="0"/>
              </a:rPr>
              <a:t>kiểm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đoạn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này</a:t>
            </a:r>
            <a:r>
              <a:rPr lang="en-US" sz="2400" dirty="0" smtClean="0">
                <a:latin typeface="Times New Roman" pitchFamily="18" charset="0"/>
                <a:cs typeface="Times New Roman" pitchFamily="18" charset="0"/>
              </a:rPr>
              <a:t>.</a:t>
            </a:r>
          </a:p>
          <a:p>
            <a:r>
              <a:rPr lang="en-US" sz="2400" dirty="0" err="1" smtClean="0">
                <a:latin typeface="Times New Roman" pitchFamily="18" charset="0"/>
                <a:cs typeface="Times New Roman" pitchFamily="18" charset="0"/>
              </a:rPr>
              <a:t>Kết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về</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từ</a:t>
            </a:r>
            <a:r>
              <a:rPr lang="en-US" sz="2400" dirty="0" smtClean="0">
                <a:latin typeface="Times New Roman" pitchFamily="18" charset="0"/>
                <a:cs typeface="Times New Roman" pitchFamily="18" charset="0"/>
              </a:rPr>
              <a:t> ACM </a:t>
            </a:r>
            <a:r>
              <a:rPr lang="en-US" sz="2400" dirty="0" err="1" smtClean="0">
                <a:latin typeface="Times New Roman" pitchFamily="18" charset="0"/>
                <a:cs typeface="Times New Roman" pitchFamily="18" charset="0"/>
              </a:rPr>
              <a:t>bao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gồm</a:t>
            </a:r>
            <a:r>
              <a:rPr lang="en-US" sz="2400" dirty="0" smtClean="0">
                <a:latin typeface="Times New Roman" pitchFamily="18" charset="0"/>
                <a:cs typeface="Times New Roman" pitchFamily="18" charset="0"/>
              </a:rPr>
              <a:t> : </a:t>
            </a:r>
          </a:p>
          <a:p>
            <a:pPr lvl="1"/>
            <a:r>
              <a:rPr lang="en-US" sz="2000" dirty="0" smtClean="0"/>
              <a:t>abstracts </a:t>
            </a:r>
          </a:p>
          <a:p>
            <a:pPr lvl="1"/>
            <a:r>
              <a:rPr lang="en-US" sz="2000" dirty="0" err="1" smtClean="0"/>
              <a:t>citings</a:t>
            </a:r>
            <a:r>
              <a:rPr lang="en-US" sz="2000" dirty="0" smtClean="0"/>
              <a:t> (where the paper has been referenced by other papers) </a:t>
            </a:r>
          </a:p>
          <a:p>
            <a:pPr lvl="1"/>
            <a:r>
              <a:rPr lang="en-US" sz="2000" dirty="0" smtClean="0"/>
              <a:t>references (by the paper to other papers) </a:t>
            </a:r>
          </a:p>
          <a:p>
            <a:pPr lvl="1"/>
            <a:r>
              <a:rPr lang="en-US" sz="2000" dirty="0" smtClean="0"/>
              <a:t>index terms from ACM's Computing Classification System (CCS) </a:t>
            </a:r>
          </a:p>
          <a:p>
            <a:r>
              <a:rPr lang="en-US" sz="2400" dirty="0" err="1" smtClean="0"/>
              <a:t>Phải</a:t>
            </a:r>
            <a:r>
              <a:rPr lang="en-US" sz="2400" dirty="0" smtClean="0"/>
              <a:t> </a:t>
            </a:r>
            <a:r>
              <a:rPr lang="en-US" sz="2400" dirty="0" err="1" smtClean="0"/>
              <a:t>có</a:t>
            </a:r>
            <a:r>
              <a:rPr lang="en-US" sz="2400" dirty="0" smtClean="0"/>
              <a:t> </a:t>
            </a:r>
            <a:r>
              <a:rPr lang="en-US" sz="2400" dirty="0" err="1" smtClean="0"/>
              <a:t>tài</a:t>
            </a:r>
            <a:r>
              <a:rPr lang="en-US" sz="2400" dirty="0" smtClean="0"/>
              <a:t> </a:t>
            </a:r>
            <a:r>
              <a:rPr lang="en-US" sz="2400" dirty="0" err="1" smtClean="0"/>
              <a:t>khoản</a:t>
            </a:r>
            <a:r>
              <a:rPr lang="en-US" sz="2400" dirty="0" smtClean="0"/>
              <a:t> </a:t>
            </a:r>
            <a:r>
              <a:rPr lang="en-US" sz="2400" dirty="0" err="1" smtClean="0"/>
              <a:t>mới</a:t>
            </a:r>
            <a:r>
              <a:rPr lang="en-US" sz="2400" dirty="0" smtClean="0"/>
              <a:t> download </a:t>
            </a:r>
            <a:r>
              <a:rPr lang="en-US" sz="2400" dirty="0" err="1" smtClean="0"/>
              <a:t>được</a:t>
            </a:r>
            <a:r>
              <a:rPr lang="en-US" sz="2400" dirty="0" smtClean="0"/>
              <a:t> </a:t>
            </a:r>
            <a:r>
              <a:rPr lang="en-US" sz="2400" dirty="0" err="1" smtClean="0"/>
              <a:t>tài</a:t>
            </a:r>
            <a:r>
              <a:rPr lang="en-US" sz="2400" dirty="0" smtClean="0"/>
              <a:t> </a:t>
            </a:r>
            <a:r>
              <a:rPr lang="en-US" sz="2400" dirty="0" err="1" smtClean="0"/>
              <a:t>liệu</a:t>
            </a:r>
            <a:r>
              <a:rPr lang="en-US" sz="2400" dirty="0" smtClean="0"/>
              <a:t>.</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8229600" y="6473952"/>
            <a:ext cx="758952" cy="246888"/>
          </a:xfrm>
          <a:prstGeom prst="rect">
            <a:avLst/>
          </a:prstGeom>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mtClean="0">
                <a:latin typeface="Times New Roman" pitchFamily="18" charset="0"/>
                <a:cs typeface="Times New Roman" pitchFamily="18" charset="0"/>
              </a:rPr>
              <a:t>Là một thư viện số mà tài liệu được thư viện cung cấp chủ yếu là về lĩnh vực máy tính. </a:t>
            </a:r>
          </a:p>
          <a:p>
            <a:pPr algn="just"/>
            <a:r>
              <a:rPr lang="en-US" smtClean="0">
                <a:latin typeface="Times New Roman" pitchFamily="18" charset="0"/>
                <a:cs typeface="Times New Roman" pitchFamily="18" charset="0"/>
              </a:rPr>
              <a:t>Thư viện số này dùng hệ thống Autonomous Citation Indexing (ACI) để đánh chỉ mục và tìm kiếm tài liệu từ đó tạo cơ sở để người dùng có thể tìm kiếm được các bài báo. </a:t>
            </a:r>
          </a:p>
          <a:p>
            <a:pPr algn="just"/>
            <a:r>
              <a:rPr lang="en-US" smtClean="0">
                <a:latin typeface="Times New Roman" pitchFamily="18" charset="0"/>
                <a:cs typeface="Times New Roman" pitchFamily="18" charset="0"/>
              </a:rPr>
              <a:t>Khi ng</a:t>
            </a:r>
            <a:r>
              <a:rPr lang="vi-VN" smtClean="0">
                <a:latin typeface="Times New Roman" pitchFamily="18" charset="0"/>
                <a:cs typeface="Times New Roman" pitchFamily="18" charset="0"/>
              </a:rPr>
              <a:t>ườ</a:t>
            </a:r>
            <a:r>
              <a:rPr lang="en-US" smtClean="0">
                <a:latin typeface="Times New Roman" pitchFamily="18" charset="0"/>
                <a:cs typeface="Times New Roman" pitchFamily="18" charset="0"/>
              </a:rPr>
              <a:t>i dùng tra cứu thông tin về một bài báo thì hệ thống sẽ trả về các thông tin sau: Link download, các thông tin metadata (abtract, title, year).</a:t>
            </a:r>
          </a:p>
          <a:p>
            <a:pPr algn="just"/>
            <a:endParaRPr lang="en-US">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err="1" smtClean="0">
                <a:latin typeface="Times New Roman" pitchFamily="18" charset="0"/>
                <a:cs typeface="Times New Roman" pitchFamily="18" charset="0"/>
              </a:rPr>
              <a:t>Citeseerx</a:t>
            </a:r>
            <a:endParaRPr lang="en-US" dirty="0"/>
          </a:p>
        </p:txBody>
      </p:sp>
      <p:sp>
        <p:nvSpPr>
          <p:cNvPr id="5" name="Slide Number Placeholder 4"/>
          <p:cNvSpPr>
            <a:spLocks noGrp="1"/>
          </p:cNvSpPr>
          <p:nvPr>
            <p:ph type="sldNum" sz="quarter" idx="4294967295"/>
          </p:nvPr>
        </p:nvSpPr>
        <p:spPr>
          <a:xfrm>
            <a:off x="8229600" y="6473952"/>
            <a:ext cx="758952" cy="246888"/>
          </a:xfrm>
          <a:prstGeom prst="rect">
            <a:avLst/>
          </a:prstGeom>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IEEE </a:t>
            </a:r>
            <a:r>
              <a:rPr lang="en-US" dirty="0" err="1" smtClean="0">
                <a:latin typeface="Times New Roman" pitchFamily="18" charset="0"/>
                <a:cs typeface="Times New Roman" pitchFamily="18" charset="0"/>
              </a:rPr>
              <a:t>Xplore</a:t>
            </a:r>
            <a:endParaRPr lang="en-US" dirty="0"/>
          </a:p>
        </p:txBody>
      </p:sp>
      <p:sp>
        <p:nvSpPr>
          <p:cNvPr id="3" name="Content Placeholder 2"/>
          <p:cNvSpPr>
            <a:spLocks noGrp="1"/>
          </p:cNvSpPr>
          <p:nvPr>
            <p:ph idx="1"/>
          </p:nvPr>
        </p:nvSpPr>
        <p:spPr/>
        <p:txBody>
          <a:bodyPr>
            <a:normAutofit/>
          </a:bodyPr>
          <a:lstStyle/>
          <a:p>
            <a:pPr algn="just"/>
            <a:r>
              <a:rPr lang="en-US" u="sng" smtClean="0">
                <a:latin typeface="Times New Roman" pitchFamily="18" charset="0"/>
                <a:cs typeface="Times New Roman" pitchFamily="18" charset="0"/>
                <a:hlinkClick r:id="rId2"/>
              </a:rPr>
              <a:t>http://ieeexplore.ieee.org</a:t>
            </a:r>
            <a:r>
              <a:rPr lang="en-US" smtClean="0">
                <a:latin typeface="Times New Roman" pitchFamily="18" charset="0"/>
                <a:cs typeface="Times New Roman" pitchFamily="18" charset="0"/>
              </a:rPr>
              <a:t> đây là trang web hỗ trợ tìm kiếm các bài báo khoa học. Hệ thống sẽ tìm kiếm các bài báo trong thư viện số IEEExplore dựa vào các khóa do người dùng nhập.</a:t>
            </a:r>
          </a:p>
          <a:p>
            <a:pPr algn="just"/>
            <a:r>
              <a:rPr lang="en-US" smtClean="0">
                <a:latin typeface="Times New Roman" pitchFamily="18" charset="0"/>
                <a:cs typeface="Times New Roman" pitchFamily="18" charset="0"/>
              </a:rPr>
              <a:t>Thư viện số này cập nhật dữ liệu bởi các tác giả của các bài báo hoặc tổ chức muốn công bố bài báo. Dữ liệu được thêm dựa vào mẫu do hệ thống trang web trên cung cấp.</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8229600" y="6473952"/>
            <a:ext cx="758952" cy="246888"/>
          </a:xfrm>
          <a:prstGeom prst="rect">
            <a:avLst/>
          </a:prstGeom>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lgn="just"/>
            <a:r>
              <a:rPr lang="en-US" sz="2600" smtClean="0">
                <a:latin typeface="Times New Roman" pitchFamily="18" charset="0"/>
                <a:cs typeface="Times New Roman" pitchFamily="18" charset="0"/>
              </a:rPr>
              <a:t>Kết quả mà trang web này đưa ra sau khi tìm kiếm là một danh sách các bài báo, mỗi bài báo chưa các thông tin sau: </a:t>
            </a:r>
          </a:p>
          <a:p>
            <a:pPr lvl="1" algn="just"/>
            <a:r>
              <a:rPr lang="en-US" sz="1900" smtClean="0">
                <a:latin typeface="Times New Roman" pitchFamily="18" charset="0"/>
                <a:cs typeface="Times New Roman" pitchFamily="18" charset="0"/>
              </a:rPr>
              <a:t>Tên bài báo và đường dẫn của bài báo đó.</a:t>
            </a:r>
          </a:p>
          <a:p>
            <a:pPr lvl="1" algn="just"/>
            <a:r>
              <a:rPr lang="en-US" sz="1900" smtClean="0">
                <a:latin typeface="Times New Roman" pitchFamily="18" charset="0"/>
                <a:cs typeface="Times New Roman" pitchFamily="18" charset="0"/>
              </a:rPr>
              <a:t>Các đồng tác giả.</a:t>
            </a:r>
          </a:p>
          <a:p>
            <a:pPr lvl="1" algn="just"/>
            <a:r>
              <a:rPr lang="en-US" sz="1900" smtClean="0">
                <a:latin typeface="Times New Roman" pitchFamily="18" charset="0"/>
                <a:cs typeface="Times New Roman" pitchFamily="18" charset="0"/>
              </a:rPr>
              <a:t>Hội thảo của bài báo đó kèm theo đường dẫn của hội thảo đó.</a:t>
            </a:r>
          </a:p>
          <a:p>
            <a:pPr lvl="1" algn="just"/>
            <a:r>
              <a:rPr lang="en-US" sz="1900" smtClean="0">
                <a:latin typeface="Times New Roman" pitchFamily="18" charset="0"/>
                <a:cs typeface="Times New Roman" pitchFamily="18" charset="0"/>
              </a:rPr>
              <a:t>Mã số của bài báo.</a:t>
            </a:r>
          </a:p>
          <a:p>
            <a:pPr lvl="1" algn="just"/>
            <a:r>
              <a:rPr lang="en-US" sz="1900" smtClean="0">
                <a:latin typeface="Times New Roman" pitchFamily="18" charset="0"/>
                <a:cs typeface="Times New Roman" pitchFamily="18" charset="0"/>
              </a:rPr>
              <a:t>Thời gian công bố.</a:t>
            </a:r>
          </a:p>
          <a:p>
            <a:pPr lvl="1" algn="just"/>
            <a:r>
              <a:rPr lang="en-US" sz="1900" smtClean="0">
                <a:latin typeface="Times New Roman" pitchFamily="18" charset="0"/>
                <a:cs typeface="Times New Roman" pitchFamily="18" charset="0"/>
              </a:rPr>
              <a:t>Số trang.  </a:t>
            </a:r>
          </a:p>
          <a:p>
            <a:pPr lvl="1" algn="just"/>
            <a:r>
              <a:rPr lang="en-US" sz="1900" smtClean="0">
                <a:latin typeface="Times New Roman" pitchFamily="18" charset="0"/>
                <a:cs typeface="Times New Roman" pitchFamily="18" charset="0"/>
              </a:rPr>
              <a:t>Tóm tắt sơ lược của bài báo. </a:t>
            </a:r>
          </a:p>
          <a:p>
            <a:pPr algn="just"/>
            <a:r>
              <a:rPr lang="en-US" sz="2400" smtClean="0">
                <a:latin typeface="Times New Roman" pitchFamily="18" charset="0"/>
                <a:cs typeface="Times New Roman" pitchFamily="18" charset="0"/>
              </a:rPr>
              <a:t>Định dạng của các bài báo hầu hết là các file PDF</a:t>
            </a:r>
            <a:endParaRPr lang="en-US" sz="240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smtClean="0">
                <a:latin typeface="Times New Roman" pitchFamily="18" charset="0"/>
                <a:cs typeface="Times New Roman" pitchFamily="18" charset="0"/>
              </a:rPr>
              <a:t>IEEE </a:t>
            </a:r>
            <a:r>
              <a:rPr lang="en-US" dirty="0" err="1" smtClean="0">
                <a:latin typeface="Times New Roman" pitchFamily="18" charset="0"/>
                <a:cs typeface="Times New Roman" pitchFamily="18" charset="0"/>
              </a:rPr>
              <a:t>Xplore</a:t>
            </a:r>
            <a:endParaRPr lang="en-US" dirty="0"/>
          </a:p>
        </p:txBody>
      </p:sp>
      <p:sp>
        <p:nvSpPr>
          <p:cNvPr id="5" name="Slide Number Placeholder 4"/>
          <p:cNvSpPr>
            <a:spLocks noGrp="1"/>
          </p:cNvSpPr>
          <p:nvPr>
            <p:ph type="sldNum" sz="quarter" idx="4294967295"/>
          </p:nvPr>
        </p:nvSpPr>
        <p:spPr>
          <a:xfrm>
            <a:off x="8229600" y="6473952"/>
            <a:ext cx="758952" cy="246888"/>
          </a:xfrm>
          <a:prstGeom prst="rect">
            <a:avLst/>
          </a:prstGeom>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mtClean="0">
                <a:latin typeface="Times New Roman" pitchFamily="18" charset="0"/>
                <a:cs typeface="Times New Roman" pitchFamily="18" charset="0"/>
              </a:rPr>
              <a:t>Trang web này còn cho người dùng lọc bớt các kết quả không cần thiết sau khi kết quả tìm kiếm đã hiển thị. </a:t>
            </a:r>
          </a:p>
          <a:p>
            <a:pPr algn="just"/>
            <a:r>
              <a:rPr lang="en-US" smtClean="0">
                <a:latin typeface="Times New Roman" pitchFamily="18" charset="0"/>
                <a:cs typeface="Times New Roman" pitchFamily="18" charset="0"/>
              </a:rPr>
              <a:t>Thư viện số IEEE phân loại các bài báo theo tên bài báo và một số chủ đề.</a:t>
            </a:r>
          </a:p>
          <a:p>
            <a:pPr algn="just"/>
            <a:r>
              <a:rPr lang="en-US" smtClean="0">
                <a:latin typeface="Times New Roman" pitchFamily="18" charset="0"/>
                <a:cs typeface="Times New Roman" pitchFamily="18" charset="0"/>
              </a:rPr>
              <a:t>Phải có tài khoản và phải trả phí mới được xem toàn bộ và download các bài báo.</a:t>
            </a:r>
          </a:p>
          <a:p>
            <a:pPr algn="just"/>
            <a:endParaRPr lang="en-US" smtClean="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smtClean="0">
                <a:latin typeface="Times New Roman" pitchFamily="18" charset="0"/>
                <a:cs typeface="Times New Roman" pitchFamily="18" charset="0"/>
              </a:rPr>
              <a:t>IEEE </a:t>
            </a:r>
            <a:r>
              <a:rPr lang="en-US" dirty="0" err="1" smtClean="0">
                <a:latin typeface="Times New Roman" pitchFamily="18" charset="0"/>
                <a:cs typeface="Times New Roman" pitchFamily="18" charset="0"/>
              </a:rPr>
              <a:t>Xplore</a:t>
            </a:r>
            <a:endParaRPr lang="en-US" dirty="0"/>
          </a:p>
        </p:txBody>
      </p:sp>
      <p:sp>
        <p:nvSpPr>
          <p:cNvPr id="5" name="Slide Number Placeholder 4"/>
          <p:cNvSpPr>
            <a:spLocks noGrp="1"/>
          </p:cNvSpPr>
          <p:nvPr>
            <p:ph type="sldNum" sz="quarter" idx="4294967295"/>
          </p:nvPr>
        </p:nvSpPr>
        <p:spPr>
          <a:xfrm>
            <a:off x="8229600" y="6473952"/>
            <a:ext cx="758952" cy="246888"/>
          </a:xfrm>
          <a:prstGeom prst="rect">
            <a:avLst/>
          </a:prstGeom>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Module </a:t>
            </a:r>
            <a:r>
              <a:rPr lang="en-US" sz="3200" dirty="0" err="1" smtClean="0"/>
              <a:t>thu</a:t>
            </a:r>
            <a:r>
              <a:rPr lang="en-US" sz="3200" dirty="0" smtClean="0"/>
              <a:t> </a:t>
            </a:r>
            <a:r>
              <a:rPr lang="en-US" sz="3200" dirty="0" err="1" smtClean="0"/>
              <a:t>thập</a:t>
            </a:r>
            <a:r>
              <a:rPr lang="en-US" sz="3200" dirty="0" smtClean="0"/>
              <a:t> </a:t>
            </a:r>
            <a:r>
              <a:rPr lang="en-US" sz="3200" dirty="0" err="1" smtClean="0"/>
              <a:t>dữ</a:t>
            </a:r>
            <a:r>
              <a:rPr lang="en-US" sz="3200" dirty="0" smtClean="0"/>
              <a:t> </a:t>
            </a:r>
            <a:r>
              <a:rPr lang="en-US" sz="3200" dirty="0" err="1" smtClean="0"/>
              <a:t>liệu</a:t>
            </a:r>
            <a:r>
              <a:rPr lang="en-US" sz="3200" dirty="0" smtClean="0"/>
              <a:t>.</a:t>
            </a:r>
            <a:endParaRPr lang="en-US" dirty="0"/>
          </a:p>
        </p:txBody>
      </p:sp>
      <p:sp>
        <p:nvSpPr>
          <p:cNvPr id="3" name="Content Placeholder 2"/>
          <p:cNvSpPr>
            <a:spLocks noGrp="1"/>
          </p:cNvSpPr>
          <p:nvPr>
            <p:ph sz="quarter" idx="1"/>
          </p:nvPr>
        </p:nvSpPr>
        <p:spPr/>
        <p:txBody>
          <a:bodyPr/>
          <a:lstStyle/>
          <a:p>
            <a:r>
              <a:rPr lang="en-US" dirty="0" smtClean="0"/>
              <a:t>Demo</a:t>
            </a:r>
          </a:p>
          <a:p>
            <a:r>
              <a:rPr lang="en-US" dirty="0" smtClean="0"/>
              <a:t> Database DBSA.</a:t>
            </a:r>
          </a:p>
          <a:p>
            <a:r>
              <a:rPr lang="en-US" dirty="0" err="1" smtClean="0"/>
              <a:t>Lấy</a:t>
            </a:r>
            <a:r>
              <a:rPr lang="en-US" dirty="0" smtClean="0"/>
              <a:t> </a:t>
            </a:r>
            <a:r>
              <a:rPr lang="en-US" dirty="0" err="1" smtClean="0"/>
              <a:t>thông</a:t>
            </a:r>
            <a:r>
              <a:rPr lang="en-US" dirty="0" smtClean="0"/>
              <a:t> tin </a:t>
            </a:r>
            <a:r>
              <a:rPr lang="en-US" dirty="0" err="1" smtClean="0"/>
              <a:t>từ</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số</a:t>
            </a:r>
            <a:r>
              <a:rPr lang="en-US" dirty="0" smtClean="0"/>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Program Files\Microsoft Office\MEDIA\CAGCAT10\j0292020.wmf"/>
          <p:cNvPicPr>
            <a:picLocks noChangeAspect="1" noChangeArrowheads="1"/>
          </p:cNvPicPr>
          <p:nvPr/>
        </p:nvPicPr>
        <p:blipFill>
          <a:blip r:embed="rId2"/>
          <a:srcRect/>
          <a:stretch>
            <a:fillRect/>
          </a:stretch>
        </p:blipFill>
        <p:spPr bwMode="auto">
          <a:xfrm>
            <a:off x="152400" y="1295400"/>
            <a:ext cx="940098" cy="892175"/>
          </a:xfrm>
          <a:prstGeom prst="rect">
            <a:avLst/>
          </a:prstGeom>
          <a:noFill/>
        </p:spPr>
      </p:pic>
      <p:sp>
        <p:nvSpPr>
          <p:cNvPr id="6" name="TextBox 5"/>
          <p:cNvSpPr txBox="1"/>
          <p:nvPr/>
        </p:nvSpPr>
        <p:spPr>
          <a:xfrm>
            <a:off x="2971800" y="5638800"/>
            <a:ext cx="2209800" cy="292388"/>
          </a:xfrm>
          <a:prstGeom prst="rect">
            <a:avLst/>
          </a:prstGeom>
          <a:noFill/>
        </p:spPr>
        <p:txBody>
          <a:bodyPr wrap="square" rtlCol="0">
            <a:spAutoFit/>
          </a:bodyPr>
          <a:lstStyle/>
          <a:p>
            <a:r>
              <a:rPr lang="en-US" sz="1300" b="1" dirty="0" smtClean="0">
                <a:latin typeface="Times New Roman" pitchFamily="18" charset="0"/>
                <a:cs typeface="Times New Roman" pitchFamily="18" charset="0"/>
              </a:rPr>
              <a:t>(1) Module Thu </a:t>
            </a:r>
            <a:r>
              <a:rPr lang="en-US" sz="1300" b="1" dirty="0" err="1" smtClean="0">
                <a:latin typeface="Times New Roman" pitchFamily="18" charset="0"/>
                <a:cs typeface="Times New Roman" pitchFamily="18" charset="0"/>
              </a:rPr>
              <a:t>thập</a:t>
            </a:r>
            <a:endParaRPr lang="en-US" sz="1300" b="1" dirty="0">
              <a:latin typeface="Times New Roman" pitchFamily="18" charset="0"/>
              <a:cs typeface="Times New Roman" pitchFamily="18" charset="0"/>
            </a:endParaRPr>
          </a:p>
        </p:txBody>
      </p:sp>
      <p:sp>
        <p:nvSpPr>
          <p:cNvPr id="7" name="Cloud Callout 6"/>
          <p:cNvSpPr/>
          <p:nvPr/>
        </p:nvSpPr>
        <p:spPr>
          <a:xfrm>
            <a:off x="762000" y="0"/>
            <a:ext cx="1524000" cy="1146048"/>
          </a:xfrm>
          <a:prstGeom prst="cloudCallout">
            <a:avLst>
              <a:gd name="adj1" fmla="val -35078"/>
              <a:gd name="adj2" fmla="val 7152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dirty="0" smtClean="0">
              <a:solidFill>
                <a:schemeClr val="tx1"/>
              </a:solidFill>
              <a:latin typeface="Times New Roman" pitchFamily="18" charset="0"/>
              <a:cs typeface="Times New Roman" pitchFamily="18" charset="0"/>
            </a:endParaRPr>
          </a:p>
          <a:p>
            <a:pPr algn="ctr"/>
            <a:r>
              <a:rPr lang="en-US" sz="1300" b="1" dirty="0" err="1" smtClean="0">
                <a:solidFill>
                  <a:schemeClr val="tx1"/>
                </a:solidFill>
                <a:latin typeface="Times New Roman" pitchFamily="18" charset="0"/>
                <a:cs typeface="Times New Roman" pitchFamily="18" charset="0"/>
              </a:rPr>
              <a:t>Tác</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giả</a:t>
            </a:r>
            <a:endParaRPr lang="en-US" sz="1300" b="1" dirty="0" smtClean="0">
              <a:solidFill>
                <a:schemeClr val="tx1"/>
              </a:solidFill>
              <a:latin typeface="Times New Roman" pitchFamily="18" charset="0"/>
              <a:cs typeface="Times New Roman" pitchFamily="18" charset="0"/>
            </a:endParaRPr>
          </a:p>
          <a:p>
            <a:pPr algn="ctr"/>
            <a:r>
              <a:rPr lang="en-US" sz="1300" b="1" dirty="0" err="1" smtClean="0">
                <a:solidFill>
                  <a:schemeClr val="tx1"/>
                </a:solidFill>
                <a:latin typeface="Times New Roman" pitchFamily="18" charset="0"/>
                <a:cs typeface="Times New Roman" pitchFamily="18" charset="0"/>
              </a:rPr>
              <a:t>Tựa</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đề</a:t>
            </a:r>
            <a:endParaRPr lang="en-US" sz="1300" b="1" dirty="0" smtClean="0">
              <a:solidFill>
                <a:schemeClr val="tx1"/>
              </a:solidFill>
              <a:latin typeface="Times New Roman" pitchFamily="18" charset="0"/>
              <a:cs typeface="Times New Roman" pitchFamily="18" charset="0"/>
            </a:endParaRPr>
          </a:p>
          <a:p>
            <a:pPr algn="ctr"/>
            <a:r>
              <a:rPr lang="en-US" sz="1300" b="1" dirty="0" err="1" smtClean="0">
                <a:solidFill>
                  <a:schemeClr val="tx1"/>
                </a:solidFill>
                <a:latin typeface="Times New Roman" pitchFamily="18" charset="0"/>
                <a:cs typeface="Times New Roman" pitchFamily="18" charset="0"/>
              </a:rPr>
              <a:t>Hội</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Nghị</a:t>
            </a: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a:solidFill>
                <a:schemeClr val="tx1"/>
              </a:solidFill>
              <a:latin typeface="Times New Roman" pitchFamily="18" charset="0"/>
              <a:cs typeface="Times New Roman" pitchFamily="18" charset="0"/>
            </a:endParaRPr>
          </a:p>
        </p:txBody>
      </p:sp>
      <p:sp>
        <p:nvSpPr>
          <p:cNvPr id="31" name="Cloud 30"/>
          <p:cNvSpPr/>
          <p:nvPr/>
        </p:nvSpPr>
        <p:spPr>
          <a:xfrm>
            <a:off x="3124200" y="0"/>
            <a:ext cx="1905000" cy="12192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latin typeface="Times New Roman" pitchFamily="18" charset="0"/>
                <a:cs typeface="Times New Roman" pitchFamily="18" charset="0"/>
              </a:rPr>
              <a:t>ACM, </a:t>
            </a:r>
            <a:r>
              <a:rPr lang="en-US" sz="1300" b="1" dirty="0" err="1" smtClean="0">
                <a:solidFill>
                  <a:schemeClr val="tx1"/>
                </a:solidFill>
                <a:latin typeface="Times New Roman" pitchFamily="18" charset="0"/>
                <a:cs typeface="Times New Roman" pitchFamily="18" charset="0"/>
              </a:rPr>
              <a:t>Citeseer</a:t>
            </a:r>
            <a:r>
              <a:rPr lang="en-US" sz="1300" b="1" dirty="0" smtClean="0">
                <a:solidFill>
                  <a:schemeClr val="tx1"/>
                </a:solidFill>
                <a:latin typeface="Times New Roman" pitchFamily="18" charset="0"/>
                <a:cs typeface="Times New Roman" pitchFamily="18" charset="0"/>
              </a:rPr>
              <a:t>,  IEEE </a:t>
            </a:r>
            <a:r>
              <a:rPr lang="en-US" sz="1300" b="1" dirty="0" err="1" smtClean="0">
                <a:solidFill>
                  <a:schemeClr val="tx1"/>
                </a:solidFill>
                <a:latin typeface="Times New Roman" pitchFamily="18" charset="0"/>
                <a:cs typeface="Times New Roman" pitchFamily="18" charset="0"/>
              </a:rPr>
              <a:t>Xplore</a:t>
            </a:r>
            <a:endParaRPr lang="en-US" sz="1300" b="1" dirty="0" smtClean="0">
              <a:solidFill>
                <a:schemeClr val="tx1"/>
              </a:solidFill>
              <a:latin typeface="Times New Roman" pitchFamily="18" charset="0"/>
              <a:cs typeface="Times New Roman" pitchFamily="18" charset="0"/>
            </a:endParaRPr>
          </a:p>
          <a:p>
            <a:pPr algn="ctr"/>
            <a:r>
              <a:rPr lang="en-US" sz="1300" b="1" dirty="0" err="1" smtClean="0">
                <a:solidFill>
                  <a:schemeClr val="tx1"/>
                </a:solidFill>
                <a:latin typeface="Times New Roman" pitchFamily="18" charset="0"/>
                <a:cs typeface="Times New Roman" pitchFamily="18" charset="0"/>
              </a:rPr>
              <a:t>ScienceDriect</a:t>
            </a:r>
            <a:endParaRPr lang="en-US" sz="1300" b="1" dirty="0">
              <a:solidFill>
                <a:schemeClr val="tx1"/>
              </a:solidFill>
              <a:latin typeface="Times New Roman" pitchFamily="18" charset="0"/>
              <a:cs typeface="Times New Roman" pitchFamily="18" charset="0"/>
            </a:endParaRPr>
          </a:p>
        </p:txBody>
      </p:sp>
      <p:cxnSp>
        <p:nvCxnSpPr>
          <p:cNvPr id="32" name="Elbow Connector 31"/>
          <p:cNvCxnSpPr/>
          <p:nvPr/>
        </p:nvCxnSpPr>
        <p:spPr>
          <a:xfrm rot="5400000">
            <a:off x="2094851" y="1105549"/>
            <a:ext cx="1296698" cy="1219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a:xfrm>
            <a:off x="4648200" y="1981200"/>
            <a:ext cx="1371600" cy="1905000"/>
          </a:xfrm>
          <a:prstGeom prst="flowChartDocumen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dirty="0">
              <a:solidFill>
                <a:schemeClr val="tx1"/>
              </a:solidFill>
              <a:latin typeface="Times New Roman" pitchFamily="18" charset="0"/>
              <a:cs typeface="Times New Roman" pitchFamily="18" charset="0"/>
            </a:endParaRPr>
          </a:p>
        </p:txBody>
      </p:sp>
      <p:sp>
        <p:nvSpPr>
          <p:cNvPr id="45" name="Rectangle 44"/>
          <p:cNvSpPr/>
          <p:nvPr/>
        </p:nvSpPr>
        <p:spPr>
          <a:xfrm>
            <a:off x="4267200" y="1295400"/>
            <a:ext cx="2090637" cy="292388"/>
          </a:xfrm>
          <a:prstGeom prst="rect">
            <a:avLst/>
          </a:prstGeom>
        </p:spPr>
        <p:txBody>
          <a:bodyPr wrap="none">
            <a:spAutoFit/>
          </a:bodyPr>
          <a:lstStyle/>
          <a:p>
            <a:pPr algn="ctr"/>
            <a:r>
              <a:rPr lang="en-US" sz="1300" b="1" dirty="0" err="1" smtClean="0">
                <a:latin typeface="Times New Roman" pitchFamily="18" charset="0"/>
                <a:cs typeface="Times New Roman" pitchFamily="18" charset="0"/>
              </a:rPr>
              <a:t>Bài</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báo</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khoa</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học</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máy</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tính</a:t>
            </a:r>
            <a:endParaRPr lang="en-US" sz="1300" b="1" dirty="0" smtClean="0">
              <a:latin typeface="Times New Roman" pitchFamily="18" charset="0"/>
              <a:cs typeface="Times New Roman" pitchFamily="18" charset="0"/>
            </a:endParaRPr>
          </a:p>
        </p:txBody>
      </p:sp>
      <p:sp>
        <p:nvSpPr>
          <p:cNvPr id="48" name="Flowchart: Document 47"/>
          <p:cNvSpPr/>
          <p:nvPr/>
        </p:nvSpPr>
        <p:spPr>
          <a:xfrm>
            <a:off x="4800600" y="2057400"/>
            <a:ext cx="1371600" cy="1905000"/>
          </a:xfrm>
          <a:prstGeom prst="flowChartDocumen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latin typeface="Times New Roman" pitchFamily="18" charset="0"/>
                <a:cs typeface="Times New Roman" pitchFamily="18" charset="0"/>
              </a:rPr>
              <a:t>Metadata</a:t>
            </a:r>
          </a:p>
        </p:txBody>
      </p:sp>
      <p:sp>
        <p:nvSpPr>
          <p:cNvPr id="15" name="Right Arrow 14"/>
          <p:cNvSpPr/>
          <p:nvPr/>
        </p:nvSpPr>
        <p:spPr>
          <a:xfrm>
            <a:off x="3124200" y="30480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a:latin typeface="Times New Roman" pitchFamily="18" charset="0"/>
              <a:cs typeface="Times New Roman" pitchFamily="18" charset="0"/>
            </a:endParaRPr>
          </a:p>
        </p:txBody>
      </p:sp>
      <p:sp>
        <p:nvSpPr>
          <p:cNvPr id="16" name="Rectangle 15"/>
          <p:cNvSpPr/>
          <p:nvPr/>
        </p:nvSpPr>
        <p:spPr>
          <a:xfrm>
            <a:off x="7162800" y="1447800"/>
            <a:ext cx="1752600" cy="4572000"/>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err="1" smtClean="0">
                <a:solidFill>
                  <a:schemeClr val="tx1"/>
                </a:solidFill>
                <a:latin typeface="Times New Roman" pitchFamily="18" charset="0"/>
                <a:cs typeface="Times New Roman" pitchFamily="18" charset="0"/>
              </a:rPr>
              <a:t>Tác</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giả</a:t>
            </a: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r>
              <a:rPr lang="en-US" sz="1300" b="1" dirty="0" err="1" smtClean="0">
                <a:solidFill>
                  <a:schemeClr val="tx1"/>
                </a:solidFill>
                <a:latin typeface="Times New Roman" pitchFamily="18" charset="0"/>
                <a:cs typeface="Times New Roman" pitchFamily="18" charset="0"/>
              </a:rPr>
              <a:t>Hội</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nghị</a:t>
            </a: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r>
              <a:rPr lang="en-US" sz="1300" b="1" dirty="0" err="1" smtClean="0">
                <a:solidFill>
                  <a:schemeClr val="tx1"/>
                </a:solidFill>
                <a:latin typeface="Times New Roman" pitchFamily="18" charset="0"/>
                <a:cs typeface="Times New Roman" pitchFamily="18" charset="0"/>
              </a:rPr>
              <a:t>Năm</a:t>
            </a: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r>
              <a:rPr lang="en-US" sz="1300" b="1" dirty="0" smtClean="0">
                <a:solidFill>
                  <a:schemeClr val="tx1"/>
                </a:solidFill>
                <a:latin typeface="Times New Roman" pitchFamily="18" charset="0"/>
                <a:cs typeface="Times New Roman" pitchFamily="18" charset="0"/>
              </a:rPr>
              <a:t>Abstract</a:t>
            </a: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r>
              <a:rPr lang="en-US" sz="1300" b="1" dirty="0" smtClean="0">
                <a:solidFill>
                  <a:schemeClr val="tx1"/>
                </a:solidFill>
                <a:latin typeface="Times New Roman" pitchFamily="18" charset="0"/>
                <a:cs typeface="Times New Roman" pitchFamily="18" charset="0"/>
              </a:rPr>
              <a:t>Reference</a:t>
            </a:r>
          </a:p>
          <a:p>
            <a:pPr algn="ctr"/>
            <a:endParaRPr lang="en-US" sz="1300" b="1" dirty="0" smtClean="0">
              <a:solidFill>
                <a:schemeClr val="tx1"/>
              </a:solidFill>
              <a:latin typeface="Times New Roman" pitchFamily="18" charset="0"/>
              <a:cs typeface="Times New Roman" pitchFamily="18" charset="0"/>
            </a:endParaRPr>
          </a:p>
          <a:p>
            <a:pPr algn="ctr"/>
            <a:r>
              <a:rPr lang="en-US" sz="1300" b="1" dirty="0" smtClean="0">
                <a:solidFill>
                  <a:schemeClr val="tx1"/>
                </a:solidFill>
                <a:latin typeface="Times New Roman" pitchFamily="18" charset="0"/>
                <a:cs typeface="Times New Roman" pitchFamily="18" charset="0"/>
              </a:rPr>
              <a:t>Title</a:t>
            </a: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smtClean="0">
              <a:solidFill>
                <a:schemeClr val="tx1"/>
              </a:solidFill>
              <a:latin typeface="Times New Roman" pitchFamily="18" charset="0"/>
              <a:cs typeface="Times New Roman" pitchFamily="18" charset="0"/>
            </a:endParaRPr>
          </a:p>
          <a:p>
            <a:pPr algn="ctr"/>
            <a:endParaRPr lang="en-US" sz="1300" b="1" dirty="0">
              <a:solidFill>
                <a:schemeClr val="tx1"/>
              </a:solidFill>
              <a:latin typeface="Times New Roman" pitchFamily="18" charset="0"/>
              <a:cs typeface="Times New Roman" pitchFamily="18" charset="0"/>
            </a:endParaRPr>
          </a:p>
        </p:txBody>
      </p:sp>
      <p:cxnSp>
        <p:nvCxnSpPr>
          <p:cNvPr id="18" name="Straight Arrow Connector 17"/>
          <p:cNvCxnSpPr/>
          <p:nvPr/>
        </p:nvCxnSpPr>
        <p:spPr>
          <a:xfrm flipV="1">
            <a:off x="6019800" y="1905000"/>
            <a:ext cx="1600200" cy="762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019800" y="2438400"/>
            <a:ext cx="16002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943600" y="2743200"/>
            <a:ext cx="17526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019800" y="2743200"/>
            <a:ext cx="1600200" cy="838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019800" y="2819400"/>
            <a:ext cx="1447800" cy="1295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5829300" y="2933700"/>
            <a:ext cx="1752600" cy="1676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4" idx="3"/>
            <a:endCxn id="31" idx="2"/>
          </p:cNvCxnSpPr>
          <p:nvPr/>
        </p:nvCxnSpPr>
        <p:spPr>
          <a:xfrm flipV="1">
            <a:off x="1092498" y="609600"/>
            <a:ext cx="2037611" cy="1131888"/>
          </a:xfrm>
          <a:prstGeom prst="curvedConnector3">
            <a:avLst>
              <a:gd name="adj1" fmla="val 50000"/>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053363" y="1066800"/>
            <a:ext cx="1879232" cy="292388"/>
          </a:xfrm>
          <a:prstGeom prst="rect">
            <a:avLst/>
          </a:prstGeom>
        </p:spPr>
        <p:txBody>
          <a:bodyPr wrap="none">
            <a:spAutoFit/>
          </a:bodyPr>
          <a:lstStyle/>
          <a:p>
            <a:pPr algn="ctr"/>
            <a:r>
              <a:rPr lang="en-US" sz="1300" b="1" dirty="0" err="1" smtClean="0">
                <a:latin typeface="Times New Roman" pitchFamily="18" charset="0"/>
                <a:cs typeface="Times New Roman" pitchFamily="18" charset="0"/>
              </a:rPr>
              <a:t>Thông</a:t>
            </a:r>
            <a:r>
              <a:rPr lang="en-US" sz="1300" b="1" dirty="0" smtClean="0">
                <a:latin typeface="Times New Roman" pitchFamily="18" charset="0"/>
                <a:cs typeface="Times New Roman" pitchFamily="18" charset="0"/>
              </a:rPr>
              <a:t> tin </a:t>
            </a:r>
            <a:r>
              <a:rPr lang="en-US" sz="1300" b="1" dirty="0" err="1" smtClean="0">
                <a:latin typeface="Times New Roman" pitchFamily="18" charset="0"/>
                <a:cs typeface="Times New Roman" pitchFamily="18" charset="0"/>
              </a:rPr>
              <a:t>trong</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bài</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báo</a:t>
            </a:r>
            <a:endParaRPr lang="en-US" sz="1300" b="1" dirty="0" smtClean="0">
              <a:latin typeface="Times New Roman" pitchFamily="18" charset="0"/>
              <a:cs typeface="Times New Roman" pitchFamily="18" charset="0"/>
            </a:endParaRPr>
          </a:p>
        </p:txBody>
      </p:sp>
      <p:sp>
        <p:nvSpPr>
          <p:cNvPr id="21" name="TextBox 20"/>
          <p:cNvSpPr txBox="1"/>
          <p:nvPr/>
        </p:nvSpPr>
        <p:spPr>
          <a:xfrm>
            <a:off x="2362200" y="1295400"/>
            <a:ext cx="564578" cy="292388"/>
          </a:xfrm>
          <a:prstGeom prst="rect">
            <a:avLst/>
          </a:prstGeom>
          <a:noFill/>
        </p:spPr>
        <p:txBody>
          <a:bodyPr wrap="none" rtlCol="0">
            <a:spAutoFit/>
          </a:bodyPr>
          <a:lstStyle/>
          <a:p>
            <a:r>
              <a:rPr lang="en-US" sz="1300" dirty="0" smtClean="0">
                <a:latin typeface="Times New Roman" pitchFamily="18" charset="0"/>
                <a:cs typeface="Times New Roman" pitchFamily="18" charset="0"/>
              </a:rPr>
              <a:t>Links</a:t>
            </a:r>
            <a:endParaRPr lang="en-US" sz="1300" dirty="0">
              <a:latin typeface="Times New Roman" pitchFamily="18" charset="0"/>
              <a:cs typeface="Times New Roman" pitchFamily="18" charset="0"/>
            </a:endParaRPr>
          </a:p>
        </p:txBody>
      </p:sp>
      <p:sp>
        <p:nvSpPr>
          <p:cNvPr id="44" name="TextBox 43"/>
          <p:cNvSpPr txBox="1"/>
          <p:nvPr/>
        </p:nvSpPr>
        <p:spPr>
          <a:xfrm>
            <a:off x="2362200" y="381000"/>
            <a:ext cx="638316" cy="292388"/>
          </a:xfrm>
          <a:prstGeom prst="rect">
            <a:avLst/>
          </a:prstGeom>
          <a:noFill/>
        </p:spPr>
        <p:txBody>
          <a:bodyPr wrap="none" rtlCol="0">
            <a:spAutoFit/>
          </a:bodyPr>
          <a:lstStyle/>
          <a:p>
            <a:r>
              <a:rPr lang="en-US" sz="1300" dirty="0" smtClean="0">
                <a:latin typeface="Times New Roman" pitchFamily="18" charset="0"/>
                <a:cs typeface="Times New Roman" pitchFamily="18" charset="0"/>
              </a:rPr>
              <a:t>Search</a:t>
            </a:r>
            <a:endParaRPr lang="en-US" sz="1300" dirty="0">
              <a:latin typeface="Times New Roman" pitchFamily="18" charset="0"/>
              <a:cs typeface="Times New Roman" pitchFamily="18" charset="0"/>
            </a:endParaRPr>
          </a:p>
        </p:txBody>
      </p:sp>
      <p:sp>
        <p:nvSpPr>
          <p:cNvPr id="46" name="Rectangle 45"/>
          <p:cNvSpPr/>
          <p:nvPr/>
        </p:nvSpPr>
        <p:spPr>
          <a:xfrm>
            <a:off x="1600200" y="2590800"/>
            <a:ext cx="13716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latin typeface="Times New Roman" pitchFamily="18" charset="0"/>
                <a:cs typeface="Times New Roman" pitchFamily="18" charset="0"/>
              </a:rPr>
              <a:t>Module </a:t>
            </a:r>
            <a:r>
              <a:rPr lang="en-US" sz="1300" b="1" dirty="0" err="1" smtClean="0">
                <a:solidFill>
                  <a:schemeClr val="tx1"/>
                </a:solidFill>
                <a:latin typeface="Times New Roman" pitchFamily="18" charset="0"/>
                <a:cs typeface="Times New Roman" pitchFamily="18" charset="0"/>
              </a:rPr>
              <a:t>Rút</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trích</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thông</a:t>
            </a:r>
            <a:r>
              <a:rPr lang="en-US" sz="1300" b="1" dirty="0" smtClean="0">
                <a:solidFill>
                  <a:schemeClr val="tx1"/>
                </a:solidFill>
                <a:latin typeface="Times New Roman" pitchFamily="18" charset="0"/>
                <a:cs typeface="Times New Roman" pitchFamily="18" charset="0"/>
              </a:rPr>
              <a:t> tin </a:t>
            </a:r>
            <a:r>
              <a:rPr lang="en-US" sz="1300" b="1" dirty="0" err="1" smtClean="0">
                <a:solidFill>
                  <a:schemeClr val="tx1"/>
                </a:solidFill>
                <a:latin typeface="Times New Roman" pitchFamily="18" charset="0"/>
                <a:cs typeface="Times New Roman" pitchFamily="18" charset="0"/>
              </a:rPr>
              <a:t>bài</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báo</a:t>
            </a:r>
            <a:endParaRPr lang="en-US" sz="13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lowchart: Magnetic Disk 20"/>
          <p:cNvSpPr/>
          <p:nvPr/>
        </p:nvSpPr>
        <p:spPr>
          <a:xfrm>
            <a:off x="914400" y="1219200"/>
            <a:ext cx="1295400" cy="1752600"/>
          </a:xfrm>
          <a:prstGeom prst="flowChartMagneticDisk">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Times New Roman" pitchFamily="18" charset="0"/>
                <a:cs typeface="Times New Roman" pitchFamily="18" charset="0"/>
              </a:rPr>
              <a:t>DBLP</a:t>
            </a:r>
            <a:endParaRPr lang="en-US" sz="1400" b="1" dirty="0">
              <a:latin typeface="Times New Roman" pitchFamily="18" charset="0"/>
              <a:cs typeface="Times New Roman" pitchFamily="18" charset="0"/>
            </a:endParaRPr>
          </a:p>
        </p:txBody>
      </p:sp>
      <p:sp>
        <p:nvSpPr>
          <p:cNvPr id="32" name="Flowchart: Document 31"/>
          <p:cNvSpPr/>
          <p:nvPr/>
        </p:nvSpPr>
        <p:spPr>
          <a:xfrm>
            <a:off x="3733800" y="1066800"/>
            <a:ext cx="1371600" cy="1371600"/>
          </a:xfrm>
          <a:prstGeom prst="flowChartDocumen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dirty="0">
              <a:solidFill>
                <a:schemeClr val="tx1"/>
              </a:solidFill>
              <a:latin typeface="Times New Roman" pitchFamily="18" charset="0"/>
              <a:cs typeface="Times New Roman" pitchFamily="18" charset="0"/>
            </a:endParaRPr>
          </a:p>
        </p:txBody>
      </p:sp>
      <p:sp>
        <p:nvSpPr>
          <p:cNvPr id="33" name="Rectangle 32"/>
          <p:cNvSpPr/>
          <p:nvPr/>
        </p:nvSpPr>
        <p:spPr>
          <a:xfrm>
            <a:off x="3352800" y="609600"/>
            <a:ext cx="2090637" cy="292388"/>
          </a:xfrm>
          <a:prstGeom prst="rect">
            <a:avLst/>
          </a:prstGeom>
        </p:spPr>
        <p:txBody>
          <a:bodyPr wrap="none">
            <a:spAutoFit/>
          </a:bodyPr>
          <a:lstStyle/>
          <a:p>
            <a:pPr algn="ctr"/>
            <a:r>
              <a:rPr lang="en-US" sz="1300" b="1" dirty="0" err="1" smtClean="0">
                <a:latin typeface="Times New Roman" pitchFamily="18" charset="0"/>
                <a:cs typeface="Times New Roman" pitchFamily="18" charset="0"/>
              </a:rPr>
              <a:t>Bài</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báo</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khoa</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học</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máy</a:t>
            </a:r>
            <a:r>
              <a:rPr lang="en-US" sz="1300" b="1" dirty="0" smtClean="0">
                <a:latin typeface="Times New Roman" pitchFamily="18" charset="0"/>
                <a:cs typeface="Times New Roman" pitchFamily="18" charset="0"/>
              </a:rPr>
              <a:t> </a:t>
            </a:r>
            <a:r>
              <a:rPr lang="en-US" sz="1300" b="1" dirty="0" err="1" smtClean="0">
                <a:latin typeface="Times New Roman" pitchFamily="18" charset="0"/>
                <a:cs typeface="Times New Roman" pitchFamily="18" charset="0"/>
              </a:rPr>
              <a:t>tính</a:t>
            </a:r>
            <a:endParaRPr lang="en-US" sz="1300" b="1" dirty="0" smtClean="0">
              <a:latin typeface="Times New Roman" pitchFamily="18" charset="0"/>
              <a:cs typeface="Times New Roman" pitchFamily="18" charset="0"/>
            </a:endParaRPr>
          </a:p>
        </p:txBody>
      </p:sp>
      <p:sp>
        <p:nvSpPr>
          <p:cNvPr id="35" name="Flowchart: Document 34"/>
          <p:cNvSpPr/>
          <p:nvPr/>
        </p:nvSpPr>
        <p:spPr>
          <a:xfrm>
            <a:off x="3886200" y="1219200"/>
            <a:ext cx="1219200" cy="1371600"/>
          </a:xfrm>
          <a:prstGeom prst="flowChartDocumen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latin typeface="Times New Roman" pitchFamily="18" charset="0"/>
                <a:cs typeface="Times New Roman" pitchFamily="18" charset="0"/>
              </a:rPr>
              <a:t>Metadata</a:t>
            </a:r>
          </a:p>
        </p:txBody>
      </p:sp>
      <p:sp>
        <p:nvSpPr>
          <p:cNvPr id="49" name="Right Arrow 48"/>
          <p:cNvSpPr/>
          <p:nvPr/>
        </p:nvSpPr>
        <p:spPr>
          <a:xfrm>
            <a:off x="2209800" y="1981200"/>
            <a:ext cx="1447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2286000" y="1676400"/>
            <a:ext cx="1752600" cy="307777"/>
          </a:xfrm>
          <a:prstGeom prst="rect">
            <a:avLst/>
          </a:prstGeom>
          <a:noFill/>
        </p:spPr>
        <p:txBody>
          <a:bodyPr wrap="square" rtlCol="0">
            <a:spAutoFit/>
          </a:bodyPr>
          <a:lstStyle/>
          <a:p>
            <a:r>
              <a:rPr lang="en-US" sz="1400" dirty="0" err="1" smtClean="0"/>
              <a:t>Lấy</a:t>
            </a:r>
            <a:r>
              <a:rPr lang="en-US" sz="1400" dirty="0" smtClean="0"/>
              <a:t> </a:t>
            </a:r>
            <a:r>
              <a:rPr lang="en-US" sz="1400" dirty="0" err="1" smtClean="0"/>
              <a:t>thông</a:t>
            </a:r>
            <a:r>
              <a:rPr lang="en-US" sz="1400" dirty="0" smtClean="0"/>
              <a:t> Tin</a:t>
            </a:r>
            <a:endParaRPr lang="en-US" sz="1400" dirty="0"/>
          </a:p>
        </p:txBody>
      </p:sp>
      <p:sp>
        <p:nvSpPr>
          <p:cNvPr id="54" name="TextBox 53"/>
          <p:cNvSpPr txBox="1"/>
          <p:nvPr/>
        </p:nvSpPr>
        <p:spPr>
          <a:xfrm>
            <a:off x="2590800" y="6248400"/>
            <a:ext cx="5019387"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(3) Module Import </a:t>
            </a:r>
            <a:r>
              <a:rPr lang="en-US" b="1" dirty="0" err="1" smtClean="0">
                <a:latin typeface="Times New Roman" pitchFamily="18" charset="0"/>
                <a:cs typeface="Times New Roman" pitchFamily="18" charset="0"/>
              </a:rPr>
              <a:t>dữ</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liệu</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từ</a:t>
            </a:r>
            <a:r>
              <a:rPr lang="en-US" b="1" dirty="0" smtClean="0">
                <a:latin typeface="Times New Roman" pitchFamily="18" charset="0"/>
                <a:cs typeface="Times New Roman" pitchFamily="18" charset="0"/>
              </a:rPr>
              <a:t> DBLP </a:t>
            </a:r>
            <a:r>
              <a:rPr lang="en-US" b="1" dirty="0" err="1" smtClean="0">
                <a:latin typeface="Times New Roman" pitchFamily="18" charset="0"/>
                <a:cs typeface="Times New Roman" pitchFamily="18" charset="0"/>
              </a:rPr>
              <a:t>vào</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hệ</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thống</a:t>
            </a:r>
            <a:endParaRPr lang="en-US" b="1" dirty="0">
              <a:latin typeface="Times New Roman" pitchFamily="18" charset="0"/>
              <a:cs typeface="Times New Roman" pitchFamily="18" charset="0"/>
            </a:endParaRPr>
          </a:p>
        </p:txBody>
      </p:sp>
      <p:sp>
        <p:nvSpPr>
          <p:cNvPr id="16" name="Flowchart: Magnetic Disk 15"/>
          <p:cNvSpPr/>
          <p:nvPr/>
        </p:nvSpPr>
        <p:spPr>
          <a:xfrm>
            <a:off x="7391400" y="3733800"/>
            <a:ext cx="1219200" cy="1219200"/>
          </a:xfrm>
          <a:prstGeom prst="flowChartMagneticDisk">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Times New Roman" pitchFamily="18" charset="0"/>
                <a:cs typeface="Times New Roman" pitchFamily="18" charset="0"/>
              </a:rPr>
              <a:t>CSDL</a:t>
            </a:r>
          </a:p>
          <a:p>
            <a:pPr algn="ct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Chỉ</a:t>
            </a: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mục</a:t>
            </a:r>
            <a:endParaRPr lang="en-US" sz="1400" b="1" dirty="0" smtClean="0">
              <a:latin typeface="Times New Roman" pitchFamily="18" charset="0"/>
              <a:cs typeface="Times New Roman" pitchFamily="18" charset="0"/>
            </a:endParaRPr>
          </a:p>
          <a:p>
            <a:pPr algn="ctr"/>
            <a:r>
              <a:rPr lang="en-US" sz="1400" b="1" dirty="0" err="1" smtClean="0">
                <a:latin typeface="Times New Roman" pitchFamily="18" charset="0"/>
                <a:cs typeface="Times New Roman" pitchFamily="18" charset="0"/>
              </a:rPr>
              <a:t>Bài</a:t>
            </a: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báo</a:t>
            </a:r>
            <a:endParaRPr lang="en-US" sz="1400" b="1" dirty="0">
              <a:latin typeface="Times New Roman" pitchFamily="18" charset="0"/>
              <a:cs typeface="Times New Roman" pitchFamily="18" charset="0"/>
            </a:endParaRPr>
          </a:p>
        </p:txBody>
      </p:sp>
      <p:sp>
        <p:nvSpPr>
          <p:cNvPr id="17" name="TextBox 16"/>
          <p:cNvSpPr txBox="1"/>
          <p:nvPr/>
        </p:nvSpPr>
        <p:spPr>
          <a:xfrm rot="16200000">
            <a:off x="4909066" y="2710934"/>
            <a:ext cx="3048000" cy="369332"/>
          </a:xfrm>
          <a:prstGeom prst="rect">
            <a:avLst/>
          </a:prstGeom>
          <a:noFill/>
        </p:spPr>
        <p:txBody>
          <a:bodyPr wrap="square" rtlCol="0">
            <a:spAutoFit/>
          </a:bodyPr>
          <a:lstStyle/>
          <a:p>
            <a:r>
              <a:rPr lang="en-US" b="1" dirty="0" err="1" smtClean="0">
                <a:latin typeface="Times New Roman" pitchFamily="18" charset="0"/>
                <a:cs typeface="Times New Roman" pitchFamily="18" charset="0"/>
              </a:rPr>
              <a:t>Thông</a:t>
            </a:r>
            <a:r>
              <a:rPr lang="en-US" b="1" dirty="0" smtClean="0">
                <a:latin typeface="Times New Roman" pitchFamily="18" charset="0"/>
                <a:cs typeface="Times New Roman" pitchFamily="18" charset="0"/>
              </a:rPr>
              <a:t> tin </a:t>
            </a:r>
            <a:r>
              <a:rPr lang="en-US" b="1" dirty="0" err="1" smtClean="0">
                <a:latin typeface="Times New Roman" pitchFamily="18" charset="0"/>
                <a:cs typeface="Times New Roman" pitchFamily="18" charset="0"/>
              </a:rPr>
              <a:t>bài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báo</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khoa</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học</a:t>
            </a:r>
            <a:endParaRPr lang="en-US" b="1" dirty="0">
              <a:latin typeface="Times New Roman" pitchFamily="18" charset="0"/>
              <a:cs typeface="Times New Roman" pitchFamily="18" charset="0"/>
            </a:endParaRPr>
          </a:p>
        </p:txBody>
      </p:sp>
      <p:sp>
        <p:nvSpPr>
          <p:cNvPr id="18" name="Flowchart: Alternate Process 17"/>
          <p:cNvSpPr/>
          <p:nvPr/>
        </p:nvSpPr>
        <p:spPr>
          <a:xfrm>
            <a:off x="7391400" y="2514600"/>
            <a:ext cx="1219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Kiểm</a:t>
            </a:r>
            <a:r>
              <a:rPr lang="en-US" b="1" dirty="0" smtClean="0"/>
              <a:t> </a:t>
            </a:r>
            <a:r>
              <a:rPr lang="en-US" b="1" dirty="0" err="1" smtClean="0"/>
              <a:t>Tra</a:t>
            </a:r>
            <a:endParaRPr lang="en-US" b="1" dirty="0"/>
          </a:p>
        </p:txBody>
      </p:sp>
      <p:sp>
        <p:nvSpPr>
          <p:cNvPr id="19" name="Right Arrow 18"/>
          <p:cNvSpPr/>
          <p:nvPr/>
        </p:nvSpPr>
        <p:spPr>
          <a:xfrm>
            <a:off x="5181600" y="1752600"/>
            <a:ext cx="1143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6629400" y="2743200"/>
            <a:ext cx="762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5400000">
            <a:off x="7696200" y="32766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81600" y="1371600"/>
            <a:ext cx="1600200" cy="292388"/>
          </a:xfrm>
          <a:prstGeom prst="rect">
            <a:avLst/>
          </a:prstGeom>
          <a:noFill/>
        </p:spPr>
        <p:txBody>
          <a:bodyPr wrap="square" rtlCol="0">
            <a:spAutoFit/>
          </a:bodyPr>
          <a:lstStyle/>
          <a:p>
            <a:r>
              <a:rPr lang="en-US" sz="1300" dirty="0" smtClean="0">
                <a:latin typeface="Times New Roman" pitchFamily="18" charset="0"/>
                <a:cs typeface="Times New Roman" pitchFamily="18" charset="0"/>
              </a:rPr>
              <a:t>Metadata</a:t>
            </a:r>
            <a:endParaRPr lang="en-US" sz="1300" dirty="0">
              <a:latin typeface="Times New Roman" pitchFamily="18" charset="0"/>
              <a:cs typeface="Times New Roman" pitchFamily="18" charset="0"/>
            </a:endParaRPr>
          </a:p>
        </p:txBody>
      </p:sp>
      <p:sp>
        <p:nvSpPr>
          <p:cNvPr id="24" name="Right Arrow 23"/>
          <p:cNvSpPr/>
          <p:nvPr/>
        </p:nvSpPr>
        <p:spPr>
          <a:xfrm>
            <a:off x="5257800" y="4038600"/>
            <a:ext cx="838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5400000">
            <a:off x="3924300" y="3009900"/>
            <a:ext cx="838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657600" y="3581400"/>
            <a:ext cx="13716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latin typeface="Times New Roman" pitchFamily="18" charset="0"/>
                <a:cs typeface="Times New Roman" pitchFamily="18" charset="0"/>
              </a:rPr>
              <a:t>Module </a:t>
            </a:r>
          </a:p>
          <a:p>
            <a:pPr algn="ctr"/>
            <a:r>
              <a:rPr lang="en-US" sz="1300" b="1" dirty="0" err="1" smtClean="0">
                <a:solidFill>
                  <a:schemeClr val="tx1"/>
                </a:solidFill>
                <a:latin typeface="Times New Roman" pitchFamily="18" charset="0"/>
                <a:cs typeface="Times New Roman" pitchFamily="18" charset="0"/>
              </a:rPr>
              <a:t>Phân</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lớp</a:t>
            </a:r>
            <a:endParaRPr lang="en-US" sz="1300" b="1" dirty="0" smtClean="0">
              <a:solidFill>
                <a:schemeClr val="tx1"/>
              </a:solidFill>
              <a:latin typeface="Times New Roman" pitchFamily="18" charset="0"/>
              <a:cs typeface="Times New Roman" pitchFamily="18" charset="0"/>
            </a:endParaRPr>
          </a:p>
          <a:p>
            <a:pPr algn="ctr"/>
            <a:endParaRPr lang="en-US" sz="1300" dirty="0"/>
          </a:p>
        </p:txBody>
      </p:sp>
      <p:sp>
        <p:nvSpPr>
          <p:cNvPr id="27" name="TextBox 26"/>
          <p:cNvSpPr txBox="1"/>
          <p:nvPr/>
        </p:nvSpPr>
        <p:spPr>
          <a:xfrm>
            <a:off x="5181600" y="3657600"/>
            <a:ext cx="1600200" cy="292388"/>
          </a:xfrm>
          <a:prstGeom prst="rect">
            <a:avLst/>
          </a:prstGeom>
          <a:noFill/>
        </p:spPr>
        <p:txBody>
          <a:bodyPr wrap="square" rtlCol="0">
            <a:spAutoFit/>
          </a:bodyPr>
          <a:lstStyle/>
          <a:p>
            <a:r>
              <a:rPr lang="en-US" sz="1300" dirty="0" smtClean="0">
                <a:latin typeface="Times New Roman" pitchFamily="18" charset="0"/>
                <a:cs typeface="Times New Roman" pitchFamily="18" charset="0"/>
              </a:rPr>
              <a:t>Subject</a:t>
            </a:r>
            <a:endParaRPr lang="en-US" sz="1300" dirty="0">
              <a:latin typeface="Times New Roman" pitchFamily="18" charset="0"/>
              <a:cs typeface="Times New Roman" pitchFamily="18" charset="0"/>
            </a:endParaRPr>
          </a:p>
        </p:txBody>
      </p:sp>
      <p:cxnSp>
        <p:nvCxnSpPr>
          <p:cNvPr id="28" name="Straight Connector 27"/>
          <p:cNvCxnSpPr/>
          <p:nvPr/>
        </p:nvCxnSpPr>
        <p:spPr>
          <a:xfrm rot="5400000">
            <a:off x="4076700" y="3238500"/>
            <a:ext cx="4419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343400" y="3200400"/>
            <a:ext cx="44196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rot="16200000">
            <a:off x="3232294" y="2406506"/>
            <a:ext cx="1600200" cy="292388"/>
          </a:xfrm>
          <a:prstGeom prst="rect">
            <a:avLst/>
          </a:prstGeom>
          <a:noFill/>
        </p:spPr>
        <p:txBody>
          <a:bodyPr wrap="square" rtlCol="0">
            <a:spAutoFit/>
          </a:bodyPr>
          <a:lstStyle/>
          <a:p>
            <a:r>
              <a:rPr lang="en-US" sz="1300" b="1" dirty="0" smtClean="0">
                <a:latin typeface="Times New Roman" pitchFamily="18" charset="0"/>
                <a:cs typeface="Times New Roman" pitchFamily="18" charset="0"/>
              </a:rPr>
              <a:t>Title</a:t>
            </a:r>
            <a:endParaRPr lang="en-US" sz="1300" b="1" dirty="0">
              <a:latin typeface="Times New Roman" pitchFamily="18" charset="0"/>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467600" cy="731838"/>
          </a:xfrm>
        </p:spPr>
        <p:txBody>
          <a:bodyPr/>
          <a:lstStyle/>
          <a:p>
            <a:r>
              <a:rPr lang="en-US" dirty="0" smtClean="0"/>
              <a:t>DBLP - Database</a:t>
            </a:r>
            <a:endParaRPr lang="en-US" dirty="0"/>
          </a:p>
        </p:txBody>
      </p:sp>
      <p:pic>
        <p:nvPicPr>
          <p:cNvPr id="1026" name="Picture 45" descr="C:\Users\tiendv.tiendv-PC\Desktop\dblp database schema desiger.bmp"/>
          <p:cNvPicPr>
            <a:picLocks noChangeAspect="1" noChangeArrowheads="1"/>
          </p:cNvPicPr>
          <p:nvPr/>
        </p:nvPicPr>
        <p:blipFill>
          <a:blip r:embed="rId2"/>
          <a:srcRect/>
          <a:stretch>
            <a:fillRect/>
          </a:stretch>
        </p:blipFill>
        <p:spPr bwMode="auto">
          <a:xfrm>
            <a:off x="102870" y="838200"/>
            <a:ext cx="9041130"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533400"/>
          </a:xfrm>
        </p:spPr>
        <p:txBody>
          <a:bodyPr>
            <a:normAutofit fontScale="90000"/>
          </a:bodyPr>
          <a:lstStyle/>
          <a:p>
            <a:r>
              <a:rPr lang="en-US" dirty="0" smtClean="0"/>
              <a:t>DBSA Database</a:t>
            </a:r>
            <a:endParaRPr lang="en-US" dirty="0"/>
          </a:p>
        </p:txBody>
      </p:sp>
      <p:pic>
        <p:nvPicPr>
          <p:cNvPr id="2050" name="Picture 2" descr="C:\Users\TKORG-PC1\Desktop\database.bmp"/>
          <p:cNvPicPr>
            <a:picLocks noChangeAspect="1" noChangeArrowheads="1"/>
          </p:cNvPicPr>
          <p:nvPr/>
        </p:nvPicPr>
        <p:blipFill>
          <a:blip r:embed="rId2"/>
          <a:srcRect/>
          <a:stretch>
            <a:fillRect/>
          </a:stretch>
        </p:blipFill>
        <p:spPr bwMode="auto">
          <a:xfrm>
            <a:off x="228600" y="609600"/>
            <a:ext cx="8458200" cy="62484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err="1" smtClean="0">
                <a:latin typeface="Times New Roman" pitchFamily="18" charset="0"/>
                <a:cs typeface="Times New Roman" pitchFamily="18" charset="0"/>
              </a:rPr>
              <a:t>Nội</a:t>
            </a:r>
            <a:r>
              <a:rPr lang="en-US" dirty="0" smtClean="0">
                <a:latin typeface="Times New Roman" pitchFamily="18" charset="0"/>
                <a:cs typeface="Times New Roman" pitchFamily="18" charset="0"/>
              </a:rPr>
              <a:t> dung </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143000"/>
            <a:ext cx="7467600" cy="5330952"/>
          </a:xfrm>
        </p:spPr>
        <p:txBody>
          <a:bodyPr>
            <a:normAutofit/>
          </a:bodyPr>
          <a:lstStyle/>
          <a:p>
            <a:endParaRPr lang="en-US" sz="2000" dirty="0" smtClean="0"/>
          </a:p>
          <a:p>
            <a:r>
              <a:rPr lang="en-US" sz="2000" dirty="0" err="1" smtClean="0"/>
              <a:t>Dữ</a:t>
            </a:r>
            <a:r>
              <a:rPr lang="en-US" sz="2000" dirty="0" smtClean="0"/>
              <a:t> </a:t>
            </a:r>
            <a:r>
              <a:rPr lang="en-US" sz="2000" dirty="0" err="1" smtClean="0"/>
              <a:t>liệu</a:t>
            </a:r>
            <a:r>
              <a:rPr lang="en-US" sz="2000" dirty="0" smtClean="0"/>
              <a:t> </a:t>
            </a:r>
            <a:r>
              <a:rPr lang="en-US" sz="2000" dirty="0" err="1" smtClean="0"/>
              <a:t>chỉ</a:t>
            </a:r>
            <a:r>
              <a:rPr lang="en-US" sz="2000" dirty="0" smtClean="0"/>
              <a:t> </a:t>
            </a:r>
            <a:r>
              <a:rPr lang="en-US" sz="2000" dirty="0" err="1" smtClean="0"/>
              <a:t>mục</a:t>
            </a:r>
            <a:r>
              <a:rPr lang="en-US" sz="2000" dirty="0" smtClean="0"/>
              <a:t> DBLP</a:t>
            </a:r>
          </a:p>
          <a:p>
            <a:r>
              <a:rPr lang="en-US" sz="2000" dirty="0" err="1" smtClean="0"/>
              <a:t>Hệ</a:t>
            </a:r>
            <a:r>
              <a:rPr lang="en-US" sz="2000" dirty="0" smtClean="0"/>
              <a:t> </a:t>
            </a:r>
            <a:r>
              <a:rPr lang="en-US" sz="2000" dirty="0" err="1" smtClean="0"/>
              <a:t>thống</a:t>
            </a:r>
            <a:r>
              <a:rPr lang="en-US" sz="2000" dirty="0" smtClean="0"/>
              <a:t> </a:t>
            </a:r>
            <a:r>
              <a:rPr lang="en-US" sz="2000" dirty="0" err="1" smtClean="0"/>
              <a:t>thư</a:t>
            </a:r>
            <a:r>
              <a:rPr lang="en-US" sz="2000" dirty="0" smtClean="0"/>
              <a:t> </a:t>
            </a:r>
            <a:r>
              <a:rPr lang="en-US" sz="2000" dirty="0" err="1" smtClean="0"/>
              <a:t>viện</a:t>
            </a:r>
            <a:r>
              <a:rPr lang="en-US" sz="2000" dirty="0" smtClean="0"/>
              <a:t> </a:t>
            </a:r>
            <a:r>
              <a:rPr lang="en-US" sz="2000" dirty="0" err="1" smtClean="0"/>
              <a:t>số</a:t>
            </a:r>
            <a:r>
              <a:rPr lang="en-US" sz="2000" dirty="0" smtClean="0"/>
              <a:t> </a:t>
            </a:r>
            <a:r>
              <a:rPr lang="en-US" sz="2000" dirty="0" err="1" smtClean="0"/>
              <a:t>và</a:t>
            </a:r>
            <a:r>
              <a:rPr lang="en-US" sz="2000" dirty="0" smtClean="0"/>
              <a:t> </a:t>
            </a:r>
            <a:r>
              <a:rPr lang="en-US" sz="2000" dirty="0" err="1" smtClean="0"/>
              <a:t>cây</a:t>
            </a:r>
            <a:r>
              <a:rPr lang="en-US" sz="2000" dirty="0" smtClean="0"/>
              <a:t> </a:t>
            </a:r>
            <a:r>
              <a:rPr lang="en-US" sz="2000" dirty="0" err="1" smtClean="0"/>
              <a:t>phân</a:t>
            </a:r>
            <a:r>
              <a:rPr lang="en-US" sz="2000" dirty="0" smtClean="0"/>
              <a:t> </a:t>
            </a:r>
            <a:r>
              <a:rPr lang="en-US" sz="2000" dirty="0" err="1" smtClean="0"/>
              <a:t>lớp</a:t>
            </a:r>
            <a:r>
              <a:rPr lang="en-US" sz="2000" dirty="0" smtClean="0"/>
              <a:t> </a:t>
            </a:r>
            <a:r>
              <a:rPr lang="en-US" sz="2000" dirty="0" err="1" smtClean="0"/>
              <a:t>của</a:t>
            </a:r>
            <a:r>
              <a:rPr lang="en-US" sz="2000" dirty="0" smtClean="0"/>
              <a:t> </a:t>
            </a:r>
            <a:r>
              <a:rPr lang="en-US" sz="2000" dirty="0" err="1" smtClean="0"/>
              <a:t>thư</a:t>
            </a:r>
            <a:r>
              <a:rPr lang="en-US" sz="2000" dirty="0" smtClean="0"/>
              <a:t> </a:t>
            </a:r>
            <a:r>
              <a:rPr lang="en-US" sz="2000" dirty="0" err="1" smtClean="0"/>
              <a:t>viện</a:t>
            </a:r>
            <a:r>
              <a:rPr lang="en-US" sz="2000" dirty="0" smtClean="0"/>
              <a:t> </a:t>
            </a:r>
            <a:r>
              <a:rPr lang="en-US" sz="2000" dirty="0" err="1" smtClean="0"/>
              <a:t>số</a:t>
            </a:r>
            <a:r>
              <a:rPr lang="en-US" sz="2000" dirty="0" smtClean="0"/>
              <a:t>.</a:t>
            </a:r>
          </a:p>
          <a:p>
            <a:r>
              <a:rPr lang="en-US" sz="2000" dirty="0" err="1" smtClean="0"/>
              <a:t>Đặt</a:t>
            </a:r>
            <a:r>
              <a:rPr lang="en-US" sz="2000" dirty="0" smtClean="0"/>
              <a:t> </a:t>
            </a:r>
            <a:r>
              <a:rPr lang="en-US" sz="2000" dirty="0" err="1" smtClean="0"/>
              <a:t>vấn</a:t>
            </a:r>
            <a:r>
              <a:rPr lang="en-US" sz="2000" dirty="0" smtClean="0"/>
              <a:t> </a:t>
            </a:r>
            <a:r>
              <a:rPr lang="en-US" sz="2000" dirty="0" err="1" smtClean="0"/>
              <a:t>đề</a:t>
            </a:r>
            <a:r>
              <a:rPr lang="en-US" sz="2000" dirty="0" smtClean="0"/>
              <a:t>.</a:t>
            </a:r>
          </a:p>
          <a:p>
            <a:r>
              <a:rPr lang="en-US" sz="2000" dirty="0" err="1" smtClean="0"/>
              <a:t>Mục</a:t>
            </a:r>
            <a:r>
              <a:rPr lang="en-US" sz="2000" dirty="0" smtClean="0"/>
              <a:t> </a:t>
            </a:r>
            <a:r>
              <a:rPr lang="en-US" sz="2000" dirty="0" err="1" smtClean="0"/>
              <a:t>tiêu</a:t>
            </a:r>
            <a:r>
              <a:rPr lang="en-US" sz="2000" dirty="0" smtClean="0"/>
              <a:t> </a:t>
            </a:r>
            <a:r>
              <a:rPr lang="en-US" sz="2000" dirty="0" err="1" smtClean="0"/>
              <a:t>phạm</a:t>
            </a:r>
            <a:r>
              <a:rPr lang="en-US" sz="2000" dirty="0" smtClean="0"/>
              <a:t> vi </a:t>
            </a:r>
            <a:r>
              <a:rPr lang="en-US" sz="2000" dirty="0" err="1" smtClean="0"/>
              <a:t>của</a:t>
            </a:r>
            <a:r>
              <a:rPr lang="en-US" sz="2000" dirty="0" smtClean="0"/>
              <a:t> </a:t>
            </a:r>
            <a:r>
              <a:rPr lang="en-US" sz="2000" dirty="0" err="1" smtClean="0"/>
              <a:t>đề</a:t>
            </a:r>
            <a:r>
              <a:rPr lang="en-US" sz="2000" dirty="0" smtClean="0"/>
              <a:t> </a:t>
            </a:r>
            <a:r>
              <a:rPr lang="en-US" sz="2000" dirty="0" err="1" smtClean="0"/>
              <a:t>tài</a:t>
            </a:r>
            <a:r>
              <a:rPr lang="en-US" sz="2000" dirty="0" smtClean="0"/>
              <a:t>.</a:t>
            </a:r>
          </a:p>
          <a:p>
            <a:r>
              <a:rPr lang="en-US" sz="2000" dirty="0" err="1" smtClean="0"/>
              <a:t>Kiến</a:t>
            </a:r>
            <a:r>
              <a:rPr lang="en-US" sz="2000" dirty="0" smtClean="0"/>
              <a:t> </a:t>
            </a:r>
            <a:r>
              <a:rPr lang="en-US" sz="2000" dirty="0" err="1" smtClean="0"/>
              <a:t>trúc</a:t>
            </a:r>
            <a:r>
              <a:rPr lang="en-US" sz="2000" dirty="0" smtClean="0"/>
              <a:t> </a:t>
            </a:r>
            <a:r>
              <a:rPr lang="en-US" sz="2000" dirty="0" err="1" smtClean="0"/>
              <a:t>của</a:t>
            </a:r>
            <a:r>
              <a:rPr lang="en-US" sz="2000" dirty="0" smtClean="0"/>
              <a:t> </a:t>
            </a:r>
            <a:r>
              <a:rPr lang="en-US" sz="2000" dirty="0" err="1" smtClean="0"/>
              <a:t>đề</a:t>
            </a:r>
            <a:r>
              <a:rPr lang="en-US" sz="2000" dirty="0" smtClean="0"/>
              <a:t> </a:t>
            </a:r>
            <a:r>
              <a:rPr lang="en-US" sz="2000" dirty="0" err="1" smtClean="0"/>
              <a:t>tài</a:t>
            </a:r>
            <a:r>
              <a:rPr lang="en-US" sz="2000" dirty="0" smtClean="0"/>
              <a:t>.</a:t>
            </a:r>
          </a:p>
          <a:p>
            <a:r>
              <a:rPr lang="en-US" sz="2000" dirty="0" smtClean="0"/>
              <a:t>Module </a:t>
            </a:r>
            <a:r>
              <a:rPr lang="en-US" sz="2000" dirty="0" err="1" smtClean="0"/>
              <a:t>thu</a:t>
            </a:r>
            <a:r>
              <a:rPr lang="en-US" sz="2000" dirty="0" smtClean="0"/>
              <a:t> </a:t>
            </a:r>
            <a:r>
              <a:rPr lang="en-US" sz="2000" dirty="0" err="1" smtClean="0"/>
              <a:t>thập</a:t>
            </a:r>
            <a:r>
              <a:rPr lang="en-US" sz="2000" dirty="0" smtClean="0"/>
              <a:t> </a:t>
            </a:r>
            <a:r>
              <a:rPr lang="en-US" sz="2000" dirty="0" err="1" smtClean="0"/>
              <a:t>dữ</a:t>
            </a:r>
            <a:r>
              <a:rPr lang="en-US" sz="2000" dirty="0" smtClean="0"/>
              <a:t> </a:t>
            </a:r>
            <a:r>
              <a:rPr lang="en-US" sz="2000" dirty="0" err="1" smtClean="0"/>
              <a:t>liệu</a:t>
            </a:r>
            <a:r>
              <a:rPr lang="en-US" sz="2000" dirty="0" smtClean="0"/>
              <a:t>.</a:t>
            </a:r>
          </a:p>
          <a:p>
            <a:r>
              <a:rPr lang="en-US" sz="2000" dirty="0" err="1" smtClean="0"/>
              <a:t>Kế</a:t>
            </a:r>
            <a:r>
              <a:rPr lang="en-US" sz="2000" dirty="0" smtClean="0"/>
              <a:t> </a:t>
            </a:r>
            <a:r>
              <a:rPr lang="en-US" sz="2000" dirty="0" err="1" smtClean="0"/>
              <a:t>hoạch</a:t>
            </a:r>
            <a:r>
              <a:rPr lang="en-US" sz="2000" dirty="0" smtClean="0"/>
              <a:t> </a:t>
            </a:r>
            <a:r>
              <a:rPr lang="en-US" sz="2000" dirty="0" err="1" smtClean="0"/>
              <a:t>triển</a:t>
            </a:r>
            <a:r>
              <a:rPr lang="en-US" sz="2000" dirty="0" smtClean="0"/>
              <a:t> </a:t>
            </a:r>
            <a:r>
              <a:rPr lang="en-US" sz="2000" dirty="0" err="1" smtClean="0"/>
              <a:t>khai</a:t>
            </a:r>
            <a:r>
              <a:rPr lang="en-US" sz="2000" dirty="0" smtClean="0"/>
              <a:t> </a:t>
            </a:r>
            <a:r>
              <a:rPr lang="en-US" sz="2000" dirty="0" err="1" smtClean="0"/>
              <a:t>trong</a:t>
            </a:r>
            <a:r>
              <a:rPr lang="en-US" sz="2000" dirty="0" smtClean="0"/>
              <a:t> </a:t>
            </a:r>
            <a:r>
              <a:rPr lang="en-US" sz="2000" dirty="0" err="1" smtClean="0"/>
              <a:t>giai</a:t>
            </a:r>
            <a:r>
              <a:rPr lang="en-US" sz="2000" dirty="0" smtClean="0"/>
              <a:t> </a:t>
            </a:r>
            <a:r>
              <a:rPr lang="en-US" sz="2000" dirty="0" err="1" smtClean="0"/>
              <a:t>đoạn</a:t>
            </a:r>
            <a:r>
              <a:rPr lang="en-US" sz="2000" dirty="0" smtClean="0"/>
              <a:t> </a:t>
            </a:r>
            <a:r>
              <a:rPr lang="en-US" sz="2000" dirty="0" err="1" smtClean="0"/>
              <a:t>tới</a:t>
            </a:r>
            <a:r>
              <a:rPr lang="en-US" sz="2000" dirty="0" smtClean="0"/>
              <a:t>.</a:t>
            </a:r>
          </a:p>
          <a:p>
            <a:endParaRPr lang="en-US" sz="2000" dirty="0" smtClean="0"/>
          </a:p>
          <a:p>
            <a:endParaRPr lang="en-US" sz="2000" dirty="0" smtClean="0"/>
          </a:p>
          <a:p>
            <a:endParaRPr lang="en-US" sz="2000" dirty="0" smtClean="0"/>
          </a:p>
          <a:p>
            <a:pPr>
              <a:buNone/>
            </a:pPr>
            <a:endParaRPr lang="en-US" sz="2000" dirty="0" smtClean="0"/>
          </a:p>
          <a:p>
            <a:pPr>
              <a:buNone/>
            </a:pPr>
            <a:endParaRPr lang="en-US" sz="2000" dirty="0" smtClean="0"/>
          </a:p>
          <a:p>
            <a:endParaRPr lang="en-US" sz="2000" dirty="0" smtClean="0"/>
          </a:p>
          <a:p>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Autofit/>
          </a:bodyPr>
          <a:lstStyle/>
          <a:p>
            <a:r>
              <a:rPr lang="en-US" sz="2800" dirty="0" err="1" smtClean="0"/>
              <a:t>Kế</a:t>
            </a:r>
            <a:r>
              <a:rPr lang="en-US" sz="2800" dirty="0" smtClean="0"/>
              <a:t> </a:t>
            </a:r>
            <a:r>
              <a:rPr lang="en-US" sz="2800" dirty="0" err="1" smtClean="0"/>
              <a:t>hoạch</a:t>
            </a:r>
            <a:r>
              <a:rPr lang="en-US" sz="2800" dirty="0" smtClean="0"/>
              <a:t> </a:t>
            </a:r>
            <a:r>
              <a:rPr lang="en-US" sz="2800" dirty="0" err="1" smtClean="0"/>
              <a:t>triển</a:t>
            </a:r>
            <a:r>
              <a:rPr lang="en-US" sz="2800" dirty="0" smtClean="0"/>
              <a:t> </a:t>
            </a:r>
            <a:r>
              <a:rPr lang="en-US" sz="2800" dirty="0" err="1" smtClean="0"/>
              <a:t>khai</a:t>
            </a:r>
            <a:r>
              <a:rPr lang="en-US" sz="2800" dirty="0" smtClean="0"/>
              <a:t> </a:t>
            </a:r>
            <a:r>
              <a:rPr lang="en-US" sz="2800" dirty="0" err="1" smtClean="0"/>
              <a:t>trong</a:t>
            </a:r>
            <a:r>
              <a:rPr lang="en-US" sz="2800" dirty="0" smtClean="0"/>
              <a:t> </a:t>
            </a:r>
            <a:r>
              <a:rPr lang="en-US" sz="2800" dirty="0" err="1" smtClean="0"/>
              <a:t>giai</a:t>
            </a:r>
            <a:r>
              <a:rPr lang="en-US" sz="2800" dirty="0" smtClean="0"/>
              <a:t> </a:t>
            </a:r>
            <a:r>
              <a:rPr lang="en-US" sz="2800" dirty="0" err="1" smtClean="0"/>
              <a:t>đoạn</a:t>
            </a:r>
            <a:r>
              <a:rPr lang="en-US" sz="2800" dirty="0" smtClean="0"/>
              <a:t> </a:t>
            </a:r>
            <a:r>
              <a:rPr lang="en-US" sz="2800" dirty="0" err="1" smtClean="0"/>
              <a:t>tới</a:t>
            </a:r>
            <a:endParaRPr lang="en-US" sz="2400" dirty="0"/>
          </a:p>
        </p:txBody>
      </p:sp>
      <p:sp>
        <p:nvSpPr>
          <p:cNvPr id="3" name="Content Placeholder 2"/>
          <p:cNvSpPr>
            <a:spLocks noGrp="1"/>
          </p:cNvSpPr>
          <p:nvPr>
            <p:ph sz="quarter" idx="1"/>
          </p:nvPr>
        </p:nvSpPr>
        <p:spPr>
          <a:xfrm>
            <a:off x="533400" y="1066800"/>
            <a:ext cx="8077200" cy="5407152"/>
          </a:xfrm>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err="1" smtClean="0"/>
              <a:t>Đặt</a:t>
            </a:r>
            <a:r>
              <a:rPr lang="en-US" dirty="0" smtClean="0"/>
              <a:t> </a:t>
            </a:r>
            <a:r>
              <a:rPr lang="en-US" dirty="0" err="1" smtClean="0"/>
              <a:t>vấn</a:t>
            </a:r>
            <a:r>
              <a:rPr lang="en-US" dirty="0" smtClean="0"/>
              <a:t> </a:t>
            </a:r>
            <a:r>
              <a:rPr lang="en-US" dirty="0" err="1" smtClean="0"/>
              <a:t>đề</a:t>
            </a:r>
            <a:endParaRPr lang="en-US" dirty="0"/>
          </a:p>
        </p:txBody>
      </p:sp>
      <p:sp>
        <p:nvSpPr>
          <p:cNvPr id="3" name="Content Placeholder 2"/>
          <p:cNvSpPr>
            <a:spLocks noGrp="1"/>
          </p:cNvSpPr>
          <p:nvPr>
            <p:ph sz="quarter" idx="1"/>
          </p:nvPr>
        </p:nvSpPr>
        <p:spPr/>
        <p:txBody>
          <a:bodyPr/>
          <a:lstStyle/>
          <a:p>
            <a:pPr>
              <a:buNone/>
            </a:pPr>
            <a:r>
              <a:rPr lang="en-US" dirty="0" smtClean="0"/>
              <a:t> </a:t>
            </a:r>
            <a:r>
              <a:rPr lang="en-US" dirty="0" err="1" smtClean="0"/>
              <a:t>Việc</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thông</a:t>
            </a:r>
            <a:r>
              <a:rPr lang="en-US" dirty="0" smtClean="0"/>
              <a:t> tin </a:t>
            </a:r>
            <a:r>
              <a:rPr lang="en-US" dirty="0" err="1" smtClean="0"/>
              <a:t>một</a:t>
            </a:r>
            <a:r>
              <a:rPr lang="en-US" dirty="0" smtClean="0"/>
              <a:t> </a:t>
            </a:r>
            <a:r>
              <a:rPr lang="en-US" dirty="0" err="1" smtClean="0"/>
              <a:t>bài</a:t>
            </a:r>
            <a:r>
              <a:rPr lang="en-US" dirty="0" smtClean="0"/>
              <a:t> </a:t>
            </a:r>
            <a:r>
              <a:rPr lang="en-US" dirty="0" err="1" smtClean="0"/>
              <a:t>báo</a:t>
            </a:r>
            <a:r>
              <a:rPr lang="en-US" dirty="0" smtClean="0"/>
              <a:t> </a:t>
            </a:r>
            <a:r>
              <a:rPr lang="en-US" dirty="0" err="1" smtClean="0"/>
              <a:t>khoa</a:t>
            </a:r>
            <a:r>
              <a:rPr lang="en-US" dirty="0" smtClean="0"/>
              <a:t> </a:t>
            </a:r>
            <a:r>
              <a:rPr lang="en-US" dirty="0" err="1" smtClean="0"/>
              <a:t>học</a:t>
            </a:r>
            <a:r>
              <a:rPr lang="en-US" dirty="0" smtClean="0"/>
              <a:t>:</a:t>
            </a:r>
          </a:p>
          <a:p>
            <a:pPr>
              <a:buFontTx/>
              <a:buChar char="-"/>
            </a:pPr>
            <a:r>
              <a:rPr lang="en-US" dirty="0" err="1" smtClean="0"/>
              <a:t>Trên</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số</a:t>
            </a:r>
            <a:r>
              <a:rPr lang="en-US" dirty="0" smtClean="0"/>
              <a:t> </a:t>
            </a:r>
            <a:r>
              <a:rPr lang="en-US" dirty="0" err="1" smtClean="0"/>
              <a:t>và</a:t>
            </a:r>
            <a:r>
              <a:rPr lang="en-US" dirty="0" smtClean="0"/>
              <a:t> </a:t>
            </a:r>
            <a:r>
              <a:rPr lang="en-US" dirty="0" err="1" smtClean="0"/>
              <a:t>các</a:t>
            </a:r>
            <a:r>
              <a:rPr lang="en-US" dirty="0" smtClean="0"/>
              <a:t> </a:t>
            </a:r>
            <a:r>
              <a:rPr lang="en-US" dirty="0" err="1" smtClean="0"/>
              <a:t>công</a:t>
            </a:r>
            <a:r>
              <a:rPr lang="en-US" dirty="0" smtClean="0"/>
              <a:t> </a:t>
            </a:r>
            <a:r>
              <a:rPr lang="en-US" dirty="0" err="1" smtClean="0"/>
              <a:t>cụ</a:t>
            </a:r>
            <a:r>
              <a:rPr lang="en-US" dirty="0" smtClean="0"/>
              <a:t> </a:t>
            </a:r>
            <a:r>
              <a:rPr lang="en-US" dirty="0" err="1" smtClean="0"/>
              <a:t>Searchengine</a:t>
            </a:r>
            <a:r>
              <a:rPr lang="en-US" dirty="0" smtClean="0"/>
              <a:t>.</a:t>
            </a:r>
          </a:p>
          <a:p>
            <a:pPr>
              <a:buFontTx/>
              <a:buChar char="-"/>
            </a:pPr>
            <a:r>
              <a:rPr lang="en-US" dirty="0" err="1" smtClean="0"/>
              <a:t>Trên</a:t>
            </a:r>
            <a:r>
              <a:rPr lang="en-US" dirty="0" smtClean="0"/>
              <a:t>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chỉ</a:t>
            </a:r>
            <a:r>
              <a:rPr lang="en-US" dirty="0" smtClean="0"/>
              <a:t> </a:t>
            </a:r>
            <a:r>
              <a:rPr lang="en-US" dirty="0" err="1" smtClean="0"/>
              <a:t>mục</a:t>
            </a:r>
            <a:r>
              <a:rPr lang="en-US" smtClean="0"/>
              <a:t>.</a:t>
            </a:r>
            <a:endParaRPr lang="en-US" dirty="0" smtClean="0">
              <a:sym typeface="Wingdings" pitchFamily="2" charset="2"/>
            </a:endParaRPr>
          </a:p>
          <a:p>
            <a:pPr>
              <a:buFont typeface="Wingdings"/>
              <a:buChar char="è"/>
            </a:pPr>
            <a:r>
              <a:rPr lang="en-US" dirty="0" err="1" smtClean="0">
                <a:sym typeface="Wingdings" pitchFamily="2" charset="2"/>
              </a:rPr>
              <a:t>chưa</a:t>
            </a:r>
            <a:r>
              <a:rPr lang="en-US" dirty="0" smtClean="0">
                <a:sym typeface="Wingdings" pitchFamily="2" charset="2"/>
              </a:rPr>
              <a:t> </a:t>
            </a:r>
            <a:r>
              <a:rPr lang="en-US" dirty="0" err="1" smtClean="0">
                <a:sym typeface="Wingdings" pitchFamily="2" charset="2"/>
              </a:rPr>
              <a:t>tìm</a:t>
            </a:r>
            <a:r>
              <a:rPr lang="en-US" dirty="0" smtClean="0">
                <a:sym typeface="Wingdings" pitchFamily="2" charset="2"/>
              </a:rPr>
              <a:t> </a:t>
            </a:r>
            <a:r>
              <a:rPr lang="en-US" dirty="0" err="1" smtClean="0">
                <a:sym typeface="Wingdings" pitchFamily="2" charset="2"/>
              </a:rPr>
              <a:t>kiếm</a:t>
            </a:r>
            <a:r>
              <a:rPr lang="en-US" dirty="0" smtClean="0">
                <a:sym typeface="Wingdings" pitchFamily="2" charset="2"/>
              </a:rPr>
              <a:t> </a:t>
            </a:r>
            <a:r>
              <a:rPr lang="en-US" dirty="0" err="1" smtClean="0">
                <a:sym typeface="Wingdings" pitchFamily="2" charset="2"/>
              </a:rPr>
              <a:t>được</a:t>
            </a:r>
            <a:r>
              <a:rPr lang="en-US" dirty="0" smtClean="0">
                <a:sym typeface="Wingdings" pitchFamily="2" charset="2"/>
              </a:rPr>
              <a:t> </a:t>
            </a:r>
            <a:r>
              <a:rPr lang="en-US" dirty="0" err="1" smtClean="0">
                <a:sym typeface="Wingdings" pitchFamily="2" charset="2"/>
              </a:rPr>
              <a:t>bài</a:t>
            </a:r>
            <a:r>
              <a:rPr lang="en-US" dirty="0" smtClean="0">
                <a:sym typeface="Wingdings" pitchFamily="2" charset="2"/>
              </a:rPr>
              <a:t> </a:t>
            </a:r>
            <a:r>
              <a:rPr lang="en-US" dirty="0" err="1" smtClean="0">
                <a:sym typeface="Wingdings" pitchFamily="2" charset="2"/>
              </a:rPr>
              <a:t>báo</a:t>
            </a:r>
            <a:r>
              <a:rPr lang="en-US" dirty="0" smtClean="0">
                <a:sym typeface="Wingdings" pitchFamily="2" charset="2"/>
              </a:rPr>
              <a:t> </a:t>
            </a:r>
            <a:r>
              <a:rPr lang="en-US" dirty="0" err="1" smtClean="0">
                <a:sym typeface="Wingdings" pitchFamily="2" charset="2"/>
              </a:rPr>
              <a:t>trong</a:t>
            </a:r>
            <a:r>
              <a:rPr lang="en-US" dirty="0" smtClean="0">
                <a:sym typeface="Wingdings" pitchFamily="2" charset="2"/>
              </a:rPr>
              <a:t> </a:t>
            </a:r>
            <a:r>
              <a:rPr lang="en-US" dirty="0" err="1" smtClean="0">
                <a:sym typeface="Wingdings" pitchFamily="2" charset="2"/>
              </a:rPr>
              <a:t>các</a:t>
            </a:r>
            <a:r>
              <a:rPr lang="en-US" dirty="0" smtClean="0">
                <a:sym typeface="Wingdings" pitchFamily="2" charset="2"/>
              </a:rPr>
              <a:t> </a:t>
            </a:r>
            <a:r>
              <a:rPr lang="en-US" dirty="0" err="1" smtClean="0">
                <a:sym typeface="Wingdings" pitchFamily="2" charset="2"/>
              </a:rPr>
              <a:t>hệ</a:t>
            </a:r>
            <a:r>
              <a:rPr lang="en-US" dirty="0" smtClean="0">
                <a:sym typeface="Wingdings" pitchFamily="2" charset="2"/>
              </a:rPr>
              <a:t> </a:t>
            </a:r>
            <a:r>
              <a:rPr lang="en-US" dirty="0" err="1" smtClean="0">
                <a:sym typeface="Wingdings" pitchFamily="2" charset="2"/>
              </a:rPr>
              <a:t>thống</a:t>
            </a:r>
            <a:r>
              <a:rPr lang="en-US" dirty="0" smtClean="0">
                <a:sym typeface="Wingdings" pitchFamily="2" charset="2"/>
              </a:rPr>
              <a:t> </a:t>
            </a:r>
            <a:r>
              <a:rPr lang="en-US" dirty="0" err="1" smtClean="0">
                <a:sym typeface="Wingdings" pitchFamily="2" charset="2"/>
              </a:rPr>
              <a:t>theo</a:t>
            </a:r>
            <a:r>
              <a:rPr lang="en-US" dirty="0" smtClean="0">
                <a:sym typeface="Wingdings" pitchFamily="2" charset="2"/>
              </a:rPr>
              <a:t> </a:t>
            </a:r>
            <a:r>
              <a:rPr lang="en-US" dirty="0" err="1" smtClean="0">
                <a:sym typeface="Wingdings" pitchFamily="2" charset="2"/>
              </a:rPr>
              <a:t>chủ</a:t>
            </a:r>
            <a:r>
              <a:rPr lang="en-US" dirty="0" smtClean="0">
                <a:sym typeface="Wingdings" pitchFamily="2" charset="2"/>
              </a:rPr>
              <a:t> </a:t>
            </a:r>
            <a:r>
              <a:rPr lang="en-US" dirty="0" err="1" smtClean="0">
                <a:sym typeface="Wingdings" pitchFamily="2" charset="2"/>
              </a:rPr>
              <a:t>đề</a:t>
            </a:r>
            <a:r>
              <a:rPr lang="en-US" dirty="0" smtClean="0">
                <a:sym typeface="Wingdings" pitchFamily="2" charset="2"/>
              </a:rPr>
              <a:t> - </a:t>
            </a:r>
            <a:r>
              <a:rPr lang="en-US" dirty="0" err="1" smtClean="0">
                <a:sym typeface="Wingdings" pitchFamily="2" charset="2"/>
              </a:rPr>
              <a:t>hoặc</a:t>
            </a:r>
            <a:r>
              <a:rPr lang="en-US" dirty="0" smtClean="0">
                <a:sym typeface="Wingdings" pitchFamily="2" charset="2"/>
              </a:rPr>
              <a:t> </a:t>
            </a:r>
            <a:r>
              <a:rPr lang="en-US" dirty="0" err="1" smtClean="0">
                <a:sym typeface="Wingdings" pitchFamily="2" charset="2"/>
              </a:rPr>
              <a:t>nếu</a:t>
            </a:r>
            <a:r>
              <a:rPr lang="en-US" dirty="0" smtClean="0">
                <a:sym typeface="Wingdings" pitchFamily="2" charset="2"/>
              </a:rPr>
              <a:t> </a:t>
            </a:r>
            <a:r>
              <a:rPr lang="en-US" dirty="0" err="1" smtClean="0">
                <a:sym typeface="Wingdings" pitchFamily="2" charset="2"/>
              </a:rPr>
              <a:t>có</a:t>
            </a:r>
            <a:r>
              <a:rPr lang="en-US" dirty="0" smtClean="0">
                <a:sym typeface="Wingdings" pitchFamily="2" charset="2"/>
              </a:rPr>
              <a:t> </a:t>
            </a:r>
            <a:r>
              <a:rPr lang="en-US" dirty="0" err="1" smtClean="0">
                <a:sym typeface="Wingdings" pitchFamily="2" charset="2"/>
              </a:rPr>
              <a:t>thì</a:t>
            </a:r>
            <a:r>
              <a:rPr lang="en-US" dirty="0" smtClean="0">
                <a:sym typeface="Wingdings" pitchFamily="2" charset="2"/>
              </a:rPr>
              <a:t> </a:t>
            </a:r>
            <a:r>
              <a:rPr lang="en-US" dirty="0" err="1" smtClean="0">
                <a:sym typeface="Wingdings" pitchFamily="2" charset="2"/>
              </a:rPr>
              <a:t>các</a:t>
            </a:r>
            <a:r>
              <a:rPr lang="en-US" dirty="0" smtClean="0">
                <a:sym typeface="Wingdings" pitchFamily="2" charset="2"/>
              </a:rPr>
              <a:t> </a:t>
            </a:r>
            <a:r>
              <a:rPr lang="en-US" dirty="0" err="1" smtClean="0">
                <a:sym typeface="Wingdings" pitchFamily="2" charset="2"/>
              </a:rPr>
              <a:t>chủ</a:t>
            </a:r>
            <a:r>
              <a:rPr lang="en-US" dirty="0" smtClean="0">
                <a:sym typeface="Wingdings" pitchFamily="2" charset="2"/>
              </a:rPr>
              <a:t> </a:t>
            </a:r>
            <a:r>
              <a:rPr lang="en-US" dirty="0" err="1" smtClean="0">
                <a:sym typeface="Wingdings" pitchFamily="2" charset="2"/>
              </a:rPr>
              <a:t>đề</a:t>
            </a:r>
            <a:r>
              <a:rPr lang="en-US" dirty="0" smtClean="0">
                <a:sym typeface="Wingdings" pitchFamily="2" charset="2"/>
              </a:rPr>
              <a:t> </a:t>
            </a:r>
            <a:r>
              <a:rPr lang="en-US" dirty="0" err="1" smtClean="0">
                <a:sym typeface="Wingdings" pitchFamily="2" charset="2"/>
              </a:rPr>
              <a:t>này</a:t>
            </a:r>
            <a:r>
              <a:rPr lang="en-US" dirty="0" smtClean="0">
                <a:sym typeface="Wingdings" pitchFamily="2" charset="2"/>
              </a:rPr>
              <a:t> </a:t>
            </a:r>
            <a:r>
              <a:rPr lang="en-US" dirty="0" err="1" smtClean="0">
                <a:sym typeface="Wingdings" pitchFamily="2" charset="2"/>
              </a:rPr>
              <a:t>rộng</a:t>
            </a:r>
            <a:r>
              <a:rPr lang="en-US" dirty="0" smtClean="0">
                <a:sym typeface="Wingdings" pitchFamily="2" charset="2"/>
              </a:rPr>
              <a:t> </a:t>
            </a:r>
            <a:r>
              <a:rPr lang="en-US" dirty="0" err="1" smtClean="0">
                <a:sym typeface="Wingdings" pitchFamily="2" charset="2"/>
              </a:rPr>
              <a:t>hoặc</a:t>
            </a:r>
            <a:r>
              <a:rPr lang="en-US" dirty="0" smtClean="0">
                <a:sym typeface="Wingdings" pitchFamily="2" charset="2"/>
              </a:rPr>
              <a:t> </a:t>
            </a:r>
            <a:r>
              <a:rPr lang="en-US" dirty="0" err="1" smtClean="0">
                <a:sym typeface="Wingdings" pitchFamily="2" charset="2"/>
              </a:rPr>
              <a:t>quá</a:t>
            </a:r>
            <a:r>
              <a:rPr lang="en-US" dirty="0" smtClean="0">
                <a:sym typeface="Wingdings" pitchFamily="2" charset="2"/>
              </a:rPr>
              <a:t> </a:t>
            </a:r>
            <a:r>
              <a:rPr lang="en-US" dirty="0" err="1" smtClean="0">
                <a:sym typeface="Wingdings" pitchFamily="2" charset="2"/>
              </a:rPr>
              <a:t>hẹp</a:t>
            </a:r>
            <a:r>
              <a:rPr lang="en-US" dirty="0" smtClean="0">
                <a:sym typeface="Wingdings" pitchFamily="2" charset="2"/>
              </a:rPr>
              <a:t> so </a:t>
            </a:r>
            <a:r>
              <a:rPr lang="en-US" dirty="0" err="1" smtClean="0">
                <a:sym typeface="Wingdings" pitchFamily="2" charset="2"/>
              </a:rPr>
              <a:t>với</a:t>
            </a:r>
            <a:r>
              <a:rPr lang="en-US" dirty="0" smtClean="0">
                <a:sym typeface="Wingdings" pitchFamily="2" charset="2"/>
              </a:rPr>
              <a:t> </a:t>
            </a:r>
            <a:r>
              <a:rPr lang="en-US" dirty="0" err="1" smtClean="0">
                <a:sym typeface="Wingdings" pitchFamily="2" charset="2"/>
              </a:rPr>
              <a:t>những</a:t>
            </a:r>
            <a:r>
              <a:rPr lang="en-US" dirty="0" smtClean="0">
                <a:sym typeface="Wingdings" pitchFamily="2" charset="2"/>
              </a:rPr>
              <a:t> </a:t>
            </a:r>
            <a:r>
              <a:rPr lang="en-US" dirty="0" err="1" smtClean="0">
                <a:sym typeface="Wingdings" pitchFamily="2" charset="2"/>
              </a:rPr>
              <a:t>chủ</a:t>
            </a:r>
            <a:r>
              <a:rPr lang="en-US" dirty="0" smtClean="0">
                <a:sym typeface="Wingdings" pitchFamily="2" charset="2"/>
              </a:rPr>
              <a:t> </a:t>
            </a:r>
            <a:r>
              <a:rPr lang="en-US" dirty="0" err="1" smtClean="0">
                <a:sym typeface="Wingdings" pitchFamily="2" charset="2"/>
              </a:rPr>
              <a:t>đề</a:t>
            </a:r>
            <a:r>
              <a:rPr lang="en-US" dirty="0" smtClean="0">
                <a:sym typeface="Wingdings" pitchFamily="2" charset="2"/>
              </a:rPr>
              <a:t> </a:t>
            </a:r>
            <a:r>
              <a:rPr lang="en-US" dirty="0" err="1" smtClean="0">
                <a:sym typeface="Wingdings" pitchFamily="2" charset="2"/>
              </a:rPr>
              <a:t>tìm</a:t>
            </a:r>
            <a:r>
              <a:rPr lang="en-US" dirty="0" smtClean="0">
                <a:sym typeface="Wingdings" pitchFamily="2" charset="2"/>
              </a:rPr>
              <a:t> </a:t>
            </a:r>
            <a:r>
              <a:rPr lang="en-US" dirty="0" err="1" smtClean="0">
                <a:sym typeface="Wingdings" pitchFamily="2" charset="2"/>
              </a:rPr>
              <a:t>kiếm</a:t>
            </a:r>
            <a:r>
              <a:rPr lang="en-US" dirty="0" smtClean="0">
                <a:sym typeface="Wingdings" pitchFamily="2" charset="2"/>
              </a:rPr>
              <a:t>.</a:t>
            </a:r>
          </a:p>
          <a:p>
            <a:pPr>
              <a:buFont typeface="Wingdings"/>
              <a:buChar char="è"/>
            </a:pPr>
            <a:r>
              <a:rPr lang="en-US" dirty="0" smtClean="0">
                <a:sym typeface="Wingdings" pitchFamily="2" charset="2"/>
              </a:rPr>
              <a:t> </a:t>
            </a:r>
            <a:r>
              <a:rPr lang="en-US" dirty="0" err="1" smtClean="0">
                <a:sym typeface="Wingdings" pitchFamily="2" charset="2"/>
              </a:rPr>
              <a:t>Từ</a:t>
            </a:r>
            <a:r>
              <a:rPr lang="en-US" dirty="0" smtClean="0">
                <a:sym typeface="Wingdings" pitchFamily="2" charset="2"/>
              </a:rPr>
              <a:t> </a:t>
            </a:r>
            <a:r>
              <a:rPr lang="en-US" dirty="0" err="1" smtClean="0">
                <a:sym typeface="Wingdings" pitchFamily="2" charset="2"/>
              </a:rPr>
              <a:t>đó</a:t>
            </a:r>
            <a:r>
              <a:rPr lang="en-US" dirty="0" smtClean="0">
                <a:sym typeface="Wingdings" pitchFamily="2" charset="2"/>
              </a:rPr>
              <a:t> </a:t>
            </a:r>
            <a:r>
              <a:rPr lang="en-US" dirty="0" err="1" smtClean="0">
                <a:sym typeface="Wingdings" pitchFamily="2" charset="2"/>
              </a:rPr>
              <a:t>xây</a:t>
            </a:r>
            <a:r>
              <a:rPr lang="en-US" dirty="0" smtClean="0">
                <a:sym typeface="Wingdings" pitchFamily="2" charset="2"/>
              </a:rPr>
              <a:t> </a:t>
            </a:r>
            <a:r>
              <a:rPr lang="en-US" dirty="0" err="1" smtClean="0">
                <a:sym typeface="Wingdings" pitchFamily="2" charset="2"/>
              </a:rPr>
              <a:t>dựng</a:t>
            </a:r>
            <a:r>
              <a:rPr lang="en-US" dirty="0" smtClean="0">
                <a:sym typeface="Wingdings" pitchFamily="2" charset="2"/>
              </a:rPr>
              <a:t> </a:t>
            </a:r>
            <a:r>
              <a:rPr lang="en-US" dirty="0" err="1" smtClean="0">
                <a:sym typeface="Wingdings" pitchFamily="2" charset="2"/>
              </a:rPr>
              <a:t>hệ</a:t>
            </a:r>
            <a:r>
              <a:rPr lang="en-US" dirty="0" smtClean="0">
                <a:sym typeface="Wingdings" pitchFamily="2" charset="2"/>
              </a:rPr>
              <a:t> </a:t>
            </a:r>
            <a:r>
              <a:rPr lang="en-US" dirty="0" err="1" smtClean="0">
                <a:sym typeface="Wingdings" pitchFamily="2" charset="2"/>
              </a:rPr>
              <a:t>thống</a:t>
            </a:r>
            <a:r>
              <a:rPr lang="en-US" dirty="0" smtClean="0">
                <a:sym typeface="Wingdings" pitchFamily="2" charset="2"/>
              </a:rPr>
              <a:t> </a:t>
            </a:r>
            <a:r>
              <a:rPr lang="en-US" dirty="0" err="1" smtClean="0">
                <a:sym typeface="Wingdings" pitchFamily="2" charset="2"/>
              </a:rPr>
              <a:t>có</a:t>
            </a:r>
            <a:r>
              <a:rPr lang="en-US" dirty="0" smtClean="0">
                <a:sym typeface="Wingdings" pitchFamily="2" charset="2"/>
              </a:rPr>
              <a:t> </a:t>
            </a:r>
            <a:r>
              <a:rPr lang="en-US" dirty="0" err="1" smtClean="0">
                <a:sym typeface="Wingdings" pitchFamily="2" charset="2"/>
              </a:rPr>
              <a:t>thể</a:t>
            </a:r>
            <a:r>
              <a:rPr lang="en-US" dirty="0" smtClean="0">
                <a:sym typeface="Wingdings" pitchFamily="2" charset="2"/>
              </a:rPr>
              <a:t> </a:t>
            </a:r>
            <a:r>
              <a:rPr lang="en-US" dirty="0" err="1" smtClean="0">
                <a:sym typeface="Wingdings" pitchFamily="2" charset="2"/>
              </a:rPr>
              <a:t>thu</a:t>
            </a:r>
            <a:r>
              <a:rPr lang="en-US" dirty="0" smtClean="0">
                <a:sym typeface="Wingdings" pitchFamily="2" charset="2"/>
              </a:rPr>
              <a:t> </a:t>
            </a:r>
            <a:r>
              <a:rPr lang="en-US" dirty="0" err="1" smtClean="0">
                <a:sym typeface="Wingdings" pitchFamily="2" charset="2"/>
              </a:rPr>
              <a:t>thập</a:t>
            </a:r>
            <a:r>
              <a:rPr lang="en-US" dirty="0" smtClean="0">
                <a:sym typeface="Wingdings" pitchFamily="2" charset="2"/>
              </a:rPr>
              <a:t> </a:t>
            </a:r>
            <a:r>
              <a:rPr lang="en-US" dirty="0" err="1" smtClean="0">
                <a:sym typeface="Wingdings" pitchFamily="2" charset="2"/>
              </a:rPr>
              <a:t>và</a:t>
            </a:r>
            <a:r>
              <a:rPr lang="en-US" dirty="0" smtClean="0">
                <a:sym typeface="Wingdings" pitchFamily="2" charset="2"/>
              </a:rPr>
              <a:t> </a:t>
            </a:r>
            <a:r>
              <a:rPr lang="en-US" dirty="0" err="1" smtClean="0">
                <a:sym typeface="Wingdings" pitchFamily="2" charset="2"/>
              </a:rPr>
              <a:t>phân</a:t>
            </a:r>
            <a:r>
              <a:rPr lang="en-US" dirty="0" smtClean="0">
                <a:sym typeface="Wingdings" pitchFamily="2" charset="2"/>
              </a:rPr>
              <a:t> </a:t>
            </a:r>
            <a:r>
              <a:rPr lang="en-US" dirty="0" err="1" smtClean="0">
                <a:sym typeface="Wingdings" pitchFamily="2" charset="2"/>
              </a:rPr>
              <a:t>loại</a:t>
            </a:r>
            <a:r>
              <a:rPr lang="en-US" dirty="0" smtClean="0">
                <a:sym typeface="Wingdings" pitchFamily="2" charset="2"/>
              </a:rPr>
              <a:t> </a:t>
            </a:r>
            <a:r>
              <a:rPr lang="en-US" dirty="0" err="1" smtClean="0">
                <a:sym typeface="Wingdings" pitchFamily="2" charset="2"/>
              </a:rPr>
              <a:t>các</a:t>
            </a:r>
            <a:r>
              <a:rPr lang="en-US" dirty="0" smtClean="0">
                <a:sym typeface="Wingdings" pitchFamily="2" charset="2"/>
              </a:rPr>
              <a:t> </a:t>
            </a:r>
            <a:r>
              <a:rPr lang="en-US" dirty="0" err="1" smtClean="0">
                <a:sym typeface="Wingdings" pitchFamily="2" charset="2"/>
              </a:rPr>
              <a:t>bài</a:t>
            </a:r>
            <a:r>
              <a:rPr lang="en-US" dirty="0" smtClean="0">
                <a:sym typeface="Wingdings" pitchFamily="2" charset="2"/>
              </a:rPr>
              <a:t> </a:t>
            </a:r>
            <a:r>
              <a:rPr lang="en-US" dirty="0" err="1" smtClean="0">
                <a:sym typeface="Wingdings" pitchFamily="2" charset="2"/>
              </a:rPr>
              <a:t>báo</a:t>
            </a:r>
            <a:r>
              <a:rPr lang="en-US" dirty="0" smtClean="0">
                <a:sym typeface="Wingdings" pitchFamily="2" charset="2"/>
              </a:rPr>
              <a:t> </a:t>
            </a:r>
            <a:r>
              <a:rPr lang="en-US" dirty="0" err="1" smtClean="0">
                <a:sym typeface="Wingdings" pitchFamily="2" charset="2"/>
              </a:rPr>
              <a:t>khoa</a:t>
            </a:r>
            <a:r>
              <a:rPr lang="en-US" dirty="0" smtClean="0">
                <a:sym typeface="Wingdings" pitchFamily="2" charset="2"/>
              </a:rPr>
              <a:t> </a:t>
            </a:r>
            <a:r>
              <a:rPr lang="en-US" dirty="0" err="1" smtClean="0">
                <a:sym typeface="Wingdings" pitchFamily="2" charset="2"/>
              </a:rPr>
              <a:t>học</a:t>
            </a:r>
            <a:r>
              <a:rPr lang="en-US" dirty="0" smtClean="0">
                <a:sym typeface="Wingdings" pitchFamily="2" charset="2"/>
              </a:rPr>
              <a:t> </a:t>
            </a:r>
            <a:r>
              <a:rPr lang="en-US" dirty="0" err="1" smtClean="0">
                <a:sym typeface="Wingdings" pitchFamily="2" charset="2"/>
              </a:rPr>
              <a:t>từ</a:t>
            </a:r>
            <a:r>
              <a:rPr lang="en-US" dirty="0" smtClean="0">
                <a:sym typeface="Wingdings" pitchFamily="2" charset="2"/>
              </a:rPr>
              <a:t> </a:t>
            </a:r>
            <a:r>
              <a:rPr lang="en-US" dirty="0" err="1" smtClean="0">
                <a:sym typeface="Wingdings" pitchFamily="2" charset="2"/>
              </a:rPr>
              <a:t>thư</a:t>
            </a:r>
            <a:r>
              <a:rPr lang="en-US" dirty="0" smtClean="0">
                <a:sym typeface="Wingdings" pitchFamily="2" charset="2"/>
              </a:rPr>
              <a:t> </a:t>
            </a:r>
            <a:r>
              <a:rPr lang="en-US" dirty="0" err="1" smtClean="0">
                <a:sym typeface="Wingdings" pitchFamily="2" charset="2"/>
              </a:rPr>
              <a:t>viện</a:t>
            </a:r>
            <a:r>
              <a:rPr lang="en-US" dirty="0" smtClean="0">
                <a:sym typeface="Wingdings" pitchFamily="2" charset="2"/>
              </a:rPr>
              <a:t> </a:t>
            </a:r>
            <a:r>
              <a:rPr lang="en-US" dirty="0" err="1" smtClean="0">
                <a:sym typeface="Wingdings" pitchFamily="2" charset="2"/>
              </a:rPr>
              <a:t>số</a:t>
            </a:r>
            <a:r>
              <a:rPr lang="en-US" dirty="0" smtClean="0">
                <a:sym typeface="Wingdings" pitchFamily="2" charset="2"/>
              </a:rPr>
              <a:t> - </a:t>
            </a:r>
            <a:r>
              <a:rPr lang="en-US" dirty="0" err="1" smtClean="0">
                <a:sym typeface="Wingdings" pitchFamily="2" charset="2"/>
              </a:rPr>
              <a:t>cập</a:t>
            </a:r>
            <a:r>
              <a:rPr lang="en-US" dirty="0" smtClean="0">
                <a:sym typeface="Wingdings" pitchFamily="2" charset="2"/>
              </a:rPr>
              <a:t> </a:t>
            </a:r>
            <a:r>
              <a:rPr lang="en-US" dirty="0" err="1" smtClean="0">
                <a:sym typeface="Wingdings" pitchFamily="2" charset="2"/>
              </a:rPr>
              <a:t>nhập</a:t>
            </a:r>
            <a:r>
              <a:rPr lang="en-US" dirty="0" smtClean="0">
                <a:sym typeface="Wingdings" pitchFamily="2" charset="2"/>
              </a:rPr>
              <a:t> </a:t>
            </a:r>
            <a:r>
              <a:rPr lang="en-US" dirty="0" err="1" smtClean="0">
                <a:sym typeface="Wingdings" pitchFamily="2" charset="2"/>
              </a:rPr>
              <a:t>phân</a:t>
            </a:r>
            <a:r>
              <a:rPr lang="en-US" dirty="0" smtClean="0">
                <a:sym typeface="Wingdings" pitchFamily="2" charset="2"/>
              </a:rPr>
              <a:t> </a:t>
            </a:r>
            <a:r>
              <a:rPr lang="en-US" dirty="0" err="1" smtClean="0">
                <a:sym typeface="Wingdings" pitchFamily="2" charset="2"/>
              </a:rPr>
              <a:t>loại</a:t>
            </a:r>
            <a:r>
              <a:rPr lang="en-US" dirty="0" smtClean="0">
                <a:sym typeface="Wingdings" pitchFamily="2" charset="2"/>
              </a:rPr>
              <a:t> </a:t>
            </a:r>
            <a:r>
              <a:rPr lang="en-US" dirty="0" err="1" smtClean="0">
                <a:sym typeface="Wingdings" pitchFamily="2" charset="2"/>
              </a:rPr>
              <a:t>chủ</a:t>
            </a:r>
            <a:r>
              <a:rPr lang="en-US" dirty="0" smtClean="0">
                <a:sym typeface="Wingdings" pitchFamily="2" charset="2"/>
              </a:rPr>
              <a:t> </a:t>
            </a:r>
            <a:r>
              <a:rPr lang="en-US" dirty="0" err="1" smtClean="0">
                <a:sym typeface="Wingdings" pitchFamily="2" charset="2"/>
              </a:rPr>
              <a:t>đề</a:t>
            </a:r>
            <a:r>
              <a:rPr lang="en-US" dirty="0" smtClean="0">
                <a:sym typeface="Wingdings" pitchFamily="2" charset="2"/>
              </a:rPr>
              <a:t> </a:t>
            </a:r>
            <a:r>
              <a:rPr lang="en-US" dirty="0" err="1" smtClean="0">
                <a:sym typeface="Wingdings" pitchFamily="2" charset="2"/>
              </a:rPr>
              <a:t>trong</a:t>
            </a:r>
            <a:r>
              <a:rPr lang="en-US" dirty="0" smtClean="0">
                <a:sym typeface="Wingdings" pitchFamily="2" charset="2"/>
              </a:rPr>
              <a:t> </a:t>
            </a:r>
            <a:r>
              <a:rPr lang="en-US" dirty="0" err="1" smtClean="0">
                <a:sym typeface="Wingdings" pitchFamily="2" charset="2"/>
              </a:rPr>
              <a:t>các</a:t>
            </a:r>
            <a:r>
              <a:rPr lang="en-US" dirty="0" smtClean="0">
                <a:sym typeface="Wingdings" pitchFamily="2" charset="2"/>
              </a:rPr>
              <a:t> </a:t>
            </a:r>
            <a:r>
              <a:rPr lang="en-US" dirty="0" err="1" smtClean="0">
                <a:sym typeface="Wingdings" pitchFamily="2" charset="2"/>
              </a:rPr>
              <a:t>dữ</a:t>
            </a:r>
            <a:r>
              <a:rPr lang="en-US" dirty="0" smtClean="0">
                <a:sym typeface="Wingdings" pitchFamily="2" charset="2"/>
              </a:rPr>
              <a:t> </a:t>
            </a:r>
            <a:r>
              <a:rPr lang="en-US" dirty="0" err="1" smtClean="0">
                <a:sym typeface="Wingdings" pitchFamily="2" charset="2"/>
              </a:rPr>
              <a:t>liệu</a:t>
            </a:r>
            <a:r>
              <a:rPr lang="en-US" dirty="0" smtClean="0">
                <a:sym typeface="Wingdings" pitchFamily="2" charset="2"/>
              </a:rPr>
              <a:t> </a:t>
            </a:r>
            <a:r>
              <a:rPr lang="en-US" dirty="0" err="1" smtClean="0">
                <a:sym typeface="Wingdings" pitchFamily="2" charset="2"/>
              </a:rPr>
              <a:t>chỉ</a:t>
            </a:r>
            <a:r>
              <a:rPr lang="en-US" dirty="0" smtClean="0">
                <a:sym typeface="Wingdings" pitchFamily="2" charset="2"/>
              </a:rPr>
              <a:t> </a:t>
            </a:r>
            <a:r>
              <a:rPr lang="en-US" dirty="0" err="1" smtClean="0">
                <a:sym typeface="Wingdings" pitchFamily="2" charset="2"/>
              </a:rPr>
              <a:t>mục</a:t>
            </a:r>
            <a:r>
              <a:rPr lang="en-US" dirty="0" smtClean="0">
                <a:sym typeface="Wingdings" pitchFamily="2" charset="2"/>
              </a:rPr>
              <a:t>. </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r>
              <a:rPr lang="en-US" dirty="0" smtClean="0"/>
              <a:t> </a:t>
            </a:r>
            <a:r>
              <a:rPr lang="en-US" dirty="0" err="1" smtClean="0"/>
              <a:t>và</a:t>
            </a:r>
            <a:r>
              <a:rPr lang="en-US" dirty="0" smtClean="0"/>
              <a:t> </a:t>
            </a:r>
            <a:r>
              <a:rPr lang="en-US" dirty="0" err="1" smtClean="0"/>
              <a:t>phạm</a:t>
            </a:r>
            <a:r>
              <a:rPr lang="en-US" dirty="0" smtClean="0"/>
              <a:t> vi</a:t>
            </a:r>
            <a:endParaRPr lang="en-US" dirty="0"/>
          </a:p>
        </p:txBody>
      </p:sp>
      <p:sp>
        <p:nvSpPr>
          <p:cNvPr id="3" name="Content Placeholder 2"/>
          <p:cNvSpPr>
            <a:spLocks noGrp="1"/>
          </p:cNvSpPr>
          <p:nvPr>
            <p:ph sz="quarter" idx="1"/>
          </p:nvPr>
        </p:nvSpPr>
        <p:spPr/>
        <p:txBody>
          <a:bodyPr/>
          <a:lstStyle/>
          <a:p>
            <a:pPr>
              <a:buNone/>
            </a:pPr>
            <a:r>
              <a:rPr lang="en-US" dirty="0" err="1" smtClean="0"/>
              <a:t>Mục</a:t>
            </a:r>
            <a:r>
              <a:rPr lang="en-US" dirty="0" smtClean="0"/>
              <a:t> </a:t>
            </a:r>
            <a:r>
              <a:rPr lang="en-US" dirty="0" err="1" smtClean="0"/>
              <a:t>Tiêu</a:t>
            </a:r>
            <a:r>
              <a:rPr lang="en-US" dirty="0" smtClean="0"/>
              <a:t>:</a:t>
            </a:r>
          </a:p>
          <a:p>
            <a:r>
              <a:rPr lang="en-US" dirty="0" err="1" smtClean="0"/>
              <a:t>Xây</a:t>
            </a:r>
            <a:r>
              <a:rPr lang="en-US" dirty="0" smtClean="0"/>
              <a:t> d</a:t>
            </a:r>
            <a:r>
              <a:rPr lang="vi-VN" dirty="0" smtClean="0"/>
              <a:t>ựng một cơ sở dữ liệu chỉ mục của các bài báo khoa học từ nhiều nguồn khác nhau</a:t>
            </a:r>
            <a:r>
              <a:rPr lang="en-US" dirty="0" smtClean="0"/>
              <a:t>.</a:t>
            </a:r>
          </a:p>
          <a:p>
            <a:r>
              <a:rPr lang="en-US" dirty="0" err="1" smtClean="0"/>
              <a:t>Phân</a:t>
            </a:r>
            <a:r>
              <a:rPr lang="en-US" dirty="0" smtClean="0"/>
              <a:t> </a:t>
            </a:r>
            <a:r>
              <a:rPr lang="en-US" dirty="0" err="1" smtClean="0"/>
              <a:t>loại</a:t>
            </a:r>
            <a:r>
              <a:rPr lang="en-US" dirty="0" smtClean="0"/>
              <a:t> </a:t>
            </a:r>
            <a:r>
              <a:rPr lang="en-US" dirty="0" err="1" smtClean="0"/>
              <a:t>các</a:t>
            </a:r>
            <a:r>
              <a:rPr lang="en-US" dirty="0" smtClean="0"/>
              <a:t> </a:t>
            </a:r>
            <a:r>
              <a:rPr lang="en-US" dirty="0" err="1" smtClean="0"/>
              <a:t>bài</a:t>
            </a:r>
            <a:r>
              <a:rPr lang="en-US" dirty="0" smtClean="0"/>
              <a:t> </a:t>
            </a:r>
            <a:r>
              <a:rPr lang="en-US" dirty="0" err="1" smtClean="0"/>
              <a:t>báo</a:t>
            </a:r>
            <a:r>
              <a:rPr lang="en-US" dirty="0" smtClean="0"/>
              <a:t> </a:t>
            </a:r>
            <a:r>
              <a:rPr lang="en-US" dirty="0" err="1" smtClean="0"/>
              <a:t>sau</a:t>
            </a:r>
            <a:r>
              <a:rPr lang="en-US" dirty="0" smtClean="0"/>
              <a:t> </a:t>
            </a:r>
            <a:r>
              <a:rPr lang="en-US" dirty="0" err="1" smtClean="0"/>
              <a:t>khi</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thu</a:t>
            </a:r>
            <a:r>
              <a:rPr lang="en-US" dirty="0" smtClean="0"/>
              <a:t> </a:t>
            </a:r>
            <a:r>
              <a:rPr lang="en-US" dirty="0" err="1" smtClean="0"/>
              <a:t>thập</a:t>
            </a:r>
            <a:r>
              <a:rPr lang="en-US" dirty="0" smtClean="0"/>
              <a:t> </a:t>
            </a:r>
            <a:r>
              <a:rPr lang="en-US" dirty="0" err="1" smtClean="0"/>
              <a:t>về</a:t>
            </a:r>
            <a:r>
              <a:rPr lang="en-US" dirty="0" smtClean="0"/>
              <a:t> </a:t>
            </a:r>
            <a:r>
              <a:rPr lang="en-US" dirty="0" err="1" smtClean="0"/>
              <a:t>theo</a:t>
            </a:r>
            <a:r>
              <a:rPr lang="en-US" dirty="0" smtClean="0"/>
              <a:t> </a:t>
            </a:r>
            <a:r>
              <a:rPr lang="en-US" dirty="0" err="1" smtClean="0"/>
              <a:t>từng</a:t>
            </a:r>
            <a:r>
              <a:rPr lang="en-US" dirty="0" smtClean="0"/>
              <a:t> </a:t>
            </a:r>
            <a:r>
              <a:rPr lang="en-US" dirty="0" err="1" smtClean="0"/>
              <a:t>chuyên</a:t>
            </a:r>
            <a:r>
              <a:rPr lang="en-US" dirty="0" smtClean="0"/>
              <a:t> </a:t>
            </a:r>
            <a:r>
              <a:rPr lang="en-US" dirty="0" err="1" smtClean="0"/>
              <a:t>mục</a:t>
            </a:r>
            <a:r>
              <a:rPr lang="en-US" dirty="0" smtClean="0"/>
              <a:t>, </a:t>
            </a:r>
            <a:r>
              <a:rPr lang="en-US" dirty="0" err="1" smtClean="0"/>
              <a:t>chuyên</a:t>
            </a:r>
            <a:r>
              <a:rPr lang="en-US" dirty="0" smtClean="0"/>
              <a:t> </a:t>
            </a:r>
            <a:r>
              <a:rPr lang="en-US" dirty="0" err="1" smtClean="0"/>
              <a:t>đề</a:t>
            </a:r>
            <a:r>
              <a:rPr lang="en-US" dirty="0" smtClean="0"/>
              <a:t> </a:t>
            </a:r>
            <a:r>
              <a:rPr lang="en-US" dirty="0" err="1" smtClean="0"/>
              <a:t>mà</a:t>
            </a:r>
            <a:r>
              <a:rPr lang="en-US" dirty="0" smtClean="0"/>
              <a:t> </a:t>
            </a:r>
            <a:r>
              <a:rPr lang="en-US" dirty="0" err="1" smtClean="0"/>
              <a:t>bài</a:t>
            </a:r>
            <a:r>
              <a:rPr lang="en-US" dirty="0" smtClean="0"/>
              <a:t> </a:t>
            </a:r>
            <a:r>
              <a:rPr lang="en-US" dirty="0" err="1" smtClean="0"/>
              <a:t>báo</a:t>
            </a:r>
            <a:r>
              <a:rPr lang="en-US" dirty="0" smtClean="0"/>
              <a:t> </a:t>
            </a:r>
            <a:r>
              <a:rPr lang="en-US" dirty="0" err="1" smtClean="0"/>
              <a:t>đề</a:t>
            </a:r>
            <a:r>
              <a:rPr lang="en-US" dirty="0" smtClean="0"/>
              <a:t> </a:t>
            </a:r>
            <a:r>
              <a:rPr lang="en-US" dirty="0" err="1" smtClean="0"/>
              <a:t>cập</a:t>
            </a:r>
            <a:r>
              <a:rPr lang="en-US" dirty="0" smtClean="0"/>
              <a:t> </a:t>
            </a:r>
            <a:r>
              <a:rPr lang="en-US" dirty="0" err="1" smtClean="0"/>
              <a:t>đến</a:t>
            </a:r>
            <a:r>
              <a:rPr lang="en-US" dirty="0" smtClean="0"/>
              <a:t>.</a:t>
            </a:r>
          </a:p>
          <a:p>
            <a:pPr>
              <a:buNone/>
            </a:pPr>
            <a:r>
              <a:rPr lang="en-US" dirty="0" err="1" smtClean="0"/>
              <a:t>Phạm</a:t>
            </a:r>
            <a:r>
              <a:rPr lang="en-US" dirty="0" smtClean="0"/>
              <a:t> Vi:</a:t>
            </a:r>
          </a:p>
          <a:p>
            <a:r>
              <a:rPr lang="en-US" dirty="0" err="1" smtClean="0"/>
              <a:t>Thông</a:t>
            </a:r>
            <a:r>
              <a:rPr lang="en-US" dirty="0" smtClean="0"/>
              <a:t> tin </a:t>
            </a:r>
            <a:r>
              <a:rPr lang="en-US" dirty="0" err="1" smtClean="0"/>
              <a:t>về</a:t>
            </a:r>
            <a:r>
              <a:rPr lang="en-US" dirty="0" smtClean="0"/>
              <a:t> </a:t>
            </a:r>
            <a:r>
              <a:rPr lang="en-US" dirty="0" err="1" smtClean="0"/>
              <a:t>các</a:t>
            </a:r>
            <a:r>
              <a:rPr lang="en-US" dirty="0" smtClean="0"/>
              <a:t> </a:t>
            </a:r>
            <a:r>
              <a:rPr lang="en-US" dirty="0" err="1" smtClean="0"/>
              <a:t>bài</a:t>
            </a:r>
            <a:r>
              <a:rPr lang="en-US" dirty="0" smtClean="0"/>
              <a:t> </a:t>
            </a:r>
            <a:r>
              <a:rPr lang="en-US" dirty="0" err="1" smtClean="0"/>
              <a:t>báo</a:t>
            </a:r>
            <a:r>
              <a:rPr lang="en-US" dirty="0" smtClean="0"/>
              <a:t> </a:t>
            </a:r>
            <a:r>
              <a:rPr lang="en-US" dirty="0" err="1" smtClean="0"/>
              <a:t>được</a:t>
            </a:r>
            <a:r>
              <a:rPr lang="en-US" dirty="0" smtClean="0"/>
              <a:t> </a:t>
            </a:r>
            <a:r>
              <a:rPr lang="en-US" dirty="0" err="1" smtClean="0"/>
              <a:t>thu</a:t>
            </a:r>
            <a:r>
              <a:rPr lang="en-US" dirty="0" smtClean="0"/>
              <a:t> </a:t>
            </a:r>
            <a:r>
              <a:rPr lang="en-US" dirty="0" err="1" smtClean="0"/>
              <a:t>thập</a:t>
            </a:r>
            <a:r>
              <a:rPr lang="en-US" dirty="0" smtClean="0"/>
              <a:t> </a:t>
            </a:r>
            <a:r>
              <a:rPr lang="en-US" dirty="0" err="1" smtClean="0"/>
              <a:t>từ</a:t>
            </a:r>
            <a:r>
              <a:rPr lang="en-US" dirty="0" smtClean="0"/>
              <a:t> DBLP </a:t>
            </a:r>
            <a:r>
              <a:rPr lang="en-US" dirty="0" err="1" smtClean="0"/>
              <a:t>và</a:t>
            </a:r>
            <a:r>
              <a:rPr lang="en-US" dirty="0" smtClean="0"/>
              <a:t> </a:t>
            </a:r>
            <a:r>
              <a:rPr lang="en-US" dirty="0" err="1" smtClean="0"/>
              <a:t>các</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số</a:t>
            </a:r>
            <a:r>
              <a:rPr lang="en-US" dirty="0" smtClean="0"/>
              <a:t> ACM, </a:t>
            </a:r>
            <a:r>
              <a:rPr lang="en-US" dirty="0" err="1" smtClean="0"/>
              <a:t>IEEExplore</a:t>
            </a:r>
            <a:r>
              <a:rPr lang="en-US" dirty="0" smtClean="0"/>
              <a:t>, </a:t>
            </a:r>
            <a:r>
              <a:rPr lang="en-US" dirty="0" err="1" smtClean="0"/>
              <a:t>Citeseer</a:t>
            </a:r>
            <a:r>
              <a:rPr lang="en-US" dirty="0" smtClean="0"/>
              <a:t>.</a:t>
            </a:r>
          </a:p>
          <a:p>
            <a:r>
              <a:rPr lang="en-US" dirty="0" err="1" smtClean="0"/>
              <a:t>Phân</a:t>
            </a:r>
            <a:r>
              <a:rPr lang="en-US" dirty="0" smtClean="0"/>
              <a:t> </a:t>
            </a:r>
            <a:r>
              <a:rPr lang="en-US" dirty="0" err="1" smtClean="0"/>
              <a:t>loại</a:t>
            </a:r>
            <a:r>
              <a:rPr lang="en-US" dirty="0" smtClean="0"/>
              <a:t> </a:t>
            </a:r>
            <a:r>
              <a:rPr lang="en-US" dirty="0" err="1" smtClean="0"/>
              <a:t>của</a:t>
            </a:r>
            <a:r>
              <a:rPr lang="en-US" dirty="0" smtClean="0"/>
              <a:t> </a:t>
            </a:r>
            <a:r>
              <a:rPr lang="en-US" dirty="0" err="1" smtClean="0"/>
              <a:t>bài</a:t>
            </a:r>
            <a:r>
              <a:rPr lang="en-US" dirty="0" smtClean="0"/>
              <a:t> </a:t>
            </a:r>
            <a:r>
              <a:rPr lang="en-US" dirty="0" err="1" smtClean="0"/>
              <a:t>báo</a:t>
            </a:r>
            <a:r>
              <a:rPr lang="en-US" dirty="0" smtClean="0"/>
              <a:t> </a:t>
            </a:r>
            <a:r>
              <a:rPr lang="en-US" dirty="0" err="1" smtClean="0"/>
              <a:t>khoa</a:t>
            </a:r>
            <a:r>
              <a:rPr lang="en-US" dirty="0" smtClean="0"/>
              <a:t> </a:t>
            </a:r>
            <a:r>
              <a:rPr lang="en-US" dirty="0" err="1" smtClean="0"/>
              <a:t>học</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đề</a:t>
            </a:r>
            <a:r>
              <a:rPr lang="en-US" dirty="0" smtClean="0"/>
              <a:t> </a:t>
            </a:r>
            <a:r>
              <a:rPr lang="en-US" dirty="0" err="1" smtClean="0"/>
              <a:t>tài</a:t>
            </a:r>
            <a:r>
              <a:rPr lang="en-US" dirty="0" smtClean="0"/>
              <a:t> </a:t>
            </a:r>
            <a:r>
              <a:rPr lang="en-US" dirty="0" err="1" smtClean="0"/>
              <a:t>thuộc</a:t>
            </a:r>
            <a:r>
              <a:rPr lang="en-US" dirty="0" smtClean="0"/>
              <a:t> </a:t>
            </a:r>
            <a:r>
              <a:rPr lang="en-US" dirty="0" err="1" smtClean="0"/>
              <a:t>lĩnh</a:t>
            </a:r>
            <a:r>
              <a:rPr lang="en-US" dirty="0" smtClean="0"/>
              <a:t> </a:t>
            </a:r>
            <a:r>
              <a:rPr lang="en-US" dirty="0" err="1" smtClean="0"/>
              <a:t>vực</a:t>
            </a:r>
            <a:r>
              <a:rPr lang="en-US" dirty="0" smtClean="0"/>
              <a:t> </a:t>
            </a:r>
            <a:r>
              <a:rPr lang="en-US" dirty="0" err="1" smtClean="0"/>
              <a:t>khoa</a:t>
            </a:r>
            <a:r>
              <a:rPr lang="en-US" dirty="0" smtClean="0"/>
              <a:t> </a:t>
            </a:r>
            <a:r>
              <a:rPr lang="en-US" dirty="0" err="1" smtClean="0"/>
              <a:t>học</a:t>
            </a:r>
            <a:r>
              <a:rPr lang="en-US" dirty="0" smtClean="0"/>
              <a:t> </a:t>
            </a:r>
            <a:r>
              <a:rPr lang="en-US" dirty="0" err="1" smtClean="0"/>
              <a:t>máy</a:t>
            </a:r>
            <a:r>
              <a:rPr lang="en-US" dirty="0" smtClean="0"/>
              <a:t> </a:t>
            </a:r>
            <a:r>
              <a:rPr lang="en-US" dirty="0" err="1" smtClean="0"/>
              <a:t>tính</a:t>
            </a:r>
            <a:endParaRPr lang="en-US" dirty="0" smtClean="0"/>
          </a:p>
          <a:p>
            <a:pPr>
              <a:buNone/>
            </a:pP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34962"/>
          </a:xfrm>
        </p:spPr>
        <p:txBody>
          <a:bodyPr>
            <a:normAutofit fontScale="90000"/>
          </a:bodyPr>
          <a:lstStyle/>
          <a:p>
            <a:r>
              <a:rPr lang="en-US" dirty="0" err="1" smtClean="0"/>
              <a:t>Kiến</a:t>
            </a:r>
            <a:r>
              <a:rPr lang="en-US" dirty="0" smtClean="0"/>
              <a:t> </a:t>
            </a:r>
            <a:r>
              <a:rPr lang="en-US" dirty="0" err="1" smtClean="0"/>
              <a:t>trúc</a:t>
            </a:r>
            <a:r>
              <a:rPr lang="en-US" dirty="0" smtClean="0"/>
              <a:t> </a:t>
            </a:r>
            <a:r>
              <a:rPr lang="en-US" dirty="0" err="1" smtClean="0"/>
              <a:t>đề</a:t>
            </a:r>
            <a:r>
              <a:rPr lang="en-US" dirty="0" smtClean="0"/>
              <a:t> </a:t>
            </a:r>
            <a:r>
              <a:rPr lang="en-US" dirty="0" err="1" smtClean="0"/>
              <a:t>tài</a:t>
            </a:r>
            <a:endParaRPr lang="en-US" dirty="0"/>
          </a:p>
        </p:txBody>
      </p:sp>
      <p:pic>
        <p:nvPicPr>
          <p:cNvPr id="4" name="Picture 2" descr="C:\Program Files\Microsoft Office\MEDIA\CAGCAT10\j0292020.wmf"/>
          <p:cNvPicPr>
            <a:picLocks noChangeAspect="1" noChangeArrowheads="1"/>
          </p:cNvPicPr>
          <p:nvPr/>
        </p:nvPicPr>
        <p:blipFill>
          <a:blip r:embed="rId2"/>
          <a:srcRect/>
          <a:stretch>
            <a:fillRect/>
          </a:stretch>
        </p:blipFill>
        <p:spPr bwMode="auto">
          <a:xfrm>
            <a:off x="304800" y="1981200"/>
            <a:ext cx="940098" cy="892175"/>
          </a:xfrm>
          <a:prstGeom prst="rect">
            <a:avLst/>
          </a:prstGeom>
          <a:noFill/>
        </p:spPr>
      </p:pic>
      <p:sp>
        <p:nvSpPr>
          <p:cNvPr id="5" name="Flowchart: Magnetic Disk 4"/>
          <p:cNvSpPr/>
          <p:nvPr/>
        </p:nvSpPr>
        <p:spPr>
          <a:xfrm>
            <a:off x="7010400" y="4419600"/>
            <a:ext cx="1219200" cy="1219200"/>
          </a:xfrm>
          <a:prstGeom prst="flowChartMagneticDisk">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Times New Roman" pitchFamily="18" charset="0"/>
                <a:cs typeface="Times New Roman" pitchFamily="18" charset="0"/>
              </a:rPr>
              <a:t>CSDL</a:t>
            </a:r>
          </a:p>
          <a:p>
            <a:pPr algn="ct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Chỉ</a:t>
            </a: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mục</a:t>
            </a:r>
            <a:endParaRPr lang="en-US" sz="1400" b="1" dirty="0" smtClean="0">
              <a:latin typeface="Times New Roman" pitchFamily="18" charset="0"/>
              <a:cs typeface="Times New Roman" pitchFamily="18" charset="0"/>
            </a:endParaRPr>
          </a:p>
          <a:p>
            <a:pPr algn="ctr"/>
            <a:r>
              <a:rPr lang="en-US" sz="1400" b="1" dirty="0" err="1" smtClean="0">
                <a:latin typeface="Times New Roman" pitchFamily="18" charset="0"/>
                <a:cs typeface="Times New Roman" pitchFamily="18" charset="0"/>
              </a:rPr>
              <a:t>Bài</a:t>
            </a: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báo</a:t>
            </a:r>
            <a:endParaRPr lang="en-US" sz="1400" b="1" dirty="0">
              <a:latin typeface="Times New Roman" pitchFamily="18" charset="0"/>
              <a:cs typeface="Times New Roman" pitchFamily="18" charset="0"/>
            </a:endParaRPr>
          </a:p>
        </p:txBody>
      </p:sp>
      <p:sp>
        <p:nvSpPr>
          <p:cNvPr id="6" name="Cloud 5"/>
          <p:cNvSpPr/>
          <p:nvPr/>
        </p:nvSpPr>
        <p:spPr>
          <a:xfrm>
            <a:off x="2286000" y="685800"/>
            <a:ext cx="1981200" cy="8382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tx1"/>
                </a:solidFill>
                <a:latin typeface="Times New Roman" pitchFamily="18" charset="0"/>
                <a:cs typeface="Times New Roman" pitchFamily="18" charset="0"/>
              </a:rPr>
              <a:t>Thư</a:t>
            </a:r>
            <a:r>
              <a:rPr lang="en-US" sz="1600" b="1" dirty="0" smtClean="0">
                <a:solidFill>
                  <a:schemeClr val="tx1"/>
                </a:solidFill>
                <a:latin typeface="Times New Roman" pitchFamily="18" charset="0"/>
                <a:cs typeface="Times New Roman" pitchFamily="18" charset="0"/>
              </a:rPr>
              <a:t> </a:t>
            </a:r>
            <a:r>
              <a:rPr lang="en-US" sz="1600" b="1" dirty="0" err="1" smtClean="0">
                <a:solidFill>
                  <a:schemeClr val="tx1"/>
                </a:solidFill>
                <a:latin typeface="Times New Roman" pitchFamily="18" charset="0"/>
                <a:cs typeface="Times New Roman" pitchFamily="18" charset="0"/>
              </a:rPr>
              <a:t>viện</a:t>
            </a:r>
            <a:r>
              <a:rPr lang="en-US" sz="1600" b="1" dirty="0" smtClean="0">
                <a:solidFill>
                  <a:schemeClr val="tx1"/>
                </a:solidFill>
                <a:latin typeface="Times New Roman" pitchFamily="18" charset="0"/>
                <a:cs typeface="Times New Roman" pitchFamily="18" charset="0"/>
              </a:rPr>
              <a:t> </a:t>
            </a:r>
            <a:r>
              <a:rPr lang="en-US" sz="1600" b="1" dirty="0" err="1" smtClean="0">
                <a:solidFill>
                  <a:schemeClr val="tx1"/>
                </a:solidFill>
                <a:latin typeface="Times New Roman" pitchFamily="18" charset="0"/>
                <a:cs typeface="Times New Roman" pitchFamily="18" charset="0"/>
              </a:rPr>
              <a:t>số</a:t>
            </a:r>
            <a:endParaRPr lang="en-US" sz="1600"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p:txBody>
      </p:sp>
      <p:cxnSp>
        <p:nvCxnSpPr>
          <p:cNvPr id="7" name="Elbow Connector 6"/>
          <p:cNvCxnSpPr>
            <a:stCxn id="6" idx="1"/>
          </p:cNvCxnSpPr>
          <p:nvPr/>
        </p:nvCxnSpPr>
        <p:spPr>
          <a:xfrm rot="5400000">
            <a:off x="2534421" y="1239020"/>
            <a:ext cx="458093" cy="102626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3695700" y="3924300"/>
            <a:ext cx="4419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3962400" y="3886200"/>
            <a:ext cx="44196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16200000">
            <a:off x="4528066" y="3396734"/>
            <a:ext cx="3048000" cy="369332"/>
          </a:xfrm>
          <a:prstGeom prst="rect">
            <a:avLst/>
          </a:prstGeom>
          <a:noFill/>
        </p:spPr>
        <p:txBody>
          <a:bodyPr wrap="square" rtlCol="0">
            <a:spAutoFit/>
          </a:bodyPr>
          <a:lstStyle/>
          <a:p>
            <a:r>
              <a:rPr lang="en-US" b="1" dirty="0" err="1" smtClean="0">
                <a:latin typeface="Times New Roman" pitchFamily="18" charset="0"/>
                <a:cs typeface="Times New Roman" pitchFamily="18" charset="0"/>
              </a:rPr>
              <a:t>Thông</a:t>
            </a:r>
            <a:r>
              <a:rPr lang="en-US" b="1" dirty="0" smtClean="0">
                <a:latin typeface="Times New Roman" pitchFamily="18" charset="0"/>
                <a:cs typeface="Times New Roman" pitchFamily="18" charset="0"/>
              </a:rPr>
              <a:t> tin </a:t>
            </a:r>
            <a:r>
              <a:rPr lang="en-US" b="1" dirty="0" err="1" smtClean="0">
                <a:latin typeface="Times New Roman" pitchFamily="18" charset="0"/>
                <a:cs typeface="Times New Roman" pitchFamily="18" charset="0"/>
              </a:rPr>
              <a:t>bài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báo</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khoa</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học</a:t>
            </a:r>
            <a:endParaRPr lang="en-US" b="1" dirty="0">
              <a:latin typeface="Times New Roman" pitchFamily="18" charset="0"/>
              <a:cs typeface="Times New Roman" pitchFamily="18" charset="0"/>
            </a:endParaRPr>
          </a:p>
        </p:txBody>
      </p:sp>
      <p:sp>
        <p:nvSpPr>
          <p:cNvPr id="11" name="Flowchart: Alternate Process 10"/>
          <p:cNvSpPr/>
          <p:nvPr/>
        </p:nvSpPr>
        <p:spPr>
          <a:xfrm>
            <a:off x="7010400" y="3200400"/>
            <a:ext cx="1219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Kiểm</a:t>
            </a:r>
            <a:r>
              <a:rPr lang="en-US" b="1" dirty="0" smtClean="0"/>
              <a:t> </a:t>
            </a:r>
            <a:r>
              <a:rPr lang="en-US" b="1" dirty="0" err="1" smtClean="0"/>
              <a:t>Tra</a:t>
            </a:r>
            <a:endParaRPr lang="en-US" b="1" dirty="0"/>
          </a:p>
        </p:txBody>
      </p:sp>
      <p:sp>
        <p:nvSpPr>
          <p:cNvPr id="12" name="Right Arrow 11"/>
          <p:cNvSpPr/>
          <p:nvPr/>
        </p:nvSpPr>
        <p:spPr>
          <a:xfrm>
            <a:off x="1219200" y="24384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800600" y="2438400"/>
            <a:ext cx="1143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6248400" y="3429000"/>
            <a:ext cx="762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5400000">
            <a:off x="7315200" y="39624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352800" y="2057400"/>
            <a:ext cx="13716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latin typeface="Times New Roman" pitchFamily="18" charset="0"/>
                <a:cs typeface="Times New Roman" pitchFamily="18" charset="0"/>
              </a:rPr>
              <a:t>Module </a:t>
            </a:r>
            <a:r>
              <a:rPr lang="en-US" sz="1300" b="1" dirty="0" err="1" smtClean="0">
                <a:solidFill>
                  <a:schemeClr val="tx1"/>
                </a:solidFill>
                <a:latin typeface="Times New Roman" pitchFamily="18" charset="0"/>
                <a:cs typeface="Times New Roman" pitchFamily="18" charset="0"/>
              </a:rPr>
              <a:t>Rút</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trích</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thông</a:t>
            </a:r>
            <a:r>
              <a:rPr lang="en-US" sz="1300" b="1" dirty="0" smtClean="0">
                <a:solidFill>
                  <a:schemeClr val="tx1"/>
                </a:solidFill>
                <a:latin typeface="Times New Roman" pitchFamily="18" charset="0"/>
                <a:cs typeface="Times New Roman" pitchFamily="18" charset="0"/>
              </a:rPr>
              <a:t> tin </a:t>
            </a:r>
            <a:r>
              <a:rPr lang="en-US" sz="1300" b="1" dirty="0" err="1" smtClean="0">
                <a:solidFill>
                  <a:schemeClr val="tx1"/>
                </a:solidFill>
                <a:latin typeface="Times New Roman" pitchFamily="18" charset="0"/>
                <a:cs typeface="Times New Roman" pitchFamily="18" charset="0"/>
              </a:rPr>
              <a:t>bài</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báo</a:t>
            </a:r>
            <a:endParaRPr lang="en-US" sz="1300" b="1" dirty="0">
              <a:solidFill>
                <a:schemeClr val="tx1"/>
              </a:solidFill>
              <a:latin typeface="Times New Roman" pitchFamily="18" charset="0"/>
              <a:cs typeface="Times New Roman" pitchFamily="18" charset="0"/>
            </a:endParaRPr>
          </a:p>
        </p:txBody>
      </p:sp>
      <p:sp>
        <p:nvSpPr>
          <p:cNvPr id="17" name="Right Arrow 16"/>
          <p:cNvSpPr/>
          <p:nvPr/>
        </p:nvSpPr>
        <p:spPr>
          <a:xfrm>
            <a:off x="2819400" y="2438400"/>
            <a:ext cx="533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5400000">
            <a:off x="3390900" y="3543300"/>
            <a:ext cx="1295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800600" y="2057400"/>
            <a:ext cx="1600200" cy="292388"/>
          </a:xfrm>
          <a:prstGeom prst="rect">
            <a:avLst/>
          </a:prstGeom>
          <a:noFill/>
        </p:spPr>
        <p:txBody>
          <a:bodyPr wrap="square" rtlCol="0">
            <a:spAutoFit/>
          </a:bodyPr>
          <a:lstStyle/>
          <a:p>
            <a:r>
              <a:rPr lang="en-US" sz="1300" dirty="0" smtClean="0">
                <a:latin typeface="Times New Roman" pitchFamily="18" charset="0"/>
                <a:cs typeface="Times New Roman" pitchFamily="18" charset="0"/>
              </a:rPr>
              <a:t>Metadata</a:t>
            </a:r>
            <a:endParaRPr lang="en-US" sz="1300" dirty="0">
              <a:latin typeface="Times New Roman" pitchFamily="18" charset="0"/>
              <a:cs typeface="Times New Roman" pitchFamily="18" charset="0"/>
            </a:endParaRPr>
          </a:p>
        </p:txBody>
      </p:sp>
      <p:sp>
        <p:nvSpPr>
          <p:cNvPr id="20" name="Right Arrow 19"/>
          <p:cNvSpPr/>
          <p:nvPr/>
        </p:nvSpPr>
        <p:spPr>
          <a:xfrm>
            <a:off x="4724400" y="4724400"/>
            <a:ext cx="990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724400" y="4191000"/>
            <a:ext cx="1143000" cy="369332"/>
          </a:xfrm>
          <a:prstGeom prst="rect">
            <a:avLst/>
          </a:prstGeom>
          <a:noFill/>
        </p:spPr>
        <p:txBody>
          <a:bodyPr wrap="square" rtlCol="0">
            <a:spAutoFit/>
          </a:bodyPr>
          <a:lstStyle/>
          <a:p>
            <a:r>
              <a:rPr lang="en-US" dirty="0" smtClean="0"/>
              <a:t>Subject</a:t>
            </a:r>
            <a:endParaRPr lang="en-US" dirty="0"/>
          </a:p>
        </p:txBody>
      </p:sp>
      <p:sp>
        <p:nvSpPr>
          <p:cNvPr id="22" name="Flowchart: Magnetic Disk 21"/>
          <p:cNvSpPr/>
          <p:nvPr/>
        </p:nvSpPr>
        <p:spPr>
          <a:xfrm>
            <a:off x="457200" y="3505200"/>
            <a:ext cx="990600" cy="990600"/>
          </a:xfrm>
          <a:prstGeom prst="flowChartMagneticDisk">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smtClean="0">
              <a:latin typeface="Times New Roman" pitchFamily="18" charset="0"/>
              <a:cs typeface="Times New Roman" pitchFamily="18" charset="0"/>
            </a:endParaRPr>
          </a:p>
          <a:p>
            <a:pPr algn="ctr"/>
            <a:r>
              <a:rPr lang="en-US" sz="1400" b="1" dirty="0" smtClean="0">
                <a:latin typeface="Times New Roman" pitchFamily="18" charset="0"/>
                <a:cs typeface="Times New Roman" pitchFamily="18" charset="0"/>
              </a:rPr>
              <a:t>DBLP </a:t>
            </a:r>
            <a:endParaRPr lang="en-US" sz="1400" b="1" dirty="0">
              <a:latin typeface="Times New Roman" pitchFamily="18" charset="0"/>
              <a:cs typeface="Times New Roman" pitchFamily="18" charset="0"/>
            </a:endParaRPr>
          </a:p>
        </p:txBody>
      </p:sp>
      <p:sp>
        <p:nvSpPr>
          <p:cNvPr id="23" name="TextBox 22"/>
          <p:cNvSpPr txBox="1"/>
          <p:nvPr/>
        </p:nvSpPr>
        <p:spPr>
          <a:xfrm rot="16200000">
            <a:off x="2912479" y="3412122"/>
            <a:ext cx="1523999" cy="338554"/>
          </a:xfrm>
          <a:prstGeom prst="rect">
            <a:avLst/>
          </a:prstGeom>
          <a:noFill/>
        </p:spPr>
        <p:txBody>
          <a:bodyPr wrap="square" rtlCol="0">
            <a:spAutoFit/>
          </a:bodyPr>
          <a:lstStyle/>
          <a:p>
            <a:r>
              <a:rPr lang="en-US" sz="1600" dirty="0" smtClean="0"/>
              <a:t>Title, abstract</a:t>
            </a:r>
            <a:endParaRPr lang="en-US" sz="1600" dirty="0"/>
          </a:p>
        </p:txBody>
      </p:sp>
      <p:sp>
        <p:nvSpPr>
          <p:cNvPr id="24" name="Rectangle 23"/>
          <p:cNvSpPr/>
          <p:nvPr/>
        </p:nvSpPr>
        <p:spPr>
          <a:xfrm>
            <a:off x="1600200" y="2057400"/>
            <a:ext cx="12954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latin typeface="Times New Roman" pitchFamily="18" charset="0"/>
                <a:cs typeface="Times New Roman" pitchFamily="18" charset="0"/>
              </a:rPr>
              <a:t>Module</a:t>
            </a:r>
          </a:p>
          <a:p>
            <a:pPr algn="ctr"/>
            <a:r>
              <a:rPr lang="en-US" sz="1300" b="1" dirty="0" smtClean="0">
                <a:solidFill>
                  <a:schemeClr val="tx1"/>
                </a:solidFill>
                <a:latin typeface="Times New Roman" pitchFamily="18" charset="0"/>
                <a:cs typeface="Times New Roman" pitchFamily="18" charset="0"/>
              </a:rPr>
              <a:t> Thu </a:t>
            </a:r>
            <a:r>
              <a:rPr lang="en-US" sz="1300" b="1" dirty="0" err="1" smtClean="0">
                <a:solidFill>
                  <a:schemeClr val="tx1"/>
                </a:solidFill>
                <a:latin typeface="Times New Roman" pitchFamily="18" charset="0"/>
                <a:cs typeface="Times New Roman" pitchFamily="18" charset="0"/>
              </a:rPr>
              <a:t>thập</a:t>
            </a:r>
            <a:endParaRPr lang="en-US" sz="1300" b="1" dirty="0" smtClean="0">
              <a:solidFill>
                <a:schemeClr val="tx1"/>
              </a:solidFill>
              <a:latin typeface="Times New Roman" pitchFamily="18" charset="0"/>
              <a:cs typeface="Times New Roman" pitchFamily="18" charset="0"/>
            </a:endParaRPr>
          </a:p>
          <a:p>
            <a:pPr algn="ctr"/>
            <a:endParaRPr lang="en-US" sz="1300" dirty="0">
              <a:latin typeface="Times New Roman" pitchFamily="18" charset="0"/>
              <a:cs typeface="Times New Roman" pitchFamily="18" charset="0"/>
            </a:endParaRPr>
          </a:p>
        </p:txBody>
      </p:sp>
      <p:sp>
        <p:nvSpPr>
          <p:cNvPr id="25" name="Rectangle 24"/>
          <p:cNvSpPr/>
          <p:nvPr/>
        </p:nvSpPr>
        <p:spPr>
          <a:xfrm>
            <a:off x="3276600" y="4419600"/>
            <a:ext cx="13716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latin typeface="Times New Roman" pitchFamily="18" charset="0"/>
                <a:cs typeface="Times New Roman" pitchFamily="18" charset="0"/>
              </a:rPr>
              <a:t>Module </a:t>
            </a:r>
          </a:p>
          <a:p>
            <a:pPr algn="ctr"/>
            <a:r>
              <a:rPr lang="en-US" sz="1300" b="1" dirty="0" err="1" smtClean="0">
                <a:solidFill>
                  <a:schemeClr val="tx1"/>
                </a:solidFill>
                <a:latin typeface="Times New Roman" pitchFamily="18" charset="0"/>
                <a:cs typeface="Times New Roman" pitchFamily="18" charset="0"/>
              </a:rPr>
              <a:t>Phân</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lớp</a:t>
            </a:r>
            <a:endParaRPr lang="en-US" sz="1300" b="1" dirty="0" smtClean="0">
              <a:solidFill>
                <a:schemeClr val="tx1"/>
              </a:solidFill>
              <a:latin typeface="Times New Roman" pitchFamily="18" charset="0"/>
              <a:cs typeface="Times New Roman" pitchFamily="18" charset="0"/>
            </a:endParaRPr>
          </a:p>
          <a:p>
            <a:pPr algn="ctr"/>
            <a:endParaRPr lang="en-US" sz="1300" dirty="0"/>
          </a:p>
        </p:txBody>
      </p:sp>
      <p:sp>
        <p:nvSpPr>
          <p:cNvPr id="26" name="Rectangle 25"/>
          <p:cNvSpPr/>
          <p:nvPr/>
        </p:nvSpPr>
        <p:spPr>
          <a:xfrm>
            <a:off x="1447800" y="4419600"/>
            <a:ext cx="12954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tx1"/>
                </a:solidFill>
                <a:latin typeface="Times New Roman" pitchFamily="18" charset="0"/>
                <a:cs typeface="Times New Roman" pitchFamily="18" charset="0"/>
              </a:rPr>
              <a:t>Module</a:t>
            </a:r>
          </a:p>
          <a:p>
            <a:pPr algn="ctr"/>
            <a:r>
              <a:rPr lang="en-US" sz="1300" b="1" dirty="0" smtClean="0">
                <a:solidFill>
                  <a:schemeClr val="tx1"/>
                </a:solidFill>
                <a:latin typeface="Times New Roman" pitchFamily="18" charset="0"/>
                <a:cs typeface="Times New Roman" pitchFamily="18" charset="0"/>
              </a:rPr>
              <a:t> Import </a:t>
            </a:r>
            <a:r>
              <a:rPr lang="en-US" sz="1300" b="1" dirty="0" err="1" smtClean="0">
                <a:solidFill>
                  <a:schemeClr val="tx1"/>
                </a:solidFill>
                <a:latin typeface="Times New Roman" pitchFamily="18" charset="0"/>
                <a:cs typeface="Times New Roman" pitchFamily="18" charset="0"/>
              </a:rPr>
              <a:t>dữ</a:t>
            </a:r>
            <a:r>
              <a:rPr lang="en-US" sz="1300" b="1" dirty="0" smtClean="0">
                <a:solidFill>
                  <a:schemeClr val="tx1"/>
                </a:solidFill>
                <a:latin typeface="Times New Roman" pitchFamily="18" charset="0"/>
                <a:cs typeface="Times New Roman" pitchFamily="18" charset="0"/>
              </a:rPr>
              <a:t> </a:t>
            </a:r>
            <a:r>
              <a:rPr lang="en-US" sz="1300" b="1" dirty="0" err="1" smtClean="0">
                <a:solidFill>
                  <a:schemeClr val="tx1"/>
                </a:solidFill>
                <a:latin typeface="Times New Roman" pitchFamily="18" charset="0"/>
                <a:cs typeface="Times New Roman" pitchFamily="18" charset="0"/>
              </a:rPr>
              <a:t>liệu</a:t>
            </a:r>
            <a:endParaRPr lang="en-US" sz="1300" b="1" dirty="0" smtClean="0">
              <a:solidFill>
                <a:schemeClr val="tx1"/>
              </a:solidFill>
              <a:latin typeface="Times New Roman" pitchFamily="18" charset="0"/>
              <a:cs typeface="Times New Roman" pitchFamily="18" charset="0"/>
            </a:endParaRPr>
          </a:p>
          <a:p>
            <a:pPr algn="ctr"/>
            <a:endParaRPr lang="en-US" sz="1300" dirty="0">
              <a:latin typeface="Times New Roman" pitchFamily="18" charset="0"/>
              <a:cs typeface="Times New Roman" pitchFamily="18" charset="0"/>
            </a:endParaRPr>
          </a:p>
        </p:txBody>
      </p:sp>
      <p:sp>
        <p:nvSpPr>
          <p:cNvPr id="27" name="Right Arrow 26"/>
          <p:cNvSpPr/>
          <p:nvPr/>
        </p:nvSpPr>
        <p:spPr>
          <a:xfrm>
            <a:off x="2819400" y="4800600"/>
            <a:ext cx="381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819400" y="4343400"/>
            <a:ext cx="1143000" cy="292388"/>
          </a:xfrm>
          <a:prstGeom prst="rect">
            <a:avLst/>
          </a:prstGeom>
          <a:noFill/>
        </p:spPr>
        <p:txBody>
          <a:bodyPr wrap="square" rtlCol="0">
            <a:spAutoFit/>
          </a:bodyPr>
          <a:lstStyle/>
          <a:p>
            <a:r>
              <a:rPr lang="en-US" sz="1300" dirty="0" smtClean="0">
                <a:latin typeface="Times New Roman" pitchFamily="18" charset="0"/>
                <a:cs typeface="Times New Roman" pitchFamily="18" charset="0"/>
              </a:rPr>
              <a:t>Title</a:t>
            </a:r>
            <a:endParaRPr lang="en-US" sz="1300" dirty="0">
              <a:latin typeface="Times New Roman" pitchFamily="18" charset="0"/>
              <a:cs typeface="Times New Roman" pitchFamily="18" charset="0"/>
            </a:endParaRPr>
          </a:p>
        </p:txBody>
      </p:sp>
      <p:sp>
        <p:nvSpPr>
          <p:cNvPr id="29" name="Bent-Up Arrow 28"/>
          <p:cNvSpPr/>
          <p:nvPr/>
        </p:nvSpPr>
        <p:spPr>
          <a:xfrm rot="5400000">
            <a:off x="838200" y="4495800"/>
            <a:ext cx="381000" cy="5334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Dữ</a:t>
            </a:r>
            <a:r>
              <a:rPr lang="en-US" sz="3200" dirty="0" smtClean="0"/>
              <a:t> </a:t>
            </a:r>
            <a:r>
              <a:rPr lang="en-US" sz="3200" dirty="0" err="1" smtClean="0"/>
              <a:t>liệu</a:t>
            </a:r>
            <a:r>
              <a:rPr lang="en-US" sz="3200" dirty="0" smtClean="0"/>
              <a:t> </a:t>
            </a:r>
            <a:r>
              <a:rPr lang="en-US" sz="3200" dirty="0" err="1" smtClean="0"/>
              <a:t>chỉ</a:t>
            </a:r>
            <a:r>
              <a:rPr lang="en-US" sz="3200" dirty="0" smtClean="0"/>
              <a:t> </a:t>
            </a:r>
            <a:r>
              <a:rPr lang="en-US" sz="3200" dirty="0" err="1" smtClean="0"/>
              <a:t>mục</a:t>
            </a:r>
            <a:r>
              <a:rPr lang="en-US" sz="3200" dirty="0" smtClean="0"/>
              <a:t> DBLP</a:t>
            </a:r>
            <a:br>
              <a:rPr lang="en-US" sz="3200" dirty="0" smtClean="0"/>
            </a:br>
            <a:endParaRPr lang="en-US" dirty="0"/>
          </a:p>
        </p:txBody>
      </p:sp>
      <p:sp>
        <p:nvSpPr>
          <p:cNvPr id="3" name="Content Placeholder 2"/>
          <p:cNvSpPr>
            <a:spLocks noGrp="1"/>
          </p:cNvSpPr>
          <p:nvPr>
            <p:ph sz="quarter" idx="1"/>
          </p:nvPr>
        </p:nvSpPr>
        <p:spPr/>
        <p:txBody>
          <a:bodyPr/>
          <a:lstStyle/>
          <a:p>
            <a:pPr lvl="1"/>
            <a:r>
              <a:rPr lang="en-US" sz="2000" dirty="0" err="1" smtClean="0"/>
              <a:t>Tổng</a:t>
            </a:r>
            <a:r>
              <a:rPr lang="en-US" sz="2000" dirty="0" smtClean="0"/>
              <a:t> </a:t>
            </a:r>
            <a:r>
              <a:rPr lang="en-US" sz="2000" dirty="0" err="1" smtClean="0"/>
              <a:t>quan</a:t>
            </a:r>
            <a:r>
              <a:rPr lang="en-US" sz="2000" dirty="0" smtClean="0"/>
              <a:t>.</a:t>
            </a:r>
          </a:p>
          <a:p>
            <a:pPr lvl="1"/>
            <a:r>
              <a:rPr lang="en-US" sz="2000" dirty="0" err="1" smtClean="0"/>
              <a:t>Cách</a:t>
            </a:r>
            <a:r>
              <a:rPr lang="en-US" sz="2000" dirty="0" smtClean="0"/>
              <a:t> </a:t>
            </a:r>
            <a:r>
              <a:rPr lang="en-US" sz="2000" dirty="0" err="1" smtClean="0"/>
              <a:t>xây</a:t>
            </a:r>
            <a:r>
              <a:rPr lang="en-US" sz="2000" dirty="0" smtClean="0"/>
              <a:t> </a:t>
            </a:r>
            <a:r>
              <a:rPr lang="en-US" sz="2000" dirty="0" err="1" smtClean="0"/>
              <a:t>dựng</a:t>
            </a:r>
            <a:r>
              <a:rPr lang="en-US" sz="2000" dirty="0" smtClean="0"/>
              <a:t> </a:t>
            </a:r>
            <a:r>
              <a:rPr lang="en-US" sz="2000" dirty="0" err="1" smtClean="0"/>
              <a:t>và</a:t>
            </a:r>
            <a:r>
              <a:rPr lang="en-US" sz="2000" dirty="0" smtClean="0"/>
              <a:t> </a:t>
            </a:r>
            <a:r>
              <a:rPr lang="en-US" sz="2000" dirty="0" err="1" smtClean="0"/>
              <a:t>cập</a:t>
            </a:r>
            <a:r>
              <a:rPr lang="en-US" sz="2000" dirty="0" smtClean="0"/>
              <a:t> </a:t>
            </a:r>
            <a:r>
              <a:rPr lang="en-US" sz="2000" dirty="0" err="1" smtClean="0"/>
              <a:t>nhật</a:t>
            </a:r>
            <a:r>
              <a:rPr lang="en-US" sz="2000" dirty="0" smtClean="0"/>
              <a:t>.</a:t>
            </a:r>
          </a:p>
          <a:p>
            <a:pPr lvl="1"/>
            <a:r>
              <a:rPr lang="en-US" sz="2000" dirty="0" err="1" smtClean="0"/>
              <a:t>Các</a:t>
            </a:r>
            <a:r>
              <a:rPr lang="en-US" sz="2000" dirty="0" smtClean="0"/>
              <a:t> </a:t>
            </a:r>
            <a:r>
              <a:rPr lang="en-US" sz="2000" dirty="0" err="1" smtClean="0"/>
              <a:t>chương</a:t>
            </a:r>
            <a:r>
              <a:rPr lang="en-US" sz="2000" dirty="0" smtClean="0"/>
              <a:t> </a:t>
            </a:r>
            <a:r>
              <a:rPr lang="en-US" sz="2000" dirty="0" err="1" smtClean="0"/>
              <a:t>trình</a:t>
            </a:r>
            <a:r>
              <a:rPr lang="en-US" sz="2000" dirty="0" smtClean="0"/>
              <a:t> </a:t>
            </a:r>
            <a:r>
              <a:rPr lang="en-US" sz="2000" dirty="0" err="1" smtClean="0"/>
              <a:t>xây</a:t>
            </a:r>
            <a:r>
              <a:rPr lang="en-US" sz="2000" dirty="0" smtClean="0"/>
              <a:t> </a:t>
            </a:r>
            <a:r>
              <a:rPr lang="en-US" sz="2000" dirty="0" err="1" smtClean="0"/>
              <a:t>trên</a:t>
            </a:r>
            <a:r>
              <a:rPr lang="en-US" sz="2000" dirty="0" smtClean="0"/>
              <a:t> DBLP</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a:bodyPr>
          <a:lstStyle/>
          <a:p>
            <a:r>
              <a:rPr lang="en-US" sz="2400" dirty="0" smtClean="0"/>
              <a:t>DBLP - Digital Bibliography &amp; Library Project  </a:t>
            </a:r>
            <a:endParaRPr lang="en-US" sz="2400" dirty="0"/>
          </a:p>
        </p:txBody>
      </p:sp>
      <p:sp>
        <p:nvSpPr>
          <p:cNvPr id="3" name="Content Placeholder 2"/>
          <p:cNvSpPr>
            <a:spLocks noGrp="1"/>
          </p:cNvSpPr>
          <p:nvPr>
            <p:ph sz="quarter" idx="1"/>
          </p:nvPr>
        </p:nvSpPr>
        <p:spPr>
          <a:xfrm>
            <a:off x="457200" y="1371600"/>
            <a:ext cx="8305800" cy="5102352"/>
          </a:xfrm>
        </p:spPr>
        <p:txBody>
          <a:bodyPr/>
          <a:lstStyle/>
          <a:p>
            <a:pPr>
              <a:buNone/>
            </a:pPr>
            <a:endParaRPr lang="en-US" dirty="0" smtClean="0"/>
          </a:p>
          <a:p>
            <a:r>
              <a:rPr lang="en-US" dirty="0" smtClean="0"/>
              <a:t>DBLP </a:t>
            </a:r>
            <a:r>
              <a:rPr lang="en-US" dirty="0" err="1" smtClean="0"/>
              <a:t>cung</a:t>
            </a:r>
            <a:r>
              <a:rPr lang="en-US" dirty="0" smtClean="0"/>
              <a:t> </a:t>
            </a:r>
            <a:r>
              <a:rPr lang="en-US" dirty="0" err="1" smtClean="0"/>
              <a:t>cấp</a:t>
            </a:r>
            <a:r>
              <a:rPr lang="en-US" dirty="0" smtClean="0"/>
              <a:t> </a:t>
            </a:r>
            <a:r>
              <a:rPr lang="en-US" dirty="0" err="1" smtClean="0"/>
              <a:t>thông</a:t>
            </a:r>
            <a:r>
              <a:rPr lang="en-US" dirty="0" smtClean="0"/>
              <a:t> tin </a:t>
            </a:r>
            <a:r>
              <a:rPr lang="en-US" dirty="0" err="1" smtClean="0"/>
              <a:t>về</a:t>
            </a:r>
            <a:r>
              <a:rPr lang="en-US" dirty="0" smtClean="0"/>
              <a:t> </a:t>
            </a:r>
            <a:r>
              <a:rPr lang="en-US" dirty="0" err="1" smtClean="0"/>
              <a:t>chỉ</a:t>
            </a:r>
            <a:r>
              <a:rPr lang="en-US" dirty="0" smtClean="0"/>
              <a:t> </a:t>
            </a:r>
            <a:r>
              <a:rPr lang="en-US" dirty="0" err="1" smtClean="0"/>
              <a:t>mục</a:t>
            </a:r>
            <a:r>
              <a:rPr lang="en-US" dirty="0" smtClean="0"/>
              <a:t> </a:t>
            </a:r>
            <a:r>
              <a:rPr lang="en-US" dirty="0" err="1" smtClean="0"/>
              <a:t>các</a:t>
            </a:r>
            <a:r>
              <a:rPr lang="en-US" dirty="0" smtClean="0"/>
              <a:t> </a:t>
            </a:r>
            <a:r>
              <a:rPr lang="en-US" dirty="0" err="1" smtClean="0"/>
              <a:t>bài</a:t>
            </a:r>
            <a:r>
              <a:rPr lang="en-US" dirty="0" smtClean="0"/>
              <a:t> </a:t>
            </a:r>
            <a:r>
              <a:rPr lang="en-US" dirty="0" err="1" smtClean="0"/>
              <a:t>báo</a:t>
            </a:r>
            <a:r>
              <a:rPr lang="en-US" dirty="0" smtClean="0"/>
              <a:t> </a:t>
            </a:r>
            <a:r>
              <a:rPr lang="en-US" dirty="0" err="1" smtClean="0"/>
              <a:t>trong</a:t>
            </a:r>
            <a:r>
              <a:rPr lang="en-US" dirty="0" smtClean="0"/>
              <a:t> </a:t>
            </a:r>
            <a:r>
              <a:rPr lang="en-US" dirty="0" err="1" smtClean="0"/>
              <a:t>lĩnh</a:t>
            </a:r>
            <a:r>
              <a:rPr lang="en-US" dirty="0" smtClean="0"/>
              <a:t> </a:t>
            </a:r>
            <a:r>
              <a:rPr lang="en-US" dirty="0" err="1" smtClean="0"/>
              <a:t>vực</a:t>
            </a:r>
            <a:r>
              <a:rPr lang="en-US" dirty="0" smtClean="0"/>
              <a:t> </a:t>
            </a:r>
            <a:r>
              <a:rPr lang="en-US" dirty="0" err="1" smtClean="0"/>
              <a:t>khoa</a:t>
            </a:r>
            <a:r>
              <a:rPr lang="en-US" dirty="0" smtClean="0"/>
              <a:t> </a:t>
            </a:r>
            <a:r>
              <a:rPr lang="en-US" dirty="0" err="1" smtClean="0"/>
              <a:t>học</a:t>
            </a:r>
            <a:r>
              <a:rPr lang="en-US" dirty="0" smtClean="0"/>
              <a:t> </a:t>
            </a:r>
            <a:r>
              <a:rPr lang="en-US" dirty="0" err="1" smtClean="0"/>
              <a:t>máy</a:t>
            </a:r>
            <a:r>
              <a:rPr lang="en-US" dirty="0" smtClean="0"/>
              <a:t> </a:t>
            </a:r>
            <a:r>
              <a:rPr lang="en-US" dirty="0" err="1" smtClean="0"/>
              <a:t>tính</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được</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bởi</a:t>
            </a:r>
            <a:r>
              <a:rPr lang="en-US" dirty="0" smtClean="0"/>
              <a:t> </a:t>
            </a:r>
            <a:r>
              <a:rPr lang="en-US" dirty="0" err="1" smtClean="0"/>
              <a:t>trường</a:t>
            </a:r>
            <a:r>
              <a:rPr lang="en-US" dirty="0" smtClean="0"/>
              <a:t> </a:t>
            </a:r>
            <a:r>
              <a:rPr lang="en-US" dirty="0" err="1" smtClean="0"/>
              <a:t>đại</a:t>
            </a:r>
            <a:r>
              <a:rPr lang="en-US" dirty="0" smtClean="0"/>
              <a:t> </a:t>
            </a:r>
            <a:r>
              <a:rPr lang="en-US" dirty="0" err="1" smtClean="0"/>
              <a:t>học</a:t>
            </a:r>
            <a:r>
              <a:rPr lang="en-US" dirty="0" smtClean="0"/>
              <a:t> </a:t>
            </a:r>
            <a:r>
              <a:rPr lang="en-US" dirty="0" err="1" smtClean="0">
                <a:hlinkClick r:id="rId2" tooltip="University of Trier"/>
              </a:rPr>
              <a:t>Universität</a:t>
            </a:r>
            <a:r>
              <a:rPr lang="en-US" dirty="0" smtClean="0">
                <a:hlinkClick r:id="rId2" tooltip="University of Trier"/>
              </a:rPr>
              <a:t> Trier</a:t>
            </a:r>
            <a:r>
              <a:rPr lang="en-US" dirty="0" smtClean="0"/>
              <a:t> </a:t>
            </a:r>
            <a:r>
              <a:rPr lang="en-US" dirty="0" err="1" smtClean="0"/>
              <a:t>của</a:t>
            </a:r>
            <a:r>
              <a:rPr lang="en-US" dirty="0" smtClean="0"/>
              <a:t> </a:t>
            </a:r>
            <a:r>
              <a:rPr lang="en-US" dirty="0" err="1" smtClean="0"/>
              <a:t>Đức</a:t>
            </a:r>
            <a:r>
              <a:rPr lang="en-US" dirty="0" smtClean="0"/>
              <a:t>.</a:t>
            </a:r>
          </a:p>
          <a:p>
            <a:r>
              <a:rPr lang="en-US" dirty="0" err="1" smtClean="0"/>
              <a:t>Tính</a:t>
            </a:r>
            <a:r>
              <a:rPr lang="en-US" dirty="0" smtClean="0"/>
              <a:t> </a:t>
            </a:r>
            <a:r>
              <a:rPr lang="en-US" dirty="0" err="1" smtClean="0"/>
              <a:t>đến</a:t>
            </a:r>
            <a:r>
              <a:rPr lang="en-US" dirty="0" smtClean="0"/>
              <a:t> </a:t>
            </a:r>
            <a:r>
              <a:rPr lang="en-US" dirty="0" err="1" smtClean="0"/>
              <a:t>tháng</a:t>
            </a:r>
            <a:r>
              <a:rPr lang="en-US" dirty="0" smtClean="0"/>
              <a:t> 12/2010 DBLP </a:t>
            </a:r>
            <a:r>
              <a:rPr lang="en-US" dirty="0" err="1" smtClean="0"/>
              <a:t>chứa</a:t>
            </a:r>
            <a:r>
              <a:rPr lang="en-US" dirty="0" smtClean="0"/>
              <a:t> </a:t>
            </a:r>
            <a:r>
              <a:rPr lang="en-US" dirty="0" err="1" smtClean="0"/>
              <a:t>thông</a:t>
            </a:r>
            <a:r>
              <a:rPr lang="en-US" dirty="0" smtClean="0"/>
              <a:t> tin </a:t>
            </a:r>
            <a:r>
              <a:rPr lang="en-US" dirty="0" err="1" smtClean="0"/>
              <a:t>của</a:t>
            </a:r>
            <a:r>
              <a:rPr lang="en-US" dirty="0" smtClean="0"/>
              <a:t> 1,4 </a:t>
            </a:r>
            <a:r>
              <a:rPr lang="en-US" dirty="0" err="1" smtClean="0"/>
              <a:t>triệu</a:t>
            </a:r>
            <a:r>
              <a:rPr lang="en-US" dirty="0" smtClean="0"/>
              <a:t> </a:t>
            </a:r>
            <a:r>
              <a:rPr lang="en-US" dirty="0" err="1" smtClean="0"/>
              <a:t>bài</a:t>
            </a:r>
            <a:r>
              <a:rPr lang="en-US" dirty="0" smtClean="0"/>
              <a:t> </a:t>
            </a:r>
            <a:r>
              <a:rPr lang="en-US" dirty="0" err="1" smtClean="0"/>
              <a:t>báo</a:t>
            </a:r>
            <a:r>
              <a:rPr lang="en-US" dirty="0" smtClean="0"/>
              <a:t>.</a:t>
            </a:r>
          </a:p>
          <a:p>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DBLP </a:t>
            </a:r>
            <a:r>
              <a:rPr lang="en-US" dirty="0" err="1" smtClean="0"/>
              <a:t>được</a:t>
            </a:r>
            <a:r>
              <a:rPr lang="en-US" dirty="0" smtClean="0"/>
              <a:t> </a:t>
            </a:r>
            <a:r>
              <a:rPr lang="en-US" dirty="0" err="1" smtClean="0"/>
              <a:t>xuất</a:t>
            </a:r>
            <a:r>
              <a:rPr lang="en-US" dirty="0" smtClean="0"/>
              <a:t> </a:t>
            </a:r>
            <a:r>
              <a:rPr lang="en-US" dirty="0" err="1" smtClean="0"/>
              <a:t>ra</a:t>
            </a:r>
            <a:r>
              <a:rPr lang="en-US" dirty="0" smtClean="0"/>
              <a:t> </a:t>
            </a:r>
            <a:r>
              <a:rPr lang="en-US" dirty="0" err="1" smtClean="0"/>
              <a:t>các</a:t>
            </a:r>
            <a:r>
              <a:rPr lang="en-US" dirty="0" smtClean="0"/>
              <a:t> </a:t>
            </a:r>
            <a:r>
              <a:rPr lang="en-US" dirty="0" err="1" smtClean="0"/>
              <a:t>dạng</a:t>
            </a:r>
            <a:r>
              <a:rPr lang="en-US" dirty="0" smtClean="0"/>
              <a:t> CDF, XML </a:t>
            </a:r>
            <a:r>
              <a:rPr lang="en-US" dirty="0" err="1" smtClean="0"/>
              <a:t>và</a:t>
            </a:r>
            <a:r>
              <a:rPr lang="en-US" dirty="0" smtClean="0"/>
              <a:t> SQL.</a:t>
            </a:r>
          </a:p>
          <a:p>
            <a:pPr>
              <a:buNone/>
            </a:pP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686800" cy="838200"/>
          </a:xfrm>
        </p:spPr>
        <p:txBody>
          <a:bodyPr/>
          <a:lstStyle/>
          <a:p>
            <a:r>
              <a:rPr lang="en-US" dirty="0" smtClean="0">
                <a:latin typeface="Times New Roman" pitchFamily="18" charset="0"/>
                <a:cs typeface="Times New Roman" pitchFamily="18" charset="0"/>
              </a:rPr>
              <a:t>DBLP </a:t>
            </a:r>
            <a:endParaRPr lang="en-US" dirty="0"/>
          </a:p>
        </p:txBody>
      </p:sp>
      <p:sp>
        <p:nvSpPr>
          <p:cNvPr id="4" name="Flowchart: Multidocument 3"/>
          <p:cNvSpPr/>
          <p:nvPr/>
        </p:nvSpPr>
        <p:spPr>
          <a:xfrm>
            <a:off x="304800" y="2590800"/>
            <a:ext cx="1060704" cy="990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TOCs</a:t>
            </a:r>
            <a:endParaRPr lang="en-US" dirty="0"/>
          </a:p>
        </p:txBody>
      </p:sp>
      <p:sp>
        <p:nvSpPr>
          <p:cNvPr id="5" name="Flowchart: Direct Access Storage 4"/>
          <p:cNvSpPr/>
          <p:nvPr/>
        </p:nvSpPr>
        <p:spPr>
          <a:xfrm>
            <a:off x="1752600" y="2819400"/>
            <a:ext cx="1600200" cy="68580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xmosaic</a:t>
            </a:r>
            <a:r>
              <a:rPr lang="en-US" sz="1400" dirty="0" smtClean="0"/>
              <a:t> Parser</a:t>
            </a:r>
            <a:endParaRPr lang="en-US" sz="1400" dirty="0"/>
          </a:p>
        </p:txBody>
      </p:sp>
      <p:sp>
        <p:nvSpPr>
          <p:cNvPr id="7" name="Flowchart: Multidocument 6"/>
          <p:cNvSpPr/>
          <p:nvPr/>
        </p:nvSpPr>
        <p:spPr>
          <a:xfrm>
            <a:off x="3886200" y="2667000"/>
            <a:ext cx="1447800" cy="11430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TOC - OUT</a:t>
            </a:r>
            <a:endParaRPr lang="en-US" dirty="0"/>
          </a:p>
        </p:txBody>
      </p:sp>
      <p:sp>
        <p:nvSpPr>
          <p:cNvPr id="9" name="Flowchart: Direct Access Storage 8"/>
          <p:cNvSpPr/>
          <p:nvPr/>
        </p:nvSpPr>
        <p:spPr>
          <a:xfrm>
            <a:off x="6172200" y="2819400"/>
            <a:ext cx="1600200" cy="68580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xhHTMLParser</a:t>
            </a:r>
            <a:endParaRPr lang="en-US" sz="1400" dirty="0"/>
          </a:p>
        </p:txBody>
      </p:sp>
      <p:sp>
        <p:nvSpPr>
          <p:cNvPr id="10" name="Flowchart: Card 9"/>
          <p:cNvSpPr/>
          <p:nvPr/>
        </p:nvSpPr>
        <p:spPr>
          <a:xfrm>
            <a:off x="6248400" y="4419600"/>
            <a:ext cx="1676400" cy="1524000"/>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Author Page</a:t>
            </a:r>
            <a:endParaRPr lang="en-US" dirty="0"/>
          </a:p>
        </p:txBody>
      </p:sp>
      <p:sp>
        <p:nvSpPr>
          <p:cNvPr id="11" name="Flowchart: Document 10"/>
          <p:cNvSpPr/>
          <p:nvPr/>
        </p:nvSpPr>
        <p:spPr>
          <a:xfrm>
            <a:off x="7086600" y="1143000"/>
            <a:ext cx="1371600" cy="10668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 Name of Authors</a:t>
            </a:r>
            <a:endParaRPr lang="en-US" dirty="0"/>
          </a:p>
        </p:txBody>
      </p:sp>
      <p:sp>
        <p:nvSpPr>
          <p:cNvPr id="12" name="Right Arrow 11"/>
          <p:cNvSpPr/>
          <p:nvPr/>
        </p:nvSpPr>
        <p:spPr>
          <a:xfrm>
            <a:off x="1371600" y="29718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3429000" y="30480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410200" y="3124200"/>
            <a:ext cx="685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ard 14"/>
          <p:cNvSpPr/>
          <p:nvPr/>
        </p:nvSpPr>
        <p:spPr>
          <a:xfrm>
            <a:off x="5257800" y="990600"/>
            <a:ext cx="1066800" cy="1219200"/>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Author Page</a:t>
            </a:r>
          </a:p>
          <a:p>
            <a:pPr algn="ctr"/>
            <a:r>
              <a:rPr lang="en-US" dirty="0" smtClean="0"/>
              <a:t>In DBLP</a:t>
            </a:r>
            <a:endParaRPr lang="en-US" dirty="0"/>
          </a:p>
        </p:txBody>
      </p:sp>
      <p:cxnSp>
        <p:nvCxnSpPr>
          <p:cNvPr id="19" name="Curved Connector 18"/>
          <p:cNvCxnSpPr>
            <a:stCxn id="15" idx="2"/>
          </p:cNvCxnSpPr>
          <p:nvPr/>
        </p:nvCxnSpPr>
        <p:spPr>
          <a:xfrm rot="16200000" flipH="1">
            <a:off x="5753100" y="2247900"/>
            <a:ext cx="609600" cy="533400"/>
          </a:xfrm>
          <a:prstGeom prst="curved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Curved Connector 22"/>
          <p:cNvCxnSpPr>
            <a:endCxn id="9" idx="0"/>
          </p:cNvCxnSpPr>
          <p:nvPr/>
        </p:nvCxnSpPr>
        <p:spPr>
          <a:xfrm rot="10800000" flipV="1">
            <a:off x="6972300" y="2133600"/>
            <a:ext cx="876300" cy="685800"/>
          </a:xfrm>
          <a:prstGeom prst="curvedConnector2">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5" name="Right Arrow 24"/>
          <p:cNvSpPr/>
          <p:nvPr/>
        </p:nvSpPr>
        <p:spPr>
          <a:xfrm rot="5400000">
            <a:off x="6667500" y="3924300"/>
            <a:ext cx="838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15"/>
          <p:cNvSpPr>
            <a:spLocks noGrp="1"/>
          </p:cNvSpPr>
          <p:nvPr>
            <p:ph type="sldNum" sz="quarter" idx="4294967295"/>
          </p:nvPr>
        </p:nvSpPr>
        <p:spPr>
          <a:xfrm>
            <a:off x="8229600" y="6473952"/>
            <a:ext cx="758952" cy="246888"/>
          </a:xfrm>
          <a:prstGeom prst="rect">
            <a:avLst/>
          </a:prstGeom>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err="1" smtClean="0"/>
              <a:t>Hệ</a:t>
            </a:r>
            <a:r>
              <a:rPr lang="en-US" sz="3200" dirty="0" smtClean="0"/>
              <a:t> </a:t>
            </a:r>
            <a:r>
              <a:rPr lang="en-US" sz="3200" dirty="0" err="1" smtClean="0"/>
              <a:t>thống</a:t>
            </a:r>
            <a:r>
              <a:rPr lang="en-US" sz="3200" dirty="0" smtClean="0"/>
              <a:t> </a:t>
            </a:r>
            <a:r>
              <a:rPr lang="en-US" sz="3200" dirty="0" err="1" smtClean="0"/>
              <a:t>thư</a:t>
            </a:r>
            <a:r>
              <a:rPr lang="en-US" sz="3200" dirty="0" smtClean="0"/>
              <a:t> </a:t>
            </a:r>
            <a:r>
              <a:rPr lang="en-US" sz="3200" dirty="0" err="1" smtClean="0"/>
              <a:t>viện</a:t>
            </a:r>
            <a:r>
              <a:rPr lang="en-US" sz="3200" dirty="0" smtClean="0"/>
              <a:t> </a:t>
            </a:r>
            <a:r>
              <a:rPr lang="en-US" sz="3200" dirty="0" err="1" smtClean="0"/>
              <a:t>số</a:t>
            </a:r>
            <a:r>
              <a:rPr lang="en-US" sz="3200" dirty="0" smtClean="0"/>
              <a:t> </a:t>
            </a:r>
            <a:r>
              <a:rPr lang="en-US" sz="3200" dirty="0" err="1" smtClean="0"/>
              <a:t>và</a:t>
            </a:r>
            <a:r>
              <a:rPr lang="en-US" sz="3200" dirty="0" smtClean="0"/>
              <a:t> </a:t>
            </a:r>
            <a:r>
              <a:rPr lang="en-US" sz="3200" dirty="0" err="1" smtClean="0"/>
              <a:t>cây</a:t>
            </a:r>
            <a:r>
              <a:rPr lang="en-US" sz="3200" dirty="0" smtClean="0"/>
              <a:t> </a:t>
            </a:r>
            <a:r>
              <a:rPr lang="en-US" sz="3200" dirty="0" err="1" smtClean="0"/>
              <a:t>phân</a:t>
            </a:r>
            <a:r>
              <a:rPr lang="en-US" sz="3200" dirty="0" smtClean="0"/>
              <a:t> </a:t>
            </a:r>
            <a:r>
              <a:rPr lang="en-US" sz="3200" dirty="0" err="1" smtClean="0"/>
              <a:t>lớp</a:t>
            </a:r>
            <a:r>
              <a:rPr lang="en-US" sz="3200" dirty="0" smtClean="0"/>
              <a:t> </a:t>
            </a:r>
            <a:r>
              <a:rPr lang="en-US" sz="3200" dirty="0" err="1" smtClean="0"/>
              <a:t>của</a:t>
            </a:r>
            <a:r>
              <a:rPr lang="en-US" sz="3200" dirty="0" smtClean="0"/>
              <a:t> </a:t>
            </a:r>
            <a:r>
              <a:rPr lang="en-US" sz="3200" dirty="0" err="1" smtClean="0"/>
              <a:t>thư</a:t>
            </a:r>
            <a:r>
              <a:rPr lang="en-US" sz="3200" dirty="0" smtClean="0"/>
              <a:t> </a:t>
            </a:r>
            <a:r>
              <a:rPr lang="en-US" sz="3200" dirty="0" err="1" smtClean="0"/>
              <a:t>viện</a:t>
            </a:r>
            <a:r>
              <a:rPr lang="en-US" sz="3200" dirty="0" smtClean="0"/>
              <a:t> </a:t>
            </a:r>
            <a:r>
              <a:rPr lang="en-US" sz="3200" dirty="0" err="1" smtClean="0"/>
              <a:t>số</a:t>
            </a:r>
            <a:r>
              <a:rPr lang="en-US" sz="3200" dirty="0" smtClean="0"/>
              <a:t>.</a:t>
            </a:r>
            <a:br>
              <a:rPr lang="en-US" sz="3200" dirty="0" smtClean="0"/>
            </a:br>
            <a:endParaRPr lang="en-US" dirty="0"/>
          </a:p>
        </p:txBody>
      </p:sp>
      <p:sp>
        <p:nvSpPr>
          <p:cNvPr id="3" name="Content Placeholder 2"/>
          <p:cNvSpPr>
            <a:spLocks noGrp="1"/>
          </p:cNvSpPr>
          <p:nvPr>
            <p:ph sz="quarter" idx="1"/>
          </p:nvPr>
        </p:nvSpPr>
        <p:spPr/>
        <p:txBody>
          <a:bodyPr/>
          <a:lstStyle/>
          <a:p>
            <a:pPr lvl="1"/>
            <a:r>
              <a:rPr lang="en-US" sz="2000" dirty="0" smtClean="0"/>
              <a:t>ACM.</a:t>
            </a:r>
          </a:p>
          <a:p>
            <a:pPr lvl="1"/>
            <a:r>
              <a:rPr lang="en-US" sz="2000" dirty="0" smtClean="0"/>
              <a:t>IEEE </a:t>
            </a:r>
            <a:r>
              <a:rPr lang="en-US" sz="2000" dirty="0" err="1" smtClean="0"/>
              <a:t>Xplore</a:t>
            </a:r>
            <a:endParaRPr lang="en-US" sz="2000" dirty="0" smtClean="0"/>
          </a:p>
          <a:p>
            <a:pPr lvl="1"/>
            <a:r>
              <a:rPr lang="en-US" sz="2000" dirty="0" err="1" smtClean="0"/>
              <a:t>Cicesser</a:t>
            </a:r>
            <a:endParaRPr lang="en-US" sz="2000"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360</TotalTime>
  <Words>1060</Words>
  <Application>Microsoft Office PowerPoint</Application>
  <PresentationFormat>On-screen Show (4:3)</PresentationFormat>
  <Paragraphs>167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Oriel</vt:lpstr>
      <vt:lpstr>Slide 1</vt:lpstr>
      <vt:lpstr>Nội dung </vt:lpstr>
      <vt:lpstr>Đặt vấn đề</vt:lpstr>
      <vt:lpstr>Mục tiêu và phạm vi</vt:lpstr>
      <vt:lpstr>Kiến trúc đề tài</vt:lpstr>
      <vt:lpstr>Dữ liệu chỉ mục DBLP </vt:lpstr>
      <vt:lpstr>DBLP - Digital Bibliography &amp; Library Project  </vt:lpstr>
      <vt:lpstr>DBLP </vt:lpstr>
      <vt:lpstr>Hệ thống thư viện số và cây phân lớp của thư viện số. </vt:lpstr>
      <vt:lpstr>ACM- Association for Computing Machinery </vt:lpstr>
      <vt:lpstr>Citeseerx</vt:lpstr>
      <vt:lpstr>IEEE Xplore</vt:lpstr>
      <vt:lpstr>IEEE Xplore</vt:lpstr>
      <vt:lpstr>IEEE Xplore</vt:lpstr>
      <vt:lpstr>Module thu thập dữ liệu.</vt:lpstr>
      <vt:lpstr>Slide 16</vt:lpstr>
      <vt:lpstr>Slide 17</vt:lpstr>
      <vt:lpstr>DBLP - Database</vt:lpstr>
      <vt:lpstr>DBSA Database</vt:lpstr>
      <vt:lpstr>Kế hoạch triển khai trong giai đoạn tới</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TKORG-PC1</dc:creator>
  <cp:lastModifiedBy>tiendv</cp:lastModifiedBy>
  <cp:revision>35</cp:revision>
  <dcterms:created xsi:type="dcterms:W3CDTF">2006-08-16T00:00:00Z</dcterms:created>
  <dcterms:modified xsi:type="dcterms:W3CDTF">2010-12-01T17:00:48Z</dcterms:modified>
</cp:coreProperties>
</file>