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76" r:id="rId3"/>
    <p:sldId id="296" r:id="rId4"/>
    <p:sldId id="277" r:id="rId5"/>
    <p:sldId id="332" r:id="rId6"/>
    <p:sldId id="334" r:id="rId7"/>
    <p:sldId id="333" r:id="rId8"/>
    <p:sldId id="319" r:id="rId9"/>
    <p:sldId id="303" r:id="rId10"/>
    <p:sldId id="309" r:id="rId11"/>
    <p:sldId id="320" r:id="rId12"/>
    <p:sldId id="326" r:id="rId13"/>
    <p:sldId id="321" r:id="rId14"/>
    <p:sldId id="322" r:id="rId15"/>
    <p:sldId id="323" r:id="rId16"/>
    <p:sldId id="324" r:id="rId17"/>
    <p:sldId id="325" r:id="rId18"/>
    <p:sldId id="328" r:id="rId19"/>
    <p:sldId id="329" r:id="rId20"/>
    <p:sldId id="331" r:id="rId21"/>
    <p:sldId id="314" r:id="rId22"/>
    <p:sldId id="315" r:id="rId23"/>
    <p:sldId id="316" r:id="rId24"/>
    <p:sldId id="317" r:id="rId25"/>
    <p:sldId id="312" r:id="rId26"/>
    <p:sldId id="26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08F"/>
    <a:srgbClr val="292929"/>
    <a:srgbClr val="043C97"/>
    <a:srgbClr val="211E54"/>
    <a:srgbClr val="F4E59C"/>
    <a:srgbClr val="DDDDDD"/>
    <a:srgbClr val="B2B2B2"/>
    <a:srgbClr val="1562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317" autoAdjust="0"/>
    <p:restoredTop sz="96953" autoAdjust="0"/>
  </p:normalViewPr>
  <p:slideViewPr>
    <p:cSldViewPr>
      <p:cViewPr>
        <p:scale>
          <a:sx n="75" d="100"/>
          <a:sy n="75" d="100"/>
        </p:scale>
        <p:origin x="-94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4A4C4-CD5F-4363-9455-E1F0DAF53B53}" type="datetimeFigureOut">
              <a:rPr lang="en-US" smtClean="0"/>
              <a:pPr/>
              <a:t>4/14/2011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6FFFA-F13A-4C0F-A707-C1F94A1398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vi-VN" dirty="0" smtClean="0"/>
              <a:t>Biến đổi câu hỏi thành đồ thị ý niệm dựa trên phân tích cú pháp. </a:t>
            </a:r>
          </a:p>
          <a:p>
            <a:pPr lvl="2"/>
            <a:r>
              <a:rPr lang="vi-VN" dirty="0" smtClean="0"/>
              <a:t>Tạo ra các đồ thị ý niệm từ các câu trong văn bản và lưu trữ chúng.</a:t>
            </a:r>
          </a:p>
          <a:p>
            <a:pPr lvl="2"/>
            <a:r>
              <a:rPr lang="vi-VN" dirty="0" smtClean="0"/>
              <a:t>Hỏi đáp dựa trên so sánh các đồ thị lưu trữ với đồ thị câu hỏi.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vi-VN" dirty="0" smtClean="0"/>
              <a:t>Biến đổi câu hỏi thành đồ thị ý niệm dựa trên phân tích cú pháp. </a:t>
            </a:r>
          </a:p>
          <a:p>
            <a:pPr lvl="2"/>
            <a:r>
              <a:rPr lang="vi-VN" dirty="0" smtClean="0"/>
              <a:t>Tạo ra các đồ thị ý niệm từ các câu trong văn bản và lưu trữ chúng.</a:t>
            </a:r>
          </a:p>
          <a:p>
            <a:pPr lvl="2"/>
            <a:r>
              <a:rPr lang="vi-VN" dirty="0" smtClean="0"/>
              <a:t>Hỏi đáp dựa trên so sánh các đồ thị lưu trữ với đồ thị câu hỏi.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vi-VN" dirty="0" smtClean="0"/>
              <a:t>Biến đổi câu hỏi thành đồ thị ý niệm dựa trên phân tích cú pháp. </a:t>
            </a:r>
          </a:p>
          <a:p>
            <a:pPr lvl="2"/>
            <a:r>
              <a:rPr lang="vi-VN" dirty="0" smtClean="0"/>
              <a:t>Tạo ra các đồ thị ý niệm từ các câu trong văn bản và lưu trữ chúng.</a:t>
            </a:r>
          </a:p>
          <a:p>
            <a:pPr lvl="2"/>
            <a:r>
              <a:rPr lang="vi-VN" dirty="0" smtClean="0"/>
              <a:t>Hỏi đáp dựa trên so sánh các đồ thị lưu trữ với đồ thị câu hỏi.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84171B4-D04D-4ED4-8B4E-AA7914C13079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FFFA-F13A-4C0F-A707-C1F94A1398F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0" y="0"/>
          <a:ext cx="5029200" cy="5867400"/>
        </p:xfrm>
        <a:graphic>
          <a:graphicData uri="http://schemas.openxmlformats.org/presentationml/2006/ole">
            <p:oleObj spid="_x0000_s3096" name="Image" r:id="rId3" imgW="7415873" imgH="7225397" progId="">
              <p:embed/>
            </p:oleObj>
          </a:graphicData>
        </a:graphic>
      </p:graphicFrame>
      <p:sp>
        <p:nvSpPr>
          <p:cNvPr id="3097" name="Freeform 25"/>
          <p:cNvSpPr>
            <a:spLocks/>
          </p:cNvSpPr>
          <p:nvPr/>
        </p:nvSpPr>
        <p:spPr bwMode="gray">
          <a:xfrm>
            <a:off x="0" y="4483100"/>
            <a:ext cx="4122738" cy="2368550"/>
          </a:xfrm>
          <a:custGeom>
            <a:avLst/>
            <a:gdLst/>
            <a:ahLst/>
            <a:cxnLst>
              <a:cxn ang="0">
                <a:pos x="0" y="489"/>
              </a:cxn>
              <a:cxn ang="0">
                <a:pos x="1328" y="840"/>
              </a:cxn>
              <a:cxn ang="0">
                <a:pos x="2488" y="0"/>
              </a:cxn>
              <a:cxn ang="0">
                <a:pos x="1712" y="1124"/>
              </a:cxn>
              <a:cxn ang="0">
                <a:pos x="636" y="1492"/>
              </a:cxn>
              <a:cxn ang="0">
                <a:pos x="1" y="1492"/>
              </a:cxn>
              <a:cxn ang="0">
                <a:pos x="0" y="489"/>
              </a:cxn>
            </a:cxnLst>
            <a:rect l="0" t="0" r="r" b="b"/>
            <a:pathLst>
              <a:path w="2597" h="1492">
                <a:moveTo>
                  <a:pt x="0" y="489"/>
                </a:moveTo>
                <a:cubicBezTo>
                  <a:pt x="247" y="671"/>
                  <a:pt x="632" y="920"/>
                  <a:pt x="1328" y="840"/>
                </a:cubicBezTo>
                <a:cubicBezTo>
                  <a:pt x="2024" y="760"/>
                  <a:pt x="2360" y="131"/>
                  <a:pt x="2488" y="0"/>
                </a:cubicBezTo>
                <a:cubicBezTo>
                  <a:pt x="2597" y="53"/>
                  <a:pt x="1792" y="1068"/>
                  <a:pt x="1712" y="1124"/>
                </a:cubicBezTo>
                <a:cubicBezTo>
                  <a:pt x="1632" y="1180"/>
                  <a:pt x="921" y="1431"/>
                  <a:pt x="636" y="1492"/>
                </a:cubicBezTo>
                <a:lnTo>
                  <a:pt x="1" y="1492"/>
                </a:lnTo>
                <a:lnTo>
                  <a:pt x="0" y="489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2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8" name="Freeform 26"/>
          <p:cNvSpPr>
            <a:spLocks/>
          </p:cNvSpPr>
          <p:nvPr/>
        </p:nvSpPr>
        <p:spPr bwMode="gray">
          <a:xfrm>
            <a:off x="-12700" y="4149725"/>
            <a:ext cx="4152900" cy="2708275"/>
          </a:xfrm>
          <a:custGeom>
            <a:avLst/>
            <a:gdLst/>
            <a:ahLst/>
            <a:cxnLst>
              <a:cxn ang="0">
                <a:pos x="0" y="1688"/>
              </a:cxn>
              <a:cxn ang="0">
                <a:pos x="0" y="1112"/>
              </a:cxn>
              <a:cxn ang="0">
                <a:pos x="2576" y="0"/>
              </a:cxn>
              <a:cxn ang="0">
                <a:pos x="2135" y="826"/>
              </a:cxn>
              <a:cxn ang="0">
                <a:pos x="635" y="1688"/>
              </a:cxn>
              <a:cxn ang="0">
                <a:pos x="0" y="1688"/>
              </a:cxn>
            </a:cxnLst>
            <a:rect l="0" t="0" r="r" b="b"/>
            <a:pathLst>
              <a:path w="2576" h="1688">
                <a:moveTo>
                  <a:pt x="0" y="1688"/>
                </a:moveTo>
                <a:lnTo>
                  <a:pt x="0" y="1112"/>
                </a:lnTo>
                <a:cubicBezTo>
                  <a:pt x="1960" y="1464"/>
                  <a:pt x="2419" y="304"/>
                  <a:pt x="2576" y="0"/>
                </a:cubicBezTo>
                <a:lnTo>
                  <a:pt x="2135" y="826"/>
                </a:lnTo>
                <a:cubicBezTo>
                  <a:pt x="1618" y="1315"/>
                  <a:pt x="1286" y="1456"/>
                  <a:pt x="635" y="1688"/>
                </a:cubicBezTo>
                <a:lnTo>
                  <a:pt x="0" y="1688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9" name="Freeform 27"/>
          <p:cNvSpPr>
            <a:spLocks/>
          </p:cNvSpPr>
          <p:nvPr/>
        </p:nvSpPr>
        <p:spPr bwMode="grayWhite">
          <a:xfrm>
            <a:off x="2230438" y="-22225"/>
            <a:ext cx="6946900" cy="6888163"/>
          </a:xfrm>
          <a:custGeom>
            <a:avLst/>
            <a:gdLst/>
            <a:ahLst/>
            <a:cxnLst>
              <a:cxn ang="0">
                <a:pos x="189" y="5"/>
              </a:cxn>
              <a:cxn ang="0">
                <a:pos x="561" y="186"/>
              </a:cxn>
              <a:cxn ang="0">
                <a:pos x="943" y="494"/>
              </a:cxn>
              <a:cxn ang="0">
                <a:pos x="1221" y="960"/>
              </a:cxn>
              <a:cxn ang="0">
                <a:pos x="1413" y="1623"/>
              </a:cxn>
              <a:cxn ang="0">
                <a:pos x="1290" y="2653"/>
              </a:cxn>
              <a:cxn ang="0">
                <a:pos x="0" y="4335"/>
              </a:cxn>
              <a:cxn ang="0">
                <a:pos x="4349" y="4335"/>
              </a:cxn>
              <a:cxn ang="0">
                <a:pos x="4362" y="0"/>
              </a:cxn>
              <a:cxn ang="0">
                <a:pos x="189" y="5"/>
              </a:cxn>
            </a:cxnLst>
            <a:rect l="0" t="0" r="r" b="b"/>
            <a:pathLst>
              <a:path w="4362" h="4335">
                <a:moveTo>
                  <a:pt x="189" y="5"/>
                </a:moveTo>
                <a:lnTo>
                  <a:pt x="561" y="186"/>
                </a:lnTo>
                <a:lnTo>
                  <a:pt x="943" y="494"/>
                </a:lnTo>
                <a:lnTo>
                  <a:pt x="1221" y="960"/>
                </a:lnTo>
                <a:lnTo>
                  <a:pt x="1413" y="1623"/>
                </a:lnTo>
                <a:lnTo>
                  <a:pt x="1290" y="2653"/>
                </a:lnTo>
                <a:lnTo>
                  <a:pt x="0" y="4335"/>
                </a:lnTo>
                <a:lnTo>
                  <a:pt x="4349" y="4335"/>
                </a:lnTo>
                <a:lnTo>
                  <a:pt x="4362" y="0"/>
                </a:lnTo>
                <a:lnTo>
                  <a:pt x="189" y="5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black">
          <a:xfrm>
            <a:off x="7391400" y="5867400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800" b="1" i="1"/>
              <a:t>LOGO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4295775" y="3933825"/>
            <a:ext cx="487521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1"/>
          <p:cNvSpPr>
            <a:spLocks noChangeShapeType="1"/>
          </p:cNvSpPr>
          <p:nvPr/>
        </p:nvSpPr>
        <p:spPr bwMode="grayWhite">
          <a:xfrm>
            <a:off x="4295775" y="39338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grayWhite">
          <a:xfrm>
            <a:off x="4295775" y="4365625"/>
            <a:ext cx="4859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5" name="Freeform 33"/>
          <p:cNvSpPr>
            <a:spLocks/>
          </p:cNvSpPr>
          <p:nvPr/>
        </p:nvSpPr>
        <p:spPr bwMode="gray">
          <a:xfrm>
            <a:off x="965200" y="-11113"/>
            <a:ext cx="3822700" cy="6881813"/>
          </a:xfrm>
          <a:custGeom>
            <a:avLst/>
            <a:gdLst/>
            <a:ahLst/>
            <a:cxnLst>
              <a:cxn ang="0">
                <a:pos x="858" y="0"/>
              </a:cxn>
              <a:cxn ang="0">
                <a:pos x="1984" y="2583"/>
              </a:cxn>
              <a:cxn ang="0">
                <a:pos x="0" y="4327"/>
              </a:cxn>
              <a:cxn ang="0">
                <a:pos x="1208" y="4335"/>
              </a:cxn>
              <a:cxn ang="0">
                <a:pos x="2272" y="2567"/>
              </a:cxn>
              <a:cxn ang="0">
                <a:pos x="998" y="3"/>
              </a:cxn>
              <a:cxn ang="0">
                <a:pos x="858" y="0"/>
              </a:cxn>
            </a:cxnLst>
            <a:rect l="0" t="0" r="r" b="b"/>
            <a:pathLst>
              <a:path w="2408" h="4335">
                <a:moveTo>
                  <a:pt x="858" y="0"/>
                </a:moveTo>
                <a:cubicBezTo>
                  <a:pt x="2020" y="270"/>
                  <a:pt x="2408" y="1631"/>
                  <a:pt x="1984" y="2583"/>
                </a:cubicBezTo>
                <a:cubicBezTo>
                  <a:pt x="1560" y="3535"/>
                  <a:pt x="880" y="3976"/>
                  <a:pt x="0" y="4327"/>
                </a:cubicBezTo>
                <a:lnTo>
                  <a:pt x="1208" y="4335"/>
                </a:lnTo>
                <a:cubicBezTo>
                  <a:pt x="1520" y="4079"/>
                  <a:pt x="2144" y="3343"/>
                  <a:pt x="2272" y="2567"/>
                </a:cubicBezTo>
                <a:cubicBezTo>
                  <a:pt x="2400" y="1791"/>
                  <a:pt x="2278" y="419"/>
                  <a:pt x="998" y="3"/>
                </a:cubicBezTo>
                <a:lnTo>
                  <a:pt x="858" y="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tint val="27451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4724400" y="2819400"/>
            <a:ext cx="4114800" cy="8382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4735513" y="3962400"/>
            <a:ext cx="4038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610350"/>
            <a:ext cx="2133600" cy="1714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610350"/>
            <a:ext cx="2133600" cy="1714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15D6C5F5-714C-4FFD-9B82-08ED082701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gray">
          <a:xfrm>
            <a:off x="381000" y="3429000"/>
            <a:ext cx="327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/>
              <a:t>“ Add your company slogan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3FBC9-01C9-456C-B84F-0C6D1F2C89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7FE1C-7AEC-4004-97BF-3E4CF95D1F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BAA97-EBED-4AC7-BC17-381C06A07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ED645-2A56-4DF8-B0B9-4CB9B51D3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39DE-B9A9-4014-950A-E75B6BAE82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94D4-5A1E-48BA-BD73-8BC653142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0299-23D0-4818-AC98-AEA42F1C2F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73D54-CC10-40C1-9267-A9EFF1DC4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302B6-01CE-479E-9FF6-6DE1AD124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43303-CD33-4B0A-845F-D623F3F88C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381000"/>
        </p:xfrm>
        <a:graphic>
          <a:graphicData uri="http://schemas.openxmlformats.org/presentationml/2006/ole">
            <p:oleObj spid="_x0000_s1051" name="Image" r:id="rId15" imgW="11034921" imgH="1130159" progId="">
              <p:embed/>
            </p:oleObj>
          </a:graphicData>
        </a:graphic>
      </p:graphicFrame>
      <p:sp>
        <p:nvSpPr>
          <p:cNvPr id="1052" name="Freeform 28"/>
          <p:cNvSpPr>
            <a:spLocks/>
          </p:cNvSpPr>
          <p:nvPr/>
        </p:nvSpPr>
        <p:spPr bwMode="gray">
          <a:xfrm>
            <a:off x="-1588" y="6413500"/>
            <a:ext cx="4205288" cy="444500"/>
          </a:xfrm>
          <a:custGeom>
            <a:avLst/>
            <a:gdLst/>
            <a:ahLst/>
            <a:cxnLst>
              <a:cxn ang="0">
                <a:pos x="2649" y="280"/>
              </a:cxn>
              <a:cxn ang="0">
                <a:pos x="1337" y="184"/>
              </a:cxn>
              <a:cxn ang="0">
                <a:pos x="1" y="0"/>
              </a:cxn>
              <a:cxn ang="0">
                <a:pos x="0" y="279"/>
              </a:cxn>
              <a:cxn ang="0">
                <a:pos x="2649" y="280"/>
              </a:cxn>
            </a:cxnLst>
            <a:rect l="0" t="0" r="r" b="b"/>
            <a:pathLst>
              <a:path w="2649" h="280">
                <a:moveTo>
                  <a:pt x="2649" y="280"/>
                </a:moveTo>
                <a:cubicBezTo>
                  <a:pt x="2211" y="248"/>
                  <a:pt x="2061" y="246"/>
                  <a:pt x="1337" y="184"/>
                </a:cubicBezTo>
                <a:cubicBezTo>
                  <a:pt x="610" y="123"/>
                  <a:pt x="9" y="0"/>
                  <a:pt x="1" y="0"/>
                </a:cubicBezTo>
                <a:lnTo>
                  <a:pt x="0" y="279"/>
                </a:lnTo>
                <a:lnTo>
                  <a:pt x="2649" y="28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gray">
          <a:xfrm>
            <a:off x="4932363" y="6337300"/>
            <a:ext cx="4211637" cy="520700"/>
          </a:xfrm>
          <a:custGeom>
            <a:avLst/>
            <a:gdLst/>
            <a:ahLst/>
            <a:cxnLst>
              <a:cxn ang="0">
                <a:pos x="0" y="328"/>
              </a:cxn>
              <a:cxn ang="0">
                <a:pos x="1321" y="224"/>
              </a:cxn>
              <a:cxn ang="0">
                <a:pos x="2653" y="0"/>
              </a:cxn>
              <a:cxn ang="0">
                <a:pos x="2653" y="328"/>
              </a:cxn>
              <a:cxn ang="0">
                <a:pos x="0" y="328"/>
              </a:cxn>
            </a:cxnLst>
            <a:rect l="0" t="0" r="r" b="b"/>
            <a:pathLst>
              <a:path w="2653" h="328">
                <a:moveTo>
                  <a:pt x="0" y="328"/>
                </a:moveTo>
                <a:cubicBezTo>
                  <a:pt x="428" y="297"/>
                  <a:pt x="612" y="285"/>
                  <a:pt x="1321" y="224"/>
                </a:cubicBezTo>
                <a:cubicBezTo>
                  <a:pt x="2031" y="163"/>
                  <a:pt x="2595" y="29"/>
                  <a:pt x="2653" y="0"/>
                </a:cubicBezTo>
                <a:lnTo>
                  <a:pt x="2653" y="328"/>
                </a:lnTo>
                <a:lnTo>
                  <a:pt x="0" y="32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Freeform 30"/>
          <p:cNvSpPr>
            <a:spLocks/>
          </p:cNvSpPr>
          <p:nvPr/>
        </p:nvSpPr>
        <p:spPr bwMode="gray">
          <a:xfrm>
            <a:off x="4978400" y="800100"/>
            <a:ext cx="4165600" cy="4445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88" y="120"/>
              </a:cxn>
              <a:cxn ang="0">
                <a:pos x="2624" y="280"/>
              </a:cxn>
              <a:cxn ang="0">
                <a:pos x="2624" y="0"/>
              </a:cxn>
              <a:cxn ang="0">
                <a:pos x="0" y="8"/>
              </a:cxn>
            </a:cxnLst>
            <a:rect l="0" t="0" r="r" b="b"/>
            <a:pathLst>
              <a:path w="2624" h="280">
                <a:moveTo>
                  <a:pt x="0" y="8"/>
                </a:moveTo>
                <a:cubicBezTo>
                  <a:pt x="438" y="40"/>
                  <a:pt x="564" y="59"/>
                  <a:pt x="1288" y="120"/>
                </a:cubicBezTo>
                <a:cubicBezTo>
                  <a:pt x="2015" y="181"/>
                  <a:pt x="2616" y="280"/>
                  <a:pt x="2624" y="280"/>
                </a:cubicBezTo>
                <a:lnTo>
                  <a:pt x="2624" y="0"/>
                </a:lnTo>
                <a:lnTo>
                  <a:pt x="0" y="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invGray">
          <a:xfrm>
            <a:off x="0" y="0"/>
            <a:ext cx="91440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5760" y="512"/>
              </a:cxn>
              <a:cxn ang="0">
                <a:pos x="5760" y="0"/>
              </a:cxn>
              <a:cxn ang="0">
                <a:pos x="2804" y="134"/>
              </a:cxn>
              <a:cxn ang="0">
                <a:pos x="0" y="9"/>
              </a:cxn>
              <a:cxn ang="0">
                <a:pos x="0" y="512"/>
              </a:cxn>
            </a:cxnLst>
            <a:rect l="0" t="0" r="r" b="b"/>
            <a:pathLst>
              <a:path w="5760" h="512">
                <a:moveTo>
                  <a:pt x="0" y="512"/>
                </a:moveTo>
                <a:lnTo>
                  <a:pt x="5760" y="512"/>
                </a:lnTo>
                <a:lnTo>
                  <a:pt x="5760" y="0"/>
                </a:lnTo>
                <a:cubicBezTo>
                  <a:pt x="5554" y="37"/>
                  <a:pt x="3760" y="147"/>
                  <a:pt x="2804" y="134"/>
                </a:cubicBezTo>
                <a:cubicBezTo>
                  <a:pt x="1848" y="121"/>
                  <a:pt x="582" y="97"/>
                  <a:pt x="0" y="9"/>
                </a:cubicBezTo>
                <a:lnTo>
                  <a:pt x="0" y="5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gray">
          <a:xfrm flipH="1">
            <a:off x="0" y="793750"/>
            <a:ext cx="3635375" cy="4445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1000" y="104"/>
              </a:cxn>
              <a:cxn ang="0">
                <a:pos x="2096" y="280"/>
              </a:cxn>
              <a:cxn ang="0">
                <a:pos x="2096" y="0"/>
              </a:cxn>
              <a:cxn ang="0">
                <a:pos x="0" y="16"/>
              </a:cxn>
            </a:cxnLst>
            <a:rect l="0" t="0" r="r" b="b"/>
            <a:pathLst>
              <a:path w="2096" h="280">
                <a:moveTo>
                  <a:pt x="0" y="16"/>
                </a:moveTo>
                <a:cubicBezTo>
                  <a:pt x="352" y="48"/>
                  <a:pt x="418" y="43"/>
                  <a:pt x="1000" y="104"/>
                </a:cubicBezTo>
                <a:cubicBezTo>
                  <a:pt x="1584" y="165"/>
                  <a:pt x="2048" y="251"/>
                  <a:pt x="2096" y="280"/>
                </a:cubicBezTo>
                <a:lnTo>
                  <a:pt x="2096" y="0"/>
                </a:lnTo>
                <a:lnTo>
                  <a:pt x="0" y="1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F9B8AA5-E1E7-450E-8BC8-A074BD8830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trec.nist.gov/" TargetMode="External"/><Relationship Id="rId2" Type="http://schemas.openxmlformats.org/officeDocument/2006/relationships/hyperlink" Target="http://www.informatik.uni-trier.de/~ley/db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191000" y="0"/>
            <a:ext cx="5105400" cy="335280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vi-VN" sz="2400" dirty="0" smtClean="0"/>
              <a:t>XÂY DỰNG HỆ THỐNG TÌM KIẾM BÀI BÁO KHOA HỌC DỰA TRÊN HỎI ĐÁP BẰNG NGÔN NGỮ TỰ NHIÊN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gray">
          <a:xfrm>
            <a:off x="4876800" y="45720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vi-VN" kern="0" dirty="0" smtClean="0">
                <a:latin typeface="+mn-lt"/>
              </a:rPr>
              <a:t>SVTH</a:t>
            </a:r>
            <a:r>
              <a:rPr lang="en-US" kern="0" dirty="0" smtClean="0">
                <a:latin typeface="+mn-lt"/>
              </a:rPr>
              <a:t>: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Thanh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Hoàng</a:t>
            </a:r>
            <a:r>
              <a:rPr lang="en-US" kern="0" dirty="0" smtClean="0">
                <a:latin typeface="+mn-lt"/>
              </a:rPr>
              <a:t> – 06520182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lang="en-US" kern="0" dirty="0" err="1" smtClean="0">
                <a:latin typeface="+mn-lt"/>
              </a:rPr>
              <a:t>Nguyễn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Thuận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Hưng</a:t>
            </a:r>
            <a:r>
              <a:rPr lang="en-US" kern="0" dirty="0" smtClean="0">
                <a:latin typeface="+mn-lt"/>
              </a:rPr>
              <a:t> – 06502194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Picture 3" descr="D:\Cong Nghe Thong Tin\My ebook + Template\Bieu tuong truong UIT\UIt\citdlog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638800"/>
            <a:ext cx="13716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5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Xây</a:t>
            </a:r>
            <a:r>
              <a:rPr lang="en-US" sz="2200" dirty="0" smtClean="0"/>
              <a:t> </a:t>
            </a:r>
            <a:r>
              <a:rPr lang="en-US" sz="2200" dirty="0" err="1" smtClean="0"/>
              <a:t>dựng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tin </a:t>
            </a:r>
            <a:r>
              <a:rPr lang="en-US" sz="2200" dirty="0" err="1" smtClean="0"/>
              <a:t>cấu</a:t>
            </a:r>
            <a:r>
              <a:rPr lang="en-US" sz="2200" dirty="0" smtClean="0"/>
              <a:t> </a:t>
            </a:r>
            <a:r>
              <a:rPr lang="en-US" sz="2200" dirty="0" err="1" smtClean="0"/>
              <a:t>hình</a:t>
            </a:r>
            <a:r>
              <a:rPr lang="en-US" sz="2200" dirty="0" smtClean="0"/>
              <a:t> </a:t>
            </a:r>
            <a:r>
              <a:rPr lang="en-US" sz="2200" dirty="0" err="1" smtClean="0"/>
              <a:t>ngữ</a:t>
            </a:r>
            <a:r>
              <a:rPr lang="en-US" sz="2200" dirty="0" smtClean="0"/>
              <a:t> </a:t>
            </a:r>
            <a:r>
              <a:rPr lang="en-US" sz="2200" dirty="0" err="1" smtClean="0"/>
              <a:t>nghĩa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smtClean="0"/>
              <a:t>tin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số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. </a:t>
            </a: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:</a:t>
            </a:r>
            <a:r>
              <a:rPr lang="vi-VN" sz="2200" dirty="0" smtClean="0"/>
              <a:t>với một bảng có tên là Publication có thuộc tính là publisher</a:t>
            </a:r>
            <a:r>
              <a:rPr lang="en-US" sz="2200" dirty="0" smtClean="0"/>
              <a:t>.</a:t>
            </a:r>
            <a:r>
              <a:rPr lang="vi-VN" sz="2200" dirty="0" smtClean="0"/>
              <a:t>Ta có các từ, cụm từ quan hệ là : be publish by, be release by, from, in ... có thể hiểu là ta có các bộ ba sau:</a:t>
            </a:r>
            <a:endParaRPr lang="en-US" sz="2200" dirty="0" smtClean="0"/>
          </a:p>
          <a:p>
            <a:pPr lvl="2" algn="just"/>
            <a:r>
              <a:rPr lang="vi-VN" sz="1800" dirty="0" smtClean="0"/>
              <a:t>(Publication, be publish by, publisher)</a:t>
            </a:r>
            <a:endParaRPr lang="en-US" sz="1800" dirty="0" smtClean="0"/>
          </a:p>
          <a:p>
            <a:pPr lvl="2" algn="just"/>
            <a:r>
              <a:rPr lang="vi-VN" sz="1800" dirty="0" smtClean="0"/>
              <a:t>(Publication, be realese by, publisher)</a:t>
            </a:r>
            <a:endParaRPr lang="en-US" sz="1800" dirty="0" smtClean="0"/>
          </a:p>
          <a:p>
            <a:pPr lvl="2" algn="just"/>
            <a:r>
              <a:rPr lang="vi-VN" sz="1800" dirty="0" smtClean="0"/>
              <a:t>(Publication, from, publisher)</a:t>
            </a:r>
            <a:endParaRPr lang="en-US" sz="1800" dirty="0" smtClean="0"/>
          </a:p>
          <a:p>
            <a:pPr lvl="2" algn="just"/>
            <a:r>
              <a:rPr lang="vi-VN" sz="1800" dirty="0" smtClean="0"/>
              <a:t>(Publication, in, publisher) (Tham khảo phụ lục E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luận</a:t>
            </a:r>
            <a:r>
              <a:rPr lang="vi-VN" sz="1800" dirty="0" smtClean="0"/>
              <a:t>)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Ngoài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, </a:t>
            </a:r>
            <a:r>
              <a:rPr lang="en-US" sz="2200" dirty="0" err="1" smtClean="0"/>
              <a:t>tập</a:t>
            </a:r>
            <a:r>
              <a:rPr lang="en-US" sz="2200" dirty="0" smtClean="0"/>
              <a:t> tin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lưu</a:t>
            </a:r>
            <a:r>
              <a:rPr lang="en-US" sz="2200" dirty="0" smtClean="0"/>
              <a:t> </a:t>
            </a:r>
            <a:r>
              <a:rPr lang="en-US" sz="2200" dirty="0" err="1" smtClean="0"/>
              <a:t>trữ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bảng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mối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,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phục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r>
              <a:rPr lang="en-US" sz="2200" dirty="0" smtClean="0"/>
              <a:t>.</a:t>
            </a:r>
          </a:p>
          <a:p>
            <a:pPr lvl="1"/>
            <a:endParaRPr lang="en-US" sz="2200" dirty="0" smtClean="0"/>
          </a:p>
          <a:p>
            <a:pPr lvl="2">
              <a:buNone/>
            </a:pPr>
            <a:endParaRPr lang="en-US" sz="1800" dirty="0" smtClean="0"/>
          </a:p>
          <a:p>
            <a:pPr lvl="1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5105400" y="914400"/>
            <a:ext cx="4038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books were written by Philip K. Chan in 1999?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47800" y="914400"/>
            <a:ext cx="6019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books were written by </a:t>
            </a:r>
            <a:r>
              <a:rPr lang="en-US" sz="20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K. Chan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1999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WDT  NNS  VBD  VBN  IN       NNP           IN  CD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95400" y="2819400"/>
            <a:ext cx="7467600" cy="236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VBP/VBZ (1) + VBN (2) + VBG (3)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VB(3)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VBD(1) + VBN(2)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VB(1) + VB(2)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29200" y="2133600"/>
            <a:ext cx="21336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were written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VBD  VBN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D:\IT\UIT\HocKy4\CNPM\CNPM_N16_QuanLiNhaSach\SourceCode\QLNhaSach\QLNhaSach\Resources\Canc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3200400"/>
            <a:ext cx="382587" cy="382587"/>
          </a:xfrm>
          <a:prstGeom prst="rect">
            <a:avLst/>
          </a:prstGeom>
          <a:noFill/>
        </p:spPr>
      </p:pic>
      <p:pic>
        <p:nvPicPr>
          <p:cNvPr id="4100" name="Picture 4" descr="D:\IT\UIT\HocKy4\CNPM\CNPM_N16_QuanLiNhaSach\SourceCode\QLNhaSach\QLNhaSach\Resources\O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3810000"/>
            <a:ext cx="381000" cy="381000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3733800" y="4343400"/>
            <a:ext cx="29718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were written -&gt; be write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VBD  VBN      VB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38400" y="2819400"/>
            <a:ext cx="4343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books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book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NNS         NN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371600" y="3733800"/>
            <a:ext cx="5486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  be write by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K. Chan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WDT  NN  VB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IN       NNP           IN  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Down Arrow 62"/>
          <p:cNvSpPr/>
          <p:nvPr/>
        </p:nvSpPr>
        <p:spPr>
          <a:xfrm>
            <a:off x="3505200" y="28194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4.81481E-6 C 0.01371 0.01713 0.0276 0.03449 -0.02084 0.04259 C -0.06928 0.05069 -0.23733 0.05717 -0.29028 0.04815 C -0.34324 0.03912 -0.33056 -0.00023 -0.3389 -0.01111 " pathEditMode="relative" ptsTypes="aaaA">
                                      <p:cBhvr>
                                        <p:cTn id="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833 0.08889 " pathEditMode="relative" ptsTypes="AA">
                                      <p:cBhvr>
                                        <p:cTn id="9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3 0.08889 C 0.16128 0.09305 0.16441 0.09745 0.15694 0.10926 C 0.14947 0.12106 0.14652 0.15 0.11388 0.15926 C 0.08125 0.16852 -0.0125 0.16204 -0.03889 0.16481 " pathEditMode="relative" rAng="0" ptsTypes="aaaA">
                                      <p:cBhvr>
                                        <p:cTn id="10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C -0.09306 0.05 -0.18594 0.10023 -0.27761 0.11945 C -0.36927 0.13889 -0.49983 0.1162 -0.55 0.11505 " pathEditMode="relative" rAng="0" ptsTypes="aaA">
                                      <p:cBhvr>
                                        <p:cTn id="12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 0.11505 L -0.55 0.21667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3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8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2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5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38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44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7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0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3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5" grpId="3" animBg="1"/>
      <p:bldP spid="56" grpId="0" build="allAtOnce" animBg="1"/>
      <p:bldP spid="56" grpId="1" build="allAtOnce" animBg="1"/>
      <p:bldP spid="56" grpId="2" build="allAtOnce" animBg="1"/>
      <p:bldP spid="57" grpId="0" animBg="1"/>
      <p:bldP spid="57" grpId="1" animBg="1"/>
      <p:bldP spid="57" grpId="2" animBg="1"/>
      <p:bldP spid="57" grpId="3" animBg="1"/>
      <p:bldP spid="59" grpId="0" animBg="1"/>
      <p:bldP spid="59" grpId="1" animBg="1"/>
      <p:bldP spid="59" grpId="2" animBg="1"/>
      <p:bldP spid="59" grpId="3" animBg="1"/>
      <p:bldP spid="61" grpId="0" animBg="1"/>
      <p:bldP spid="61" grpId="1" animBg="1"/>
      <p:bldP spid="61" grpId="2" animBg="1"/>
      <p:bldP spid="62" grpId="0" animBg="1"/>
      <p:bldP spid="62" grpId="1" animBg="1"/>
      <p:bldP spid="63" grpId="0" animBg="1"/>
      <p:bldP spid="6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mtClean="0"/>
              <a:t>Các bước đề xuất xử lý câu hỏi</a:t>
            </a:r>
            <a:endParaRPr lang="en-US" smtClean="0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6396038"/>
            <a:ext cx="891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vi-VN" dirty="0"/>
              <a:t>Hình </a:t>
            </a:r>
            <a:r>
              <a:rPr lang="en-US" dirty="0" smtClean="0"/>
              <a:t>3</a:t>
            </a:r>
            <a:r>
              <a:rPr lang="vi-VN" dirty="0" smtClean="0"/>
              <a:t> </a:t>
            </a:r>
            <a:r>
              <a:rPr lang="vi-VN" dirty="0"/>
              <a:t>– Mô hình minh họa các bước xử lý câu hỏi người dùng</a:t>
            </a:r>
            <a:endParaRPr lang="en-US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572000"/>
            <a:ext cx="1295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Box 9"/>
          <p:cNvSpPr txBox="1">
            <a:spLocks noChangeArrowheads="1"/>
          </p:cNvSpPr>
          <p:nvPr/>
        </p:nvSpPr>
        <p:spPr bwMode="auto">
          <a:xfrm>
            <a:off x="7543800" y="4953000"/>
            <a:ext cx="1600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vi-VN"/>
              <a:t>Tập tin cấu hình </a:t>
            </a:r>
          </a:p>
          <a:p>
            <a:pPr algn="ctr"/>
            <a:r>
              <a:rPr lang="vi-VN"/>
              <a:t>ngữ nghĩa</a:t>
            </a:r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5181600" y="5715000"/>
            <a:ext cx="9906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68580" tIns="68580" rIns="68580" bIns="68580" spcCol="1270" anchor="ctr"/>
            <a:lstStyle/>
            <a:p>
              <a:pPr algn="ctr" defTabSz="8001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vi-VN" dirty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 rot="5400000">
            <a:off x="2427287" y="2068513"/>
            <a:ext cx="392113" cy="674688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3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228" y="924266"/>
              <a:ext cx="236342" cy="228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spcCol="1270" anchor="ctr"/>
            <a:lstStyle/>
            <a:p>
              <a:pPr algn="ctr" defTabSz="5778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3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47800" y="2819400"/>
            <a:ext cx="392113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5" y="893153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229" y="925803"/>
              <a:ext cx="236342" cy="2285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spcCol="1270" anchor="ctr"/>
            <a:lstStyle/>
            <a:p>
              <a:pPr algn="ctr" defTabSz="5778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3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 rot="-5400000">
            <a:off x="1975643" y="5263357"/>
            <a:ext cx="392113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5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229" y="925803"/>
              <a:ext cx="236342" cy="2284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spcCol="1270" anchor="ctr"/>
            <a:lstStyle/>
            <a:p>
              <a:pPr algn="ctr" defTabSz="5778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3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vi-VN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810000" y="1676400"/>
            <a:ext cx="357188" cy="298450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5"/>
              <a:ext cx="214504" cy="209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spcCol="1270" anchor="ctr"/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vi-VN" sz="1500" b="1" dirty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vi-VN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810000" y="2895600"/>
            <a:ext cx="357188" cy="298450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5"/>
              <a:ext cx="214504" cy="209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spcCol="1270" anchor="ctr"/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47"/>
          <p:cNvGrpSpPr>
            <a:grpSpLocks/>
          </p:cNvGrpSpPr>
          <p:nvPr/>
        </p:nvGrpSpPr>
        <p:grpSpPr bwMode="auto">
          <a:xfrm>
            <a:off x="3810000" y="4038600"/>
            <a:ext cx="357188" cy="298450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5"/>
              <a:ext cx="214504" cy="209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spcCol="1270" anchor="ctr"/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Group 50"/>
          <p:cNvGrpSpPr>
            <a:grpSpLocks/>
          </p:cNvGrpSpPr>
          <p:nvPr/>
        </p:nvGrpSpPr>
        <p:grpSpPr bwMode="auto">
          <a:xfrm>
            <a:off x="3810000" y="5257800"/>
            <a:ext cx="357188" cy="298450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5"/>
              <a:ext cx="214504" cy="2091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0" rIns="0" bIns="0" spcCol="1270" anchor="ctr"/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Left-Right Arrow 53"/>
          <p:cNvSpPr/>
          <p:nvPr/>
        </p:nvSpPr>
        <p:spPr>
          <a:xfrm>
            <a:off x="5181600" y="4572000"/>
            <a:ext cx="9906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514600" y="2057400"/>
            <a:ext cx="5257800" cy="646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vi-VN" b="1" dirty="0">
                <a:solidFill>
                  <a:srgbClr val="292929"/>
                </a:solidFill>
              </a:rPr>
              <a:t>Which book be write by Philip K Chan in 1999</a:t>
            </a:r>
          </a:p>
          <a:p>
            <a:pPr>
              <a:defRPr/>
            </a:pPr>
            <a:r>
              <a:rPr lang="vi-VN" b="1" dirty="0">
                <a:solidFill>
                  <a:srgbClr val="292929"/>
                </a:solidFill>
              </a:rPr>
              <a:t> WP      NN   VB  VB   IN         NNP         IN   CD</a:t>
            </a:r>
            <a:endParaRPr lang="en-US" b="1" dirty="0">
              <a:solidFill>
                <a:srgbClr val="292929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4600" y="2743200"/>
            <a:ext cx="3657600" cy="178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vi-VN" sz="2200" b="1" dirty="0">
              <a:solidFill>
                <a:srgbClr val="292929"/>
              </a:solidFill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vi-VN" sz="2200" b="1" dirty="0">
                <a:solidFill>
                  <a:srgbClr val="292929"/>
                </a:solidFill>
              </a:rPr>
              <a:t>Yes/ No Question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vi-VN" sz="2200" b="1" dirty="0">
                <a:solidFill>
                  <a:srgbClr val="292929"/>
                </a:solidFill>
              </a:rPr>
              <a:t>Wh-word question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vi-VN" sz="2200" b="1" dirty="0">
                <a:solidFill>
                  <a:srgbClr val="292929"/>
                </a:solidFill>
              </a:rPr>
              <a:t>List question</a:t>
            </a:r>
          </a:p>
          <a:p>
            <a:pPr>
              <a:defRPr/>
            </a:pPr>
            <a:endParaRPr lang="en-US" sz="2200" b="1" dirty="0">
              <a:solidFill>
                <a:srgbClr val="292929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6800" y="3124200"/>
            <a:ext cx="14478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vi-VN" b="1" dirty="0">
                <a:solidFill>
                  <a:srgbClr val="292929"/>
                </a:solidFill>
              </a:rPr>
              <a:t>Which(WP)</a:t>
            </a:r>
            <a:endParaRPr lang="en-US" b="1" dirty="0">
              <a:solidFill>
                <a:srgbClr val="292929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76600" y="2057400"/>
            <a:ext cx="762000" cy="6461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vi-VN" b="1" dirty="0">
                <a:solidFill>
                  <a:srgbClr val="292929"/>
                </a:solidFill>
              </a:rPr>
              <a:t>book</a:t>
            </a:r>
          </a:p>
          <a:p>
            <a:pPr>
              <a:defRPr/>
            </a:pPr>
            <a:r>
              <a:rPr lang="vi-VN" b="1" dirty="0">
                <a:solidFill>
                  <a:srgbClr val="292929"/>
                </a:solidFill>
              </a:rPr>
              <a:t> NN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228600" y="1219200"/>
            <a:ext cx="2057400" cy="3698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vi-VN">
                <a:solidFill>
                  <a:srgbClr val="292929"/>
                </a:solidFill>
              </a:rPr>
              <a:t>Wh-word question</a:t>
            </a:r>
            <a:endParaRPr lang="en-US">
              <a:solidFill>
                <a:srgbClr val="292929"/>
              </a:solidFill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2971800" y="2819400"/>
            <a:ext cx="1981200" cy="17541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vi-VN">
                <a:solidFill>
                  <a:srgbClr val="292929"/>
                </a:solidFill>
              </a:rPr>
              <a:t>Publication</a:t>
            </a:r>
          </a:p>
          <a:p>
            <a:pPr>
              <a:buFont typeface="Arial" pitchFamily="34" charset="0"/>
              <a:buChar char="•"/>
            </a:pPr>
            <a:r>
              <a:rPr lang="vi-VN">
                <a:solidFill>
                  <a:srgbClr val="292929"/>
                </a:solidFill>
              </a:rPr>
              <a:t>Publisher</a:t>
            </a:r>
          </a:p>
          <a:p>
            <a:pPr>
              <a:buFont typeface="Arial" pitchFamily="34" charset="0"/>
              <a:buChar char="•"/>
            </a:pPr>
            <a:r>
              <a:rPr lang="vi-VN">
                <a:solidFill>
                  <a:srgbClr val="292929"/>
                </a:solidFill>
              </a:rPr>
              <a:t>Year</a:t>
            </a:r>
          </a:p>
          <a:p>
            <a:pPr>
              <a:buFont typeface="Arial" pitchFamily="34" charset="0"/>
              <a:buChar char="•"/>
            </a:pPr>
            <a:r>
              <a:rPr lang="vi-VN">
                <a:solidFill>
                  <a:srgbClr val="292929"/>
                </a:solidFill>
              </a:rPr>
              <a:t>Author</a:t>
            </a:r>
          </a:p>
          <a:p>
            <a:pPr>
              <a:buFont typeface="Arial" pitchFamily="34" charset="0"/>
              <a:buChar char="•"/>
            </a:pPr>
            <a:r>
              <a:rPr lang="vi-VN">
                <a:solidFill>
                  <a:srgbClr val="292929"/>
                </a:solidFill>
              </a:rPr>
              <a:t>...</a:t>
            </a:r>
          </a:p>
          <a:p>
            <a:pPr>
              <a:buFont typeface="Arial" pitchFamily="34" charset="0"/>
              <a:buChar char="•"/>
            </a:pPr>
            <a:endParaRPr lang="en-US">
              <a:solidFill>
                <a:srgbClr val="292929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8600" y="1600200"/>
            <a:ext cx="2514600" cy="3698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vi-VN">
                <a:solidFill>
                  <a:srgbClr val="292929"/>
                </a:solidFill>
              </a:rPr>
              <a:t>Publication: book(NN)</a:t>
            </a:r>
            <a:endParaRPr lang="en-US">
              <a:solidFill>
                <a:srgbClr val="29292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444 " pathEditMode="relative" ptsTypes="AA">
                                      <p:cBhvr>
                                        <p:cTn id="4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241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91 0.00069 -0.00399 0.00023 -0.00555 0.00185 C -0.00677 0.00301 -0.0059 0.00602 -0.00694 0.0074 C -0.00798 0.00879 -0.00972 0.00856 -0.01111 0.00926 C -0.01579 0.01551 -0.01875 0.02315 -0.025 0.02592 C -0.03055 0.03148 -0.03611 0.03703 -0.04166 0.04259 C -0.04722 0.04815 -0.04583 0.0537 -0.05 0.05926 C -0.0552 0.0662 -0.05954 0.07268 -0.06666 0.07592 C -0.07743 0.09027 -0.0717 0.08402 -0.08333 0.09444 C -0.08732 0.09791 -0.0927 0.09791 -0.09722 0.1 C -0.11006 0.10578 -0.11753 0.10787 -0.13194 0.10926 C -0.12465 0.13865 -0.13003 0.11504 -0.13194 0.19074 C -0.13229 0.20115 -0.13298 0.2118 -0.13333 0.22222 C -0.13385 0.2419 -0.1342 0.2618 -0.13472 0.28148 C -0.15885 0.2331 -0.14027 0.1581 -0.14027 0.1 " pathEditMode="relative" ptsTypes="ffffffffffffffA">
                                      <p:cBhvr>
                                        <p:cTn id="136" dur="3000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91 0.00069 -0.00399 0.00023 -0.00555 0.00185 C -0.00677 0.00301 -0.0059 0.00602 -0.00694 0.0074 C -0.00798 0.00879 -0.00972 0.00856 -0.01111 0.00926 C -0.01579 0.01551 -0.01875 0.02315 -0.025 0.02592 C -0.03055 0.03148 -0.03611 0.03703 -0.04166 0.04259 C -0.04722 0.04815 -0.04583 0.0537 -0.05 0.05926 C -0.0552 0.0662 -0.05954 0.07268 -0.06666 0.07592 C -0.07743 0.09027 -0.0717 0.08402 -0.08333 0.09444 C -0.08732 0.09791 -0.0927 0.09791 -0.09722 0.1 C -0.11006 0.10578 -0.11753 0.10787 -0.13194 0.10926 C -0.12465 0.13865 -0.13003 0.11504 -0.13194 0.19074 C -0.13229 0.20115 -0.13298 0.2118 -0.13333 0.22222 C -0.13385 0.2419 -0.1342 0.2618 -0.13472 0.28148 C -0.15885 0.2331 -0.14027 0.1581 -0.14027 0.1 " pathEditMode="relative" ptsTypes="ffffffffffffffA">
                                      <p:cBhvr>
                                        <p:cTn id="138" dur="3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91 0.00069 -0.00399 0.00023 -0.00555 0.00185 C -0.00677 0.00301 -0.0059 0.00602 -0.00694 0.0074 C -0.00798 0.00879 -0.00972 0.00856 -0.01111 0.00926 C -0.01579 0.01551 -0.01875 0.02315 -0.025 0.02592 C -0.03055 0.03148 -0.03611 0.03703 -0.04166 0.04259 C -0.04722 0.04815 -0.04583 0.0537 -0.05 0.05926 C -0.0552 0.0662 -0.05954 0.07268 -0.06666 0.07592 C -0.07743 0.09027 -0.0717 0.08402 -0.08333 0.09444 C -0.08732 0.09791 -0.0927 0.09791 -0.09722 0.1 C -0.11006 0.10578 -0.11753 0.10787 -0.13194 0.10926 C -0.12465 0.13865 -0.13003 0.11504 -0.13194 0.19074 C -0.13229 0.20115 -0.13298 0.2118 -0.13333 0.22222 C -0.13385 0.2419 -0.1342 0.2618 -0.13472 0.28148 C -0.15885 0.2331 -0.14027 0.1581 -0.14027 0.1 " pathEditMode="relative" ptsTypes="ffffffffffffffA">
                                      <p:cBhvr>
                                        <p:cTn id="140" dur="30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241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allAtOnce" animBg="1"/>
      <p:bldP spid="57" grpId="0" build="allAtOnce" animBg="1"/>
      <p:bldP spid="57" grpId="1" build="allAtOnce" animBg="1"/>
      <p:bldP spid="59" grpId="0" animBg="1"/>
      <p:bldP spid="59" grpId="1" animBg="1"/>
      <p:bldP spid="59" grpId="2" animBg="1"/>
      <p:bldP spid="61" grpId="0" build="allAtOnce" animBg="1"/>
      <p:bldP spid="61" grpId="1" build="allAtOnce" animBg="1"/>
      <p:bldP spid="61" grpId="2" build="allAtOnce" animBg="1"/>
      <p:bldP spid="65" grpId="0" animBg="1"/>
      <p:bldP spid="65" grpId="1" animBg="1"/>
      <p:bldP spid="66" grpId="0" build="allAtOnce" animBg="1"/>
      <p:bldP spid="66" grpId="1" build="allAtOnce" animBg="1"/>
      <p:bldP spid="67" grpId="0" animBg="1"/>
      <p:bldP spid="6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057400" y="1295400"/>
            <a:ext cx="5486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29292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book  be write by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K. Chan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WDT  NN  VB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IN       NNP           IN  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19800" y="28956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0" y="838200"/>
            <a:ext cx="9144000" cy="6137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85800" y="1371600"/>
            <a:ext cx="52578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book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   VB  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IN        NNP       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  CD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0" y="2667000"/>
            <a:ext cx="8610600" cy="198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/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/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/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 algn="ctr"/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228600" indent="-228600" algn="ctr"/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228600" indent="-228600"/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(WP|WDT|NNP|</a:t>
            </a:r>
            <a:r>
              <a:rPr lang="vi-VN" sz="1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)-1 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-2 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-3 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-4 (NN|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NNP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|CD)-</a:t>
            </a:r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5-NA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/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--&gt; (WP|WDT|NNP|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)-1, 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-2 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-3 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-4,(NN|</a:t>
            </a:r>
            <a:r>
              <a:rPr lang="vi-VN" sz="1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NNP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|CD)-5 --&gt;</a:t>
            </a:r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 algn="ctr"/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/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(NNP|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)-1 </a:t>
            </a:r>
            <a:r>
              <a:rPr lang="vi-VN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-2 (NN|NNP|</a:t>
            </a:r>
            <a:r>
              <a:rPr lang="vi-VN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)-3-NA 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Font typeface="Wingdings" pitchFamily="2" charset="2"/>
              <a:buChar char="à"/>
            </a:pPr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(NNP|</a:t>
            </a:r>
            <a:r>
              <a:rPr lang="vi-VN" sz="16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)-1,</a:t>
            </a:r>
            <a:r>
              <a:rPr lang="vi-VN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-2,(NN|NNP|</a:t>
            </a:r>
            <a:r>
              <a:rPr lang="vi-VN" sz="16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vi-V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)-3-NA --&gt;</a:t>
            </a:r>
            <a:r>
              <a:rPr lang="vi-V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 algn="ctr"/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/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Bent Arrow 55"/>
          <p:cNvSpPr/>
          <p:nvPr/>
        </p:nvSpPr>
        <p:spPr>
          <a:xfrm rot="5400000">
            <a:off x="6019799" y="1752601"/>
            <a:ext cx="838201" cy="99060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38800" y="2971800"/>
            <a:ext cx="2895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 VB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NNP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CD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" name="Picture 4" descr="D:\IT\UIT\HocKy4\CNPM\CNPM_N16_QuanLiNhaSach\SourceCode\QLNhaSach\QLNhaSach\Resources\O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3048000"/>
            <a:ext cx="381000" cy="381000"/>
          </a:xfrm>
          <a:prstGeom prst="rect">
            <a:avLst/>
          </a:prstGeom>
          <a:noFill/>
        </p:spPr>
      </p:pic>
      <p:sp>
        <p:nvSpPr>
          <p:cNvPr id="61" name="Down Arrow 60"/>
          <p:cNvSpPr/>
          <p:nvPr/>
        </p:nvSpPr>
        <p:spPr>
          <a:xfrm>
            <a:off x="1143000" y="4800600"/>
            <a:ext cx="5334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0" y="5410200"/>
            <a:ext cx="36576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book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NN    IN   CD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&lt;book, be write by, Philip K. Chan&gt;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10200" y="3352800"/>
            <a:ext cx="838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76400" y="3581400"/>
            <a:ext cx="5257800" cy="1295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76400" y="3581400"/>
            <a:ext cx="838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38400" y="3581400"/>
            <a:ext cx="6858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book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971800" y="3581400"/>
            <a:ext cx="6096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29000" y="3581400"/>
            <a:ext cx="6858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VB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38600" y="3581400"/>
            <a:ext cx="6858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43400" y="3581400"/>
            <a:ext cx="1600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Philip 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Chan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NNP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791200" y="3581400"/>
            <a:ext cx="533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72200" y="3581400"/>
            <a:ext cx="6858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1999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CD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95600" y="2438400"/>
            <a:ext cx="2667000" cy="1295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71800" y="2438400"/>
            <a:ext cx="838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57600" y="2438400"/>
            <a:ext cx="6858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book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343400" y="2438400"/>
            <a:ext cx="533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648200" y="2438400"/>
            <a:ext cx="6858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1990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CD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38800" y="3124200"/>
            <a:ext cx="2895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CD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3" name="Picture 3" descr="D:\IT\UIT\HocKy4\CNPM\CNPM_N16_QuanLiNhaSach\SourceCode\QLNhaSach\QLNhaSach\Resources\Canc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3048000"/>
            <a:ext cx="382587" cy="382587"/>
          </a:xfrm>
          <a:prstGeom prst="rect">
            <a:avLst/>
          </a:prstGeom>
          <a:noFill/>
        </p:spPr>
      </p:pic>
      <p:pic>
        <p:nvPicPr>
          <p:cNvPr id="84" name="Picture 4" descr="D:\IT\UIT\HocKy4\CNPM\CNPM_N16_QuanLiNhaSach\SourceCode\QLNhaSach\QLNhaSach\Resources\O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3886200"/>
            <a:ext cx="381000" cy="381000"/>
          </a:xfrm>
          <a:prstGeom prst="rect">
            <a:avLst/>
          </a:prstGeom>
          <a:noFill/>
        </p:spPr>
      </p:pic>
      <p:sp>
        <p:nvSpPr>
          <p:cNvPr id="85" name="Bent-Up Arrow 84"/>
          <p:cNvSpPr/>
          <p:nvPr/>
        </p:nvSpPr>
        <p:spPr>
          <a:xfrm>
            <a:off x="3657600" y="4800600"/>
            <a:ext cx="1219200" cy="1524000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Down Arrow 85"/>
          <p:cNvSpPr/>
          <p:nvPr/>
        </p:nvSpPr>
        <p:spPr>
          <a:xfrm>
            <a:off x="6781800" y="4648200"/>
            <a:ext cx="685800" cy="8382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257800" y="5486400"/>
            <a:ext cx="36576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book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NN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&lt;book, be write by, Philip K. Chan&gt;</a:t>
            </a: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&lt;book, in, 1999&gt;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733800" y="4114800"/>
            <a:ext cx="838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14600" y="2743200"/>
            <a:ext cx="36576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be write by, Philip K. Chan&gt;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in, 1999&gt;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C -0.02847 0.07037 -0.05694 0.14097 -0.06944 0.18888 C -0.08194 0.2368 -0.07413 0.27268 -0.075 0.28888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56647E-6 L 0 0.12208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 tmFilter="0, 0; .2, .5; .8, .5; 1, 0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4" dur="250" autoRev="1" fill="hold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 tmFilter="0, 0; .2, .5; .8, .5; 1, 0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7" dur="250" autoRev="1" fill="hold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3" dur="5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6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9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2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3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8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1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324" dur="5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32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0" dur="500"/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3" dur="500"/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6" dur="500"/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9" dur="500"/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2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3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6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9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5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8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1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4" dur="5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04462 L 0.31667 0.04462 " pathEditMode="relative" rAng="0" ptsTypes="AA">
                                      <p:cBhvr>
                                        <p:cTn id="40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58" grpId="0" animBg="1"/>
      <p:bldP spid="58" grpId="1" animBg="1"/>
      <p:bldP spid="54" grpId="0" animBg="1"/>
      <p:bldP spid="54" grpId="1" animBg="1"/>
      <p:bldP spid="55" grpId="0" build="allAtOnce" animBg="1"/>
      <p:bldP spid="55" grpId="1" build="allAtOnce" animBg="1"/>
      <p:bldP spid="56" grpId="0" animBg="1"/>
      <p:bldP spid="56" grpId="1" animBg="1"/>
      <p:bldP spid="59" grpId="0" animBg="1"/>
      <p:bldP spid="59" grpId="1" animBg="1"/>
      <p:bldP spid="61" grpId="0" animBg="1"/>
      <p:bldP spid="61" grpId="1" animBg="1"/>
      <p:bldP spid="62" grpId="0" build="allAtOnce" animBg="1"/>
      <p:bldP spid="62" grpId="1" build="allAtOnce" animBg="1"/>
      <p:bldP spid="63" grpId="0"/>
      <p:bldP spid="63" grpId="1"/>
      <p:bldP spid="65" grpId="0" animBg="1"/>
      <p:bldP spid="65" grpId="1" animBg="1"/>
      <p:bldP spid="64" grpId="0"/>
      <p:bldP spid="64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 animBg="1"/>
      <p:bldP spid="73" grpId="1" animBg="1"/>
      <p:bldP spid="74" grpId="0"/>
      <p:bldP spid="74" grpId="1"/>
      <p:bldP spid="75" grpId="0"/>
      <p:bldP spid="75" grpId="1"/>
      <p:bldP spid="80" grpId="0"/>
      <p:bldP spid="80" grpId="1"/>
      <p:bldP spid="80" grpId="2"/>
      <p:bldP spid="81" grpId="0"/>
      <p:bldP spid="81" grpId="1"/>
      <p:bldP spid="82" grpId="0" animBg="1"/>
      <p:bldP spid="82" grpId="1" animBg="1"/>
      <p:bldP spid="82" grpId="2" animBg="1"/>
      <p:bldP spid="85" grpId="0" animBg="1"/>
      <p:bldP spid="85" grpId="1" animBg="1"/>
      <p:bldP spid="86" grpId="0" animBg="1"/>
      <p:bldP spid="86" grpId="1" animBg="1"/>
      <p:bldP spid="87" grpId="0" build="allAtOnce" animBg="1"/>
      <p:bldP spid="87" grpId="1" build="allAtOnce" animBg="1"/>
      <p:bldP spid="79" grpId="0" animBg="1"/>
      <p:bldP spid="7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</a:t>
            </a:r>
            <a:r>
              <a:rPr lang="en-US" dirty="0" smtClean="0"/>
              <a:t>3</a:t>
            </a:r>
            <a:r>
              <a:rPr lang="vi-VN" dirty="0" smtClean="0"/>
              <a:t> – Mô hình minh họa các bước xử lý câu hỏi người dùng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486400" y="2971800"/>
            <a:ext cx="36576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be write by, Philip K. Chan&gt;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in, 1999&gt;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81200" y="4343400"/>
            <a:ext cx="3733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be write by, Philip K. Chan&gt;</a:t>
            </a:r>
          </a:p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5226 0.05896 -0.30452 0.11792 -0.36667 0.1415 " pathEditMode="relative" ptsTypes="aA">
                                      <p:cBhvr>
                                        <p:cTn id="1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 -0.13318 " pathEditMode="relative" ptsTypes="AA">
                                      <p:cBhvr>
                                        <p:cTn id="2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-0.13318 L 0.43333 0.0887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33333E-6 -3.4104E-6 L -0.39166 -0.3662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" y="-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51" grpId="0" animBg="1"/>
      <p:bldP spid="51" grpId="1" animBg="1"/>
      <p:bldP spid="51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85800"/>
            <a:ext cx="9177251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5562600" y="6248400"/>
            <a:ext cx="3581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be write by, Philip K. Chan&gt;</a:t>
            </a:r>
          </a:p>
          <a:p>
            <a:pPr algn="ctr"/>
            <a:endParaRPr lang="en-US" dirty="0"/>
          </a:p>
        </p:txBody>
      </p:sp>
      <p:pic>
        <p:nvPicPr>
          <p:cNvPr id="56" name="Picture 3" descr="D:\IT\UIT\HocKy4\CNPM\CNPM_N16_QuanLiNhaSach\SourceCode\QLNhaSach\QLNhaSach\Resources\Canc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3200400"/>
            <a:ext cx="382587" cy="382587"/>
          </a:xfrm>
          <a:prstGeom prst="rect">
            <a:avLst/>
          </a:prstGeom>
          <a:noFill/>
        </p:spPr>
      </p:pic>
      <p:pic>
        <p:nvPicPr>
          <p:cNvPr id="62" name="Picture 3" descr="D:\IT\UIT\HocKy4\CNPM\CNPM_N16_QuanLiNhaSach\SourceCode\QLNhaSach\QLNhaSach\Resources\Canc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3581400"/>
            <a:ext cx="382587" cy="382587"/>
          </a:xfrm>
          <a:prstGeom prst="rect">
            <a:avLst/>
          </a:prstGeom>
          <a:noFill/>
        </p:spPr>
      </p:pic>
      <p:pic>
        <p:nvPicPr>
          <p:cNvPr id="63" name="Picture 3" descr="D:\IT\UIT\HocKy4\CNPM\CNPM_N16_QuanLiNhaSach\SourceCode\QLNhaSach\QLNhaSach\Resources\Canc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4953000"/>
            <a:ext cx="382587" cy="382587"/>
          </a:xfrm>
          <a:prstGeom prst="rect">
            <a:avLst/>
          </a:prstGeom>
          <a:noFill/>
        </p:spPr>
      </p:pic>
      <p:pic>
        <p:nvPicPr>
          <p:cNvPr id="64" name="Picture 3" descr="D:\IT\UIT\HocKy4\CNPM\CNPM_N16_QuanLiNhaSach\SourceCode\QLNhaSach\QLNhaSach\Resources\Canc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5334000"/>
            <a:ext cx="382587" cy="382587"/>
          </a:xfrm>
          <a:prstGeom prst="rect">
            <a:avLst/>
          </a:prstGeom>
          <a:noFill/>
        </p:spPr>
      </p:pic>
      <p:pic>
        <p:nvPicPr>
          <p:cNvPr id="65" name="Picture 3" descr="D:\IT\UIT\HocKy4\CNPM\CNPM_N16_QuanLiNhaSach\SourceCode\QLNhaSach\QLNhaSach\Resources\Canc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5486400"/>
            <a:ext cx="382587" cy="382587"/>
          </a:xfrm>
          <a:prstGeom prst="rect">
            <a:avLst/>
          </a:prstGeom>
          <a:noFill/>
        </p:spPr>
      </p:pic>
      <p:pic>
        <p:nvPicPr>
          <p:cNvPr id="66" name="Picture 3" descr="D:\IT\UIT\HocKy4\CNPM\CNPM_N16_QuanLiNhaSach\SourceCode\QLNhaSach\QLNhaSach\Resources\Canc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5791200"/>
            <a:ext cx="382587" cy="382587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5562600" y="1600200"/>
            <a:ext cx="3581400" cy="1143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R= {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Publication, be write by, author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7" name="Picture 4" descr="D:\IT\UIT\HocKy4\CNPM\CNPM_N16_QuanLiNhaSach\SourceCode\QLNhaSach\QLNhaSach\Resources\O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1752600"/>
            <a:ext cx="381000" cy="381000"/>
          </a:xfrm>
          <a:prstGeom prst="rect">
            <a:avLst/>
          </a:prstGeom>
          <a:noFill/>
        </p:spPr>
      </p:pic>
      <p:sp>
        <p:nvSpPr>
          <p:cNvPr id="68" name="Rectangle 67"/>
          <p:cNvSpPr/>
          <p:nvPr/>
        </p:nvSpPr>
        <p:spPr>
          <a:xfrm>
            <a:off x="1143000" y="1828800"/>
            <a:ext cx="434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943600" y="57912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 write by</a:t>
            </a:r>
          </a:p>
          <a:p>
            <a:pPr algn="ctr"/>
            <a:endParaRPr lang="en-US" dirty="0"/>
          </a:p>
        </p:txBody>
      </p:sp>
      <p:sp>
        <p:nvSpPr>
          <p:cNvPr id="61" name="Diamond 60"/>
          <p:cNvSpPr/>
          <p:nvPr/>
        </p:nvSpPr>
        <p:spPr>
          <a:xfrm>
            <a:off x="2895600" y="2895600"/>
            <a:ext cx="3352800" cy="1295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size( R) =1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95600" y="2057400"/>
            <a:ext cx="3581400" cy="1143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Publication, be write by, author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981200" y="3124200"/>
            <a:ext cx="57912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Book:Publication</a:t>
            </a:r>
            <a:r>
              <a:rPr lang="en-US" dirty="0" smtClean="0">
                <a:solidFill>
                  <a:schemeClr val="bg1"/>
                </a:solidFill>
              </a:rPr>
              <a:t>, be write by, Philip K. Chan: author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05 -0.23561 0.00209 -0.47099 0 -0.58128 " pathEditMode="relative" ptsTypes="aA">
                                      <p:cBhvr>
                                        <p:cTn id="2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58127 L -3.33333E-6 -0.381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91329E-6 L 0 0.2219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3815 L 1.11022E-16 -0.3482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22196 L 0.00417 0.271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34127 L 3.33333E-6 -0.1054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27746 L 5.55112E-17 0.4772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10543 L 3.33333E-6 -0.0832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48278 L -0.00417 0.51607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8323 L 3.33333E-6 -0.0499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51053 L -0.00417 0.5438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4994 L 3.33333E-6 -0.01665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54382 L -0.00417 0.5882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67052E-7 L -0.2625 -0.42173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-211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67" grpId="0" animBg="1"/>
      <p:bldP spid="67" grpId="1" animBg="1"/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68" grpId="6" animBg="1"/>
      <p:bldP spid="68" grpId="7" animBg="1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5" grpId="6" animBg="1"/>
      <p:bldP spid="55" grpId="7" animBg="1"/>
      <p:bldP spid="55" grpId="8" animBg="1"/>
      <p:bldP spid="61" grpId="0" animBg="1"/>
      <p:bldP spid="61" grpId="1" animBg="1"/>
      <p:bldP spid="69" grpId="0" animBg="1"/>
      <p:bldP spid="69" grpId="1" animBg="1"/>
      <p:bldP spid="59" grpId="0" animBg="1"/>
      <p:bldP spid="59" grpId="1" animBg="1"/>
      <p:bldP spid="59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51" name="Rectangle 50"/>
          <p:cNvSpPr/>
          <p:nvPr/>
        </p:nvSpPr>
        <p:spPr>
          <a:xfrm>
            <a:off x="1981200" y="4343400"/>
            <a:ext cx="3733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in, 1999&gt;</a:t>
            </a:r>
          </a:p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0" y="762000"/>
            <a:ext cx="9144000" cy="60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86000" y="1447800"/>
            <a:ext cx="4343400" cy="2362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	R={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&lt;Publication, in, publisher&gt;,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&lt;Publication, in, source&gt;,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&lt;Publication, in, year&gt;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     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62600" y="6248400"/>
            <a:ext cx="3581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in, 1999&gt;</a:t>
            </a:r>
          </a:p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400800" y="5791200"/>
            <a:ext cx="914400" cy="3810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352800" y="2209800"/>
            <a:ext cx="1295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iamond 58"/>
          <p:cNvSpPr/>
          <p:nvPr/>
        </p:nvSpPr>
        <p:spPr>
          <a:xfrm>
            <a:off x="3200400" y="3657600"/>
            <a:ext cx="27432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isNN</a:t>
            </a:r>
            <a:r>
              <a:rPr lang="en-US" dirty="0" smtClean="0"/>
              <a:t>(book)</a:t>
            </a:r>
            <a:endParaRPr lang="en-US" dirty="0"/>
          </a:p>
        </p:txBody>
      </p:sp>
      <p:sp>
        <p:nvSpPr>
          <p:cNvPr id="61" name="Diamond 60"/>
          <p:cNvSpPr/>
          <p:nvPr/>
        </p:nvSpPr>
        <p:spPr>
          <a:xfrm>
            <a:off x="1066800" y="1905000"/>
            <a:ext cx="22098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isSameMean</a:t>
            </a:r>
            <a:endParaRPr lang="en-US" dirty="0"/>
          </a:p>
        </p:txBody>
      </p:sp>
      <p:pic>
        <p:nvPicPr>
          <p:cNvPr id="62" name="Picture 4" descr="D:\IT\UIT\HocKy4\CNPM\CNPM_N16_QuanLiNhaSach\SourceCode\QLNhaSach\QLNhaSach\Resources\O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2133600"/>
            <a:ext cx="838200" cy="838200"/>
          </a:xfrm>
          <a:prstGeom prst="rect">
            <a:avLst/>
          </a:prstGeom>
          <a:noFill/>
        </p:spPr>
      </p:pic>
      <p:sp>
        <p:nvSpPr>
          <p:cNvPr id="65" name="Rectangle 64"/>
          <p:cNvSpPr/>
          <p:nvPr/>
        </p:nvSpPr>
        <p:spPr>
          <a:xfrm>
            <a:off x="7391400" y="5791200"/>
            <a:ext cx="914400" cy="3810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66" name="Diamond 65"/>
          <p:cNvSpPr/>
          <p:nvPr/>
        </p:nvSpPr>
        <p:spPr>
          <a:xfrm>
            <a:off x="2667000" y="3657600"/>
            <a:ext cx="4114800" cy="137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isNNPorCD</a:t>
            </a:r>
            <a:r>
              <a:rPr lang="en-US" dirty="0" smtClean="0"/>
              <a:t>(1999)</a:t>
            </a:r>
            <a:endParaRPr lang="en-US" dirty="0"/>
          </a:p>
        </p:txBody>
      </p:sp>
      <p:sp>
        <p:nvSpPr>
          <p:cNvPr id="68" name="Flowchart: Magnetic Disk 67"/>
          <p:cNvSpPr/>
          <p:nvPr/>
        </p:nvSpPr>
        <p:spPr>
          <a:xfrm>
            <a:off x="7467600" y="4191000"/>
            <a:ext cx="12954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</a:p>
          <a:p>
            <a:pPr algn="ctr"/>
            <a:r>
              <a:rPr lang="en-US" dirty="0" smtClean="0"/>
              <a:t>DBLP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953000" y="2209800"/>
            <a:ext cx="1295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72000" y="9906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Type: String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934200" y="9906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Type: Integer</a:t>
            </a:r>
            <a:endParaRPr lang="en-US" dirty="0"/>
          </a:p>
        </p:txBody>
      </p:sp>
      <p:sp>
        <p:nvSpPr>
          <p:cNvPr id="72" name="Down Arrow 71"/>
          <p:cNvSpPr/>
          <p:nvPr/>
        </p:nvSpPr>
        <p:spPr>
          <a:xfrm rot="10800000">
            <a:off x="7772400" y="1447800"/>
            <a:ext cx="685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 rot="10800000">
            <a:off x="5181600" y="1371600"/>
            <a:ext cx="685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 descr="D:\IT\UIT\HocKy4\CNPM\CNPM_N16_QuanLiNhaSach\SourceCode\QLNhaSach\QLNhaSach\Resources\Canc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2133600"/>
            <a:ext cx="915987" cy="915987"/>
          </a:xfrm>
          <a:prstGeom prst="rect">
            <a:avLst/>
          </a:prstGeom>
          <a:noFill/>
        </p:spPr>
      </p:pic>
      <p:sp>
        <p:nvSpPr>
          <p:cNvPr id="76" name="Rectangle 75"/>
          <p:cNvSpPr/>
          <p:nvPr/>
        </p:nvSpPr>
        <p:spPr>
          <a:xfrm>
            <a:off x="4572000" y="9906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Type: Integer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>
          <a:xfrm rot="5400000">
            <a:off x="7696200" y="3200400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iamond 77"/>
          <p:cNvSpPr/>
          <p:nvPr/>
        </p:nvSpPr>
        <p:spPr>
          <a:xfrm>
            <a:off x="4114800" y="3200400"/>
            <a:ext cx="29718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existInDatabase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429000" y="4191000"/>
            <a:ext cx="2743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Publication,in</a:t>
            </a:r>
            <a:r>
              <a:rPr lang="en-US" dirty="0" smtClean="0">
                <a:solidFill>
                  <a:schemeClr val="bg1"/>
                </a:solidFill>
              </a:rPr>
              <a:t>, year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14600" y="44958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Book:Publication,in</a:t>
            </a:r>
            <a:r>
              <a:rPr lang="en-US" dirty="0" smtClean="0"/>
              <a:t>, 1999: 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 -0.13318 " pathEditMode="relative" ptsTypes="AA">
                                      <p:cBhvr>
                                        <p:cTn id="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-0.13318 L 0.43333 0.088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87283E-6 L -0.25 -0.2164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-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1641 L -0.675 -0.5382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" y="-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5 -0.53826 L -0.675 -0.5049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5723E-6 L 5.55112E-17 0.0332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5 -0.50497 L -0.675 -0.4605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3329 L -0.00417 0.0776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87283E-6 L -0.29166 -0.21641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-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66 -0.21641 L 0.03334 -0.52716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15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5723E-6 L 5.55112E-17 0.03329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4 -0.52716 L 0.03334 -0.49387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3329 L -0.00417 0.07768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4 -0.49387 L 0.03334 -0.44948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" presetClass="exit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333 -0.18867 " pathEditMode="relative" ptsTypes="AA">
                                      <p:cBhvr>
                                        <p:cTn id="34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7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0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3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6" dur="5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9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51" grpId="3" animBg="1"/>
      <p:bldP spid="54" grpId="0" animBg="1"/>
      <p:bldP spid="54" grpId="1" animBg="1"/>
      <p:bldP spid="55" grpId="0" build="allAtOnce" animBg="1"/>
      <p:bldP spid="55" grpId="1" build="allAtOnce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8" grpId="0" animBg="1"/>
      <p:bldP spid="58" grpId="1" animBg="1"/>
      <p:bldP spid="58" grpId="2" animBg="1"/>
      <p:bldP spid="58" grpId="3" animBg="1"/>
      <p:bldP spid="59" grpId="0" animBg="1"/>
      <p:bldP spid="59" grpId="1" animBg="1"/>
      <p:bldP spid="61" grpId="0" animBg="1"/>
      <p:bldP spid="61" grpId="1" animBg="1"/>
      <p:bldP spid="65" grpId="0" animBg="1"/>
      <p:bldP spid="65" grpId="1" animBg="1"/>
      <p:bldP spid="65" grpId="2" animBg="1"/>
      <p:bldP spid="65" grpId="3" animBg="1"/>
      <p:bldP spid="65" grpId="4" animBg="1"/>
      <p:bldP spid="65" grpId="5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69" grpId="2" animBg="1"/>
      <p:bldP spid="69" grpId="3" animBg="1"/>
      <p:bldP spid="70" grpId="0" animBg="1"/>
      <p:bldP spid="70" grpId="1" animBg="1"/>
      <p:bldP spid="70" grpId="2" animBg="1"/>
      <p:bldP spid="70" grpId="3" animBg="1"/>
      <p:bldP spid="71" grpId="0" animBg="1"/>
      <p:bldP spid="71" grpId="1" animBg="1"/>
      <p:bldP spid="71" grpId="2" animBg="1"/>
      <p:bldP spid="71" grpId="3" animBg="1"/>
      <p:bldP spid="71" grpId="4" animBg="1"/>
      <p:bldP spid="71" grpId="5" animBg="1"/>
      <p:bldP spid="72" grpId="0" animBg="1"/>
      <p:bldP spid="72" grpId="1" animBg="1"/>
      <p:bldP spid="72" grpId="2" animBg="1"/>
      <p:bldP spid="72" grpId="3" animBg="1"/>
      <p:bldP spid="72" grpId="4" animBg="1"/>
      <p:bldP spid="72" grpId="5" animBg="1"/>
      <p:bldP spid="73" grpId="0" animBg="1"/>
      <p:bldP spid="73" grpId="1" animBg="1"/>
      <p:bldP spid="73" grpId="2" animBg="1"/>
      <p:bldP spid="73" grpId="3" animBg="1"/>
      <p:bldP spid="73" grpId="4" animBg="1"/>
      <p:bldP spid="73" grpId="5" animBg="1"/>
      <p:bldP spid="76" grpId="0" animBg="1"/>
      <p:bldP spid="76" grpId="1" animBg="1"/>
      <p:bldP spid="76" grpId="2" animBg="1"/>
      <p:bldP spid="76" grpId="3" animBg="1"/>
      <p:bldP spid="76" grpId="4" animBg="1"/>
      <p:bldP spid="76" grpId="5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981200" y="4343400"/>
            <a:ext cx="3733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</a:t>
            </a:r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 write by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Philip K. Chan&gt;</a:t>
            </a:r>
          </a:p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143000" y="28194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38600" y="51054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762000"/>
            <a:ext cx="91440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438400" y="2743200"/>
            <a:ext cx="4114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book: Publication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4114800" y="3581400"/>
            <a:ext cx="8382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819400" y="48006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vấn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SELECT  `Publication`.*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3600" y="990600"/>
            <a:ext cx="51816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Đối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tượng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tham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vào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câu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hỏi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Book: Publication (</a:t>
            </a:r>
            <a:r>
              <a:rPr lang="en-US" dirty="0" err="1" smtClean="0">
                <a:solidFill>
                  <a:schemeClr val="bg1"/>
                </a:solidFill>
              </a:rPr>
              <a:t>dblp_pub_new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Philip K. Chan: Author (</a:t>
            </a:r>
            <a:r>
              <a:rPr lang="en-US" dirty="0" err="1" smtClean="0">
                <a:solidFill>
                  <a:schemeClr val="bg1"/>
                </a:solidFill>
              </a:rPr>
              <a:t>dblp_author_ref_new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1999:year (</a:t>
            </a:r>
            <a:r>
              <a:rPr lang="en-US" dirty="0" err="1" smtClean="0">
                <a:solidFill>
                  <a:schemeClr val="bg1"/>
                </a:solidFill>
              </a:rPr>
              <a:t>dblp_pub_new.year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Table </a:t>
            </a:r>
            <a:r>
              <a:rPr lang="en-US" dirty="0" err="1" smtClean="0">
                <a:solidFill>
                  <a:srgbClr val="C00000"/>
                </a:solidFill>
              </a:rPr>
              <a:t>kết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bảng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trong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tập</a:t>
            </a:r>
            <a:r>
              <a:rPr lang="en-US" dirty="0" smtClean="0">
                <a:solidFill>
                  <a:srgbClr val="C00000"/>
                </a:solidFill>
              </a:rPr>
              <a:t> tin </a:t>
            </a:r>
            <a:r>
              <a:rPr lang="en-US" dirty="0" err="1" smtClean="0">
                <a:solidFill>
                  <a:srgbClr val="C00000"/>
                </a:solidFill>
              </a:rPr>
              <a:t>cấu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hình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ngữ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nghĩa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giữa</a:t>
            </a:r>
            <a:r>
              <a:rPr lang="en-US" dirty="0" smtClean="0">
                <a:solidFill>
                  <a:srgbClr val="C00000"/>
                </a:solidFill>
              </a:rPr>
              <a:t> Publication </a:t>
            </a:r>
            <a:r>
              <a:rPr lang="en-US" dirty="0" err="1" smtClean="0">
                <a:solidFill>
                  <a:srgbClr val="C00000"/>
                </a:solidFill>
              </a:rPr>
              <a:t>và</a:t>
            </a:r>
            <a:r>
              <a:rPr lang="en-US" dirty="0" smtClean="0">
                <a:solidFill>
                  <a:srgbClr val="C00000"/>
                </a:solidFill>
              </a:rPr>
              <a:t> Author: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dblp_author_ref_new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4600" y="4648200"/>
            <a:ext cx="457200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Nguồn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truy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vấn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FROM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dblp_pub_new</a:t>
            </a:r>
            <a:r>
              <a:rPr lang="en-US" dirty="0" smtClean="0">
                <a:solidFill>
                  <a:schemeClr val="bg1"/>
                </a:solidFill>
              </a:rPr>
              <a:t> `Publication`,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dblp_author_ref_new</a:t>
            </a:r>
            <a:r>
              <a:rPr lang="en-US" dirty="0" smtClean="0">
                <a:solidFill>
                  <a:schemeClr val="bg1"/>
                </a:solidFill>
              </a:rPr>
              <a:t> `Author`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055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6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21667 C 3.33333E-6 0.31366 0.04583 0.43334 0.08333 0.43334 L 0.16666 0.43334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5" animBg="1"/>
      <p:bldP spid="48" grpId="6" animBg="1"/>
      <p:bldP spid="54" grpId="0" animBg="1"/>
      <p:bldP spid="54" grpId="2" animBg="1"/>
      <p:bldP spid="54" grpId="3" animBg="1"/>
      <p:bldP spid="55" grpId="0" animBg="1"/>
      <p:bldP spid="56" grpId="0" animBg="1"/>
      <p:bldP spid="56" grpId="1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981200" y="4343400"/>
            <a:ext cx="3733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</a:t>
            </a:r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 write by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Philip K. Chan&gt;</a:t>
            </a:r>
          </a:p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143000" y="28194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38600" y="51054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838200"/>
            <a:ext cx="91440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19400"/>
            <a:ext cx="1600200" cy="1828800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2133600" y="1143000"/>
            <a:ext cx="563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&lt;book: Publication, be write by, Philip K. Chan: Author&gt;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33600" y="1828800"/>
            <a:ext cx="563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&lt;book: Publication, in, 1999: year&gt;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ectangle 62"/>
          <p:cNvSpPr/>
          <p:nvPr/>
        </p:nvSpPr>
        <p:spPr>
          <a:xfrm>
            <a:off x="1371600" y="2362200"/>
            <a:ext cx="38862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600" y="3429000"/>
            <a:ext cx="3048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3400" y="4724400"/>
            <a:ext cx="38862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9600" y="6096000"/>
            <a:ext cx="45720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" y="5791200"/>
            <a:ext cx="3048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733800" y="1828800"/>
            <a:ext cx="5334000" cy="2057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Publication`.`id</a:t>
            </a:r>
            <a:r>
              <a:rPr lang="en-US" dirty="0" smtClean="0">
                <a:solidFill>
                  <a:schemeClr val="bg1"/>
                </a:solidFill>
              </a:rPr>
              <a:t>`= `</a:t>
            </a:r>
            <a:r>
              <a:rPr lang="en-US" dirty="0" err="1" smtClean="0">
                <a:solidFill>
                  <a:schemeClr val="bg1"/>
                </a:solidFill>
              </a:rPr>
              <a:t>dblp_author_ref_new`.`pub_id</a:t>
            </a:r>
            <a:r>
              <a:rPr lang="en-US" dirty="0" smtClean="0">
                <a:solidFill>
                  <a:schemeClr val="bg1"/>
                </a:solidFill>
              </a:rPr>
              <a:t>`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Author`.`author</a:t>
            </a:r>
            <a:r>
              <a:rPr lang="en-US" dirty="0" smtClean="0">
                <a:solidFill>
                  <a:schemeClr val="bg1"/>
                </a:solidFill>
              </a:rPr>
              <a:t>` = `</a:t>
            </a:r>
            <a:r>
              <a:rPr lang="en-US" dirty="0" err="1" smtClean="0">
                <a:solidFill>
                  <a:schemeClr val="bg1"/>
                </a:solidFill>
              </a:rPr>
              <a:t>dblp_author_ref_new`.`author</a:t>
            </a:r>
            <a:r>
              <a:rPr lang="en-US" dirty="0" smtClean="0">
                <a:solidFill>
                  <a:schemeClr val="bg1"/>
                </a:solidFill>
              </a:rPr>
              <a:t>`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Author`.`author</a:t>
            </a:r>
            <a:r>
              <a:rPr lang="en-US" dirty="0" smtClean="0">
                <a:solidFill>
                  <a:schemeClr val="bg1"/>
                </a:solidFill>
              </a:rPr>
              <a:t>` = “Philip K. Chan”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828800" y="4191000"/>
            <a:ext cx="19812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667000" y="6248400"/>
            <a:ext cx="19050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5 0.45555 " pathEditMode="relative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61" grpId="0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7" grpId="1" animBg="1"/>
      <p:bldP spid="67" grpId="2" animBg="1"/>
      <p:bldP spid="68" grpId="0" animBg="1"/>
      <p:bldP spid="68" grpId="1" animBg="1"/>
      <p:bldP spid="69" grpId="0" animBg="1"/>
      <p:bldP spid="69" grpId="1" animBg="1"/>
      <p:bldP spid="69" grpId="2" animBg="1"/>
      <p:bldP spid="70" grpId="0" uiExpand="1" build="allAtOnce" animBg="1"/>
      <p:bldP spid="70" grpId="1" build="allAtOnce" animBg="1"/>
      <p:bldP spid="71" grpId="0" animBg="1"/>
      <p:bldP spid="71" grpId="1" animBg="1"/>
      <p:bldP spid="72" grpId="0" animBg="1"/>
      <p:bldP spid="7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981200" y="4343400"/>
            <a:ext cx="3733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&lt;book, </a:t>
            </a:r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 write by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Philip K. Chan&gt;</a:t>
            </a:r>
          </a:p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143000" y="28194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38600" y="51054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838200"/>
            <a:ext cx="91440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19400"/>
            <a:ext cx="1600200" cy="1828800"/>
          </a:xfrm>
          <a:prstGeom prst="rect">
            <a:avLst/>
          </a:prstGeom>
          <a:noFill/>
        </p:spPr>
      </p:pic>
      <p:sp>
        <p:nvSpPr>
          <p:cNvPr id="61" name="Rectangle 60"/>
          <p:cNvSpPr/>
          <p:nvPr/>
        </p:nvSpPr>
        <p:spPr>
          <a:xfrm>
            <a:off x="2057400" y="1752600"/>
            <a:ext cx="563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&lt;book: Publication, in, 1999: year&gt;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tangle 64"/>
          <p:cNvSpPr/>
          <p:nvPr/>
        </p:nvSpPr>
        <p:spPr>
          <a:xfrm>
            <a:off x="914400" y="6019800"/>
            <a:ext cx="3733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76400" y="2667000"/>
            <a:ext cx="5257800" cy="2209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Publication`.`year</a:t>
            </a:r>
            <a:r>
              <a:rPr lang="en-US" dirty="0" smtClean="0">
                <a:solidFill>
                  <a:schemeClr val="bg1"/>
                </a:solidFill>
              </a:rPr>
              <a:t>` = 1999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211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5" grpId="0" animBg="1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41083" name="AutoShape 123"/>
          <p:cNvSpPr>
            <a:spLocks noChangeArrowheads="1"/>
          </p:cNvSpPr>
          <p:nvPr/>
        </p:nvSpPr>
        <p:spPr bwMode="grayWhite">
          <a:xfrm>
            <a:off x="1905000" y="1981200"/>
            <a:ext cx="6566684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Mục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tiêu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phạm</a:t>
            </a:r>
            <a:r>
              <a:rPr lang="en-US" sz="2400" b="1" dirty="0" smtClean="0">
                <a:solidFill>
                  <a:schemeClr val="bg1"/>
                </a:solidFill>
              </a:rPr>
              <a:t> vi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tài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085" name="AutoShape 125"/>
          <p:cNvSpPr>
            <a:spLocks noChangeArrowheads="1"/>
          </p:cNvSpPr>
          <p:nvPr/>
        </p:nvSpPr>
        <p:spPr bwMode="grayWhite">
          <a:xfrm>
            <a:off x="1905000" y="13716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Giới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thiệu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1086" name="Group 126"/>
          <p:cNvGrpSpPr>
            <a:grpSpLocks/>
          </p:cNvGrpSpPr>
          <p:nvPr/>
        </p:nvGrpSpPr>
        <p:grpSpPr bwMode="auto">
          <a:xfrm>
            <a:off x="1587499" y="1460500"/>
            <a:ext cx="404519" cy="381000"/>
            <a:chOff x="2078" y="1680"/>
            <a:chExt cx="1615" cy="1615"/>
          </a:xfrm>
        </p:grpSpPr>
        <p:sp>
          <p:nvSpPr>
            <p:cNvPr id="41087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0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091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092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" name="AutoShape 124"/>
          <p:cNvSpPr>
            <a:spLocks noChangeArrowheads="1"/>
          </p:cNvSpPr>
          <p:nvPr/>
        </p:nvSpPr>
        <p:spPr bwMode="grayWhite">
          <a:xfrm>
            <a:off x="1905000" y="32004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Xây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dựng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hệ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thống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6" name="Group 133"/>
          <p:cNvGrpSpPr>
            <a:grpSpLocks/>
          </p:cNvGrpSpPr>
          <p:nvPr/>
        </p:nvGrpSpPr>
        <p:grpSpPr bwMode="auto">
          <a:xfrm>
            <a:off x="1600199" y="3306763"/>
            <a:ext cx="404519" cy="381000"/>
            <a:chOff x="2078" y="1680"/>
            <a:chExt cx="1615" cy="1615"/>
          </a:xfrm>
        </p:grpSpPr>
        <p:sp>
          <p:nvSpPr>
            <p:cNvPr id="37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AutoShape 123"/>
          <p:cNvSpPr>
            <a:spLocks noChangeArrowheads="1"/>
          </p:cNvSpPr>
          <p:nvPr/>
        </p:nvSpPr>
        <p:spPr bwMode="grayWhite">
          <a:xfrm>
            <a:off x="1905000" y="38100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bước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đề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xuất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để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xử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lý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câu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hỏi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4" name="Group 140"/>
          <p:cNvGrpSpPr>
            <a:grpSpLocks/>
          </p:cNvGrpSpPr>
          <p:nvPr/>
        </p:nvGrpSpPr>
        <p:grpSpPr bwMode="auto">
          <a:xfrm>
            <a:off x="1600199" y="3886200"/>
            <a:ext cx="404519" cy="381000"/>
            <a:chOff x="2078" y="1680"/>
            <a:chExt cx="1615" cy="1615"/>
          </a:xfrm>
        </p:grpSpPr>
        <p:sp>
          <p:nvSpPr>
            <p:cNvPr id="45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" name="Group 126"/>
          <p:cNvGrpSpPr>
            <a:grpSpLocks/>
          </p:cNvGrpSpPr>
          <p:nvPr/>
        </p:nvGrpSpPr>
        <p:grpSpPr bwMode="auto">
          <a:xfrm>
            <a:off x="1600200" y="2057400"/>
            <a:ext cx="404519" cy="381000"/>
            <a:chOff x="2078" y="1680"/>
            <a:chExt cx="1615" cy="1615"/>
          </a:xfrm>
        </p:grpSpPr>
        <p:sp>
          <p:nvSpPr>
            <p:cNvPr id="52" name="Oval 12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12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13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Oval 1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Oval 13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" name="AutoShape 124"/>
          <p:cNvSpPr>
            <a:spLocks noChangeArrowheads="1"/>
          </p:cNvSpPr>
          <p:nvPr/>
        </p:nvSpPr>
        <p:spPr bwMode="grayWhite">
          <a:xfrm>
            <a:off x="1905000" y="25908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b="1" dirty="0" err="1" smtClean="0">
                <a:solidFill>
                  <a:schemeClr val="bg1"/>
                </a:solidFill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nghiên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cứu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liên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quan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59" name="Group 133"/>
          <p:cNvGrpSpPr>
            <a:grpSpLocks/>
          </p:cNvGrpSpPr>
          <p:nvPr/>
        </p:nvGrpSpPr>
        <p:grpSpPr bwMode="auto">
          <a:xfrm>
            <a:off x="1600199" y="2697163"/>
            <a:ext cx="404519" cy="381000"/>
            <a:chOff x="2078" y="1680"/>
            <a:chExt cx="1615" cy="1615"/>
          </a:xfrm>
        </p:grpSpPr>
        <p:sp>
          <p:nvSpPr>
            <p:cNvPr id="60" name="Oval 1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1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1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Oval 1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1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" name="AutoShape 123"/>
          <p:cNvSpPr>
            <a:spLocks noChangeArrowheads="1"/>
          </p:cNvSpPr>
          <p:nvPr/>
        </p:nvSpPr>
        <p:spPr bwMode="grayWhite">
          <a:xfrm>
            <a:off x="1905000" y="4419600"/>
            <a:ext cx="6553200" cy="508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vi-VN" sz="2400" b="1" dirty="0" smtClean="0">
                <a:solidFill>
                  <a:schemeClr val="bg1"/>
                </a:solidFill>
              </a:rPr>
              <a:t>Đánh giá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Kết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 smtClean="0">
                <a:solidFill>
                  <a:schemeClr val="bg1"/>
                </a:solidFill>
              </a:rPr>
              <a:t>luận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67" name="Group 140"/>
          <p:cNvGrpSpPr>
            <a:grpSpLocks/>
          </p:cNvGrpSpPr>
          <p:nvPr/>
        </p:nvGrpSpPr>
        <p:grpSpPr bwMode="auto">
          <a:xfrm>
            <a:off x="1600199" y="4495800"/>
            <a:ext cx="404519" cy="381000"/>
            <a:chOff x="2078" y="1680"/>
            <a:chExt cx="1615" cy="1615"/>
          </a:xfrm>
        </p:grpSpPr>
        <p:sp>
          <p:nvSpPr>
            <p:cNvPr id="68" name="Oval 14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14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Oval 14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Oval 1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Oval 14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3" grpId="0" animBg="1"/>
      <p:bldP spid="41085" grpId="0" animBg="1"/>
      <p:bldP spid="35" grpId="0" animBg="1"/>
      <p:bldP spid="43" grpId="0" animBg="1"/>
      <p:bldP spid="58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396335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4 – Mô hình minh họa các bước xử lý câu hỏi người dùng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419600"/>
            <a:ext cx="1600200" cy="1828800"/>
          </a:xfrm>
          <a:prstGeom prst="rect">
            <a:avLst/>
          </a:prstGeom>
          <a:noFill/>
        </p:spPr>
      </p:pic>
      <p:sp>
        <p:nvSpPr>
          <p:cNvPr id="9" name="Left-Right Arrow 8"/>
          <p:cNvSpPr/>
          <p:nvPr/>
        </p:nvSpPr>
        <p:spPr>
          <a:xfrm>
            <a:off x="5181600" y="44196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3657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5181600" y="5638800"/>
            <a:ext cx="17526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"/>
          <p:cNvGrpSpPr/>
          <p:nvPr/>
        </p:nvGrpSpPr>
        <p:grpSpPr>
          <a:xfrm>
            <a:off x="1066800" y="20574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3" name="Rounded Rectangle 12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solidFill>
                    <a:schemeClr val="bg1"/>
                  </a:solidFill>
                  <a:latin typeface="+mj-lt"/>
                </a:rPr>
                <a:t>Phân loại câu hỏi</a:t>
              </a:r>
              <a:endParaRPr lang="en-US" sz="1800" b="0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 rot="5400000">
            <a:off x="2427386" y="2068414"/>
            <a:ext cx="391790" cy="674562"/>
            <a:chOff x="3004505" y="925803"/>
            <a:chExt cx="391790" cy="326491"/>
          </a:xfrm>
        </p:grpSpPr>
        <p:sp>
          <p:nvSpPr>
            <p:cNvPr id="16" name="Right Arrow 15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447800" y="2819400"/>
            <a:ext cx="391790" cy="3200400"/>
            <a:chOff x="3004505" y="925803"/>
            <a:chExt cx="391790" cy="326491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 rot="16200000">
            <a:off x="1975805" y="5263195"/>
            <a:ext cx="391790" cy="1295400"/>
            <a:chOff x="3004505" y="925803"/>
            <a:chExt cx="391790" cy="326491"/>
          </a:xfrm>
        </p:grpSpPr>
        <p:sp>
          <p:nvSpPr>
            <p:cNvPr id="22" name="Right Arrow 21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3048000" y="838200"/>
            <a:ext cx="1999164" cy="794463"/>
            <a:chOff x="2200817" y="679"/>
            <a:chExt cx="1999164" cy="794463"/>
          </a:xfrm>
          <a:scene3d>
            <a:camera prst="orthographicFront"/>
            <a:lightRig rig="flat" dir="t"/>
          </a:scene3d>
        </p:grpSpPr>
        <p:sp>
          <p:nvSpPr>
            <p:cNvPr id="25" name="Rounded Rectangle 24"/>
            <p:cNvSpPr/>
            <p:nvPr/>
          </p:nvSpPr>
          <p:spPr>
            <a:xfrm>
              <a:off x="2200817" y="679"/>
              <a:ext cx="1999164" cy="794463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239599" y="39461"/>
              <a:ext cx="1921600" cy="7168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án nhãn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từ loại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26"/>
          <p:cNvGrpSpPr/>
          <p:nvPr/>
        </p:nvGrpSpPr>
        <p:grpSpPr>
          <a:xfrm>
            <a:off x="3810000" y="1676400"/>
            <a:ext cx="357508" cy="297923"/>
            <a:chOff x="3021646" y="844795"/>
            <a:chExt cx="357508" cy="297923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971800" y="2057400"/>
            <a:ext cx="2132447" cy="794463"/>
            <a:chOff x="2134176" y="1192373"/>
            <a:chExt cx="2132447" cy="794463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2134176" y="1192373"/>
              <a:ext cx="2132447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2157445" y="1215642"/>
              <a:ext cx="2085909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+mj-lt"/>
                </a:rPr>
                <a:t>Đơn giản hóa danh từ, động từ, cụm động từ</a:t>
              </a:r>
              <a:endParaRPr lang="en-US" sz="1500" b="1" kern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35"/>
          <p:cNvGrpSpPr/>
          <p:nvPr/>
        </p:nvGrpSpPr>
        <p:grpSpPr>
          <a:xfrm>
            <a:off x="3124200" y="3200400"/>
            <a:ext cx="1865882" cy="794463"/>
            <a:chOff x="2267458" y="2384068"/>
            <a:chExt cx="1865882" cy="794463"/>
          </a:xfrm>
          <a:scene3d>
            <a:camera prst="orthographicFront"/>
            <a:lightRig rig="flat" dir="t"/>
          </a:scene3d>
        </p:grpSpPr>
        <p:sp>
          <p:nvSpPr>
            <p:cNvPr id="37" name="Rounded Rectangle 36"/>
            <p:cNvSpPr/>
            <p:nvPr/>
          </p:nvSpPr>
          <p:spPr>
            <a:xfrm>
              <a:off x="2267458" y="2384068"/>
              <a:ext cx="186588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2290727" y="2407337"/>
              <a:ext cx="181934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Rút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trích 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các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bộ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</a:t>
              </a:r>
              <a:endParaRPr lang="en-US" sz="15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38"/>
          <p:cNvGrpSpPr/>
          <p:nvPr/>
        </p:nvGrpSpPr>
        <p:grpSpPr>
          <a:xfrm>
            <a:off x="2819400" y="4419600"/>
            <a:ext cx="2358562" cy="794463"/>
            <a:chOff x="2021118" y="3575763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0" name="Rounded Rectangle 39"/>
            <p:cNvSpPr/>
            <p:nvPr/>
          </p:nvSpPr>
          <p:spPr>
            <a:xfrm>
              <a:off x="2021118" y="3575763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2044387" y="3599032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Nhận diện thực thể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trong bộ ba (có và không đặt tên)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41"/>
          <p:cNvGrpSpPr/>
          <p:nvPr/>
        </p:nvGrpSpPr>
        <p:grpSpPr>
          <a:xfrm>
            <a:off x="2895600" y="5562600"/>
            <a:ext cx="2286000" cy="794463"/>
            <a:chOff x="2021118" y="4767457"/>
            <a:chExt cx="2358562" cy="794463"/>
          </a:xfrm>
          <a:scene3d>
            <a:camera prst="orthographicFront"/>
            <a:lightRig rig="flat" dir="t"/>
          </a:scene3d>
        </p:grpSpPr>
        <p:sp>
          <p:nvSpPr>
            <p:cNvPr id="43" name="Rounded Rectangle 42"/>
            <p:cNvSpPr/>
            <p:nvPr/>
          </p:nvSpPr>
          <p:spPr>
            <a:xfrm>
              <a:off x="2021118" y="4767457"/>
              <a:ext cx="2358562" cy="79446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2044387" y="4790726"/>
              <a:ext cx="2312024" cy="74792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Sinh câu truy </a:t>
              </a:r>
              <a:r>
                <a:rPr lang="en-US" sz="1500" b="1" kern="1200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vấn</a:t>
              </a:r>
              <a:r>
                <a:rPr lang="vi-VN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SQL</a:t>
              </a:r>
              <a:r>
                <a:rPr lang="en-US" sz="1500" b="1" kern="12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1500" b="1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44"/>
          <p:cNvGrpSpPr/>
          <p:nvPr/>
        </p:nvGrpSpPr>
        <p:grpSpPr>
          <a:xfrm>
            <a:off x="3810000" y="2895600"/>
            <a:ext cx="357508" cy="297923"/>
            <a:chOff x="3021646" y="844795"/>
            <a:chExt cx="357508" cy="297923"/>
          </a:xfrm>
        </p:grpSpPr>
        <p:sp>
          <p:nvSpPr>
            <p:cNvPr id="46" name="Right Arrow 45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47"/>
          <p:cNvGrpSpPr/>
          <p:nvPr/>
        </p:nvGrpSpPr>
        <p:grpSpPr>
          <a:xfrm>
            <a:off x="3810000" y="4038600"/>
            <a:ext cx="357508" cy="297923"/>
            <a:chOff x="3021646" y="844795"/>
            <a:chExt cx="357508" cy="297923"/>
          </a:xfrm>
        </p:grpSpPr>
        <p:sp>
          <p:nvSpPr>
            <p:cNvPr id="49" name="Right Arrow 48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0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>
          <a:xfrm>
            <a:off x="3810000" y="5257800"/>
            <a:ext cx="357508" cy="297923"/>
            <a:chOff x="3021646" y="844795"/>
            <a:chExt cx="357508" cy="297923"/>
          </a:xfrm>
        </p:grpSpPr>
        <p:sp>
          <p:nvSpPr>
            <p:cNvPr id="52" name="Right Arrow 51"/>
            <p:cNvSpPr/>
            <p:nvPr/>
          </p:nvSpPr>
          <p:spPr>
            <a:xfrm rot="5400000">
              <a:off x="3051438" y="815003"/>
              <a:ext cx="297923" cy="35750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3" name="Right Arrow 4"/>
            <p:cNvSpPr/>
            <p:nvPr/>
          </p:nvSpPr>
          <p:spPr>
            <a:xfrm>
              <a:off x="3093148" y="844796"/>
              <a:ext cx="214504" cy="2085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b="1" kern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838200"/>
            <a:ext cx="91440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1600200" cy="1828800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1752600" y="2209800"/>
            <a:ext cx="5257800" cy="2209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Điều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truy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vấn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Publication`.`id</a:t>
            </a:r>
            <a:r>
              <a:rPr lang="en-US" dirty="0" smtClean="0">
                <a:solidFill>
                  <a:schemeClr val="bg1"/>
                </a:solidFill>
              </a:rPr>
              <a:t>`= `</a:t>
            </a:r>
            <a:r>
              <a:rPr lang="en-US" dirty="0" err="1" smtClean="0">
                <a:solidFill>
                  <a:schemeClr val="bg1"/>
                </a:solidFill>
              </a:rPr>
              <a:t>dblp_author_ref_new`.`pub_id</a:t>
            </a:r>
            <a:r>
              <a:rPr lang="en-US" dirty="0" smtClean="0">
                <a:solidFill>
                  <a:schemeClr val="bg1"/>
                </a:solidFill>
              </a:rPr>
              <a:t>`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``</a:t>
            </a:r>
            <a:r>
              <a:rPr lang="en-US" dirty="0" err="1" smtClean="0">
                <a:solidFill>
                  <a:schemeClr val="bg1"/>
                </a:solidFill>
              </a:rPr>
              <a:t>Author`.`author</a:t>
            </a:r>
            <a:r>
              <a:rPr lang="en-US" dirty="0" smtClean="0">
                <a:solidFill>
                  <a:schemeClr val="bg1"/>
                </a:solidFill>
              </a:rPr>
              <a:t>` = “Philip K. Chan”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Publication`.`year</a:t>
            </a:r>
            <a:r>
              <a:rPr lang="en-US" dirty="0" smtClean="0">
                <a:solidFill>
                  <a:schemeClr val="bg1"/>
                </a:solidFill>
              </a:rPr>
              <a:t>` = 1999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00200" y="1828800"/>
            <a:ext cx="6248400" cy="4648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hợp</a:t>
            </a:r>
            <a:r>
              <a:rPr lang="en-US" dirty="0" smtClean="0">
                <a:solidFill>
                  <a:srgbClr val="FF0000"/>
                </a:solidFill>
              </a:rPr>
              <a:t> SELECT, FROM, WHERE: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SELECT `Publication`.*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FROM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dblp_pub_new</a:t>
            </a:r>
            <a:r>
              <a:rPr lang="en-US" dirty="0" smtClean="0">
                <a:solidFill>
                  <a:schemeClr val="bg1"/>
                </a:solidFill>
              </a:rPr>
              <a:t> `Publication`,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Dblp_author_ref_new</a:t>
            </a:r>
            <a:r>
              <a:rPr lang="en-US" dirty="0" smtClean="0">
                <a:solidFill>
                  <a:schemeClr val="bg1"/>
                </a:solidFill>
              </a:rPr>
              <a:t> `Author`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WHERE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Publication`.`id</a:t>
            </a:r>
            <a:r>
              <a:rPr lang="en-US" dirty="0" smtClean="0">
                <a:solidFill>
                  <a:schemeClr val="bg1"/>
                </a:solidFill>
              </a:rPr>
              <a:t>`= `</a:t>
            </a:r>
            <a:r>
              <a:rPr lang="en-US" dirty="0" err="1" smtClean="0">
                <a:solidFill>
                  <a:schemeClr val="bg1"/>
                </a:solidFill>
              </a:rPr>
              <a:t>dblp_author_ref_new`.`pub_id</a:t>
            </a:r>
            <a:r>
              <a:rPr lang="en-US" dirty="0" smtClean="0">
                <a:solidFill>
                  <a:schemeClr val="bg1"/>
                </a:solidFill>
              </a:rPr>
              <a:t>`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``</a:t>
            </a:r>
            <a:r>
              <a:rPr lang="en-US" dirty="0" err="1" smtClean="0">
                <a:solidFill>
                  <a:schemeClr val="bg1"/>
                </a:solidFill>
              </a:rPr>
              <a:t>Author`.`author</a:t>
            </a:r>
            <a:r>
              <a:rPr lang="en-US" dirty="0" smtClean="0">
                <a:solidFill>
                  <a:schemeClr val="bg1"/>
                </a:solidFill>
              </a:rPr>
              <a:t>` = “Philip K. Chan”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AND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`</a:t>
            </a:r>
            <a:r>
              <a:rPr lang="en-US" dirty="0" err="1" smtClean="0">
                <a:solidFill>
                  <a:schemeClr val="bg1"/>
                </a:solidFill>
              </a:rPr>
              <a:t>Publication`.`year</a:t>
            </a:r>
            <a:r>
              <a:rPr lang="en-US" dirty="0" smtClean="0">
                <a:solidFill>
                  <a:schemeClr val="bg1"/>
                </a:solidFill>
              </a:rPr>
              <a:t>` = 1999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6" grpId="0" animBg="1"/>
      <p:bldP spid="66" grpId="1" animBg="1"/>
      <p:bldP spid="56" grpId="0" animBg="1"/>
      <p:bldP spid="5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200" dirty="0" smtClean="0"/>
              <a:t>Tập kiếm thử gồm 102 câu dựa tên thông tin hiện có của cơ sở dữ liệu, nhu cầu tìm kiếm và một số dạng câu hỏi trong TREC. </a:t>
            </a:r>
            <a:endParaRPr lang="en-US" sz="2200" dirty="0" smtClean="0"/>
          </a:p>
          <a:p>
            <a:pPr algn="just"/>
            <a:r>
              <a:rPr lang="vi-VN" sz="2200" dirty="0" smtClean="0"/>
              <a:t>Độ chính xác khi rút bộ ba được trình bày ở bảng sau:</a:t>
            </a:r>
            <a:endParaRPr lang="en-US" sz="22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819400"/>
          <a:ext cx="6096000" cy="28041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2900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Khả năng rút trích bộ ba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Độ chính xác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rút được bộ ba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99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rút đúng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98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rút sai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616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Số câu hỏi không rút được bộ ba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7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Tổng số câu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19200" y="5715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Bảng</a:t>
            </a:r>
            <a:r>
              <a:rPr lang="vi-VN" dirty="0" smtClean="0"/>
              <a:t> </a:t>
            </a:r>
            <a:r>
              <a:rPr lang="en-US" dirty="0" smtClean="0"/>
              <a:t>1</a:t>
            </a:r>
            <a:r>
              <a:rPr lang="vi-VN" dirty="0" smtClean="0"/>
              <a:t> –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err="1" smtClean="0"/>
              <a:t>Đánh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áp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TREC 2004 (</a:t>
            </a:r>
            <a:r>
              <a:rPr lang="en-US" sz="2200" dirty="0" err="1" smtClean="0"/>
              <a:t>gồm</a:t>
            </a:r>
            <a:r>
              <a:rPr lang="en-US" sz="2200" dirty="0" smtClean="0"/>
              <a:t> 286 </a:t>
            </a:r>
            <a:r>
              <a:rPr lang="en-US" sz="2200" dirty="0" err="1" smtClean="0"/>
              <a:t>câu</a:t>
            </a:r>
            <a:r>
              <a:rPr lang="en-US" sz="2200" dirty="0" smtClean="0"/>
              <a:t>).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 </a:t>
            </a:r>
            <a:r>
              <a:rPr lang="en-US" sz="2200" dirty="0" err="1" smtClean="0"/>
              <a:t>sửa</a:t>
            </a:r>
            <a:r>
              <a:rPr lang="en-US" sz="2200" dirty="0" smtClean="0"/>
              <a:t> </a:t>
            </a:r>
            <a:r>
              <a:rPr lang="en-US" sz="2200" dirty="0" err="1" smtClean="0"/>
              <a:t>luật</a:t>
            </a:r>
            <a:r>
              <a:rPr lang="en-US" sz="2200" dirty="0" smtClean="0"/>
              <a:t>: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,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luật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 </a:t>
            </a:r>
            <a:r>
              <a:rPr lang="en-US" sz="2200" dirty="0" err="1" smtClean="0"/>
              <a:t>sửa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khả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khá</a:t>
            </a:r>
            <a:r>
              <a:rPr lang="en-US" sz="2200" dirty="0" smtClean="0"/>
              <a:t> </a:t>
            </a:r>
            <a:r>
              <a:rPr lang="en-US" sz="2200" dirty="0" err="1" smtClean="0"/>
              <a:t>thấp</a:t>
            </a:r>
            <a:r>
              <a:rPr lang="en-US" sz="2200" dirty="0" smtClean="0"/>
              <a:t> (30%) so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chỉnh</a:t>
            </a:r>
            <a:r>
              <a:rPr lang="en-US" sz="2200" dirty="0" smtClean="0"/>
              <a:t> </a:t>
            </a:r>
            <a:r>
              <a:rPr lang="en-US" sz="2200" dirty="0" err="1" smtClean="0"/>
              <a:t>sửa</a:t>
            </a:r>
            <a:r>
              <a:rPr lang="en-US" sz="2200" dirty="0" smtClean="0"/>
              <a:t> (50%).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810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Bảng</a:t>
            </a:r>
            <a:r>
              <a:rPr lang="vi-VN" dirty="0" smtClean="0"/>
              <a:t> </a:t>
            </a:r>
            <a:r>
              <a:rPr lang="en-US" dirty="0" smtClean="0"/>
              <a:t>2</a:t>
            </a:r>
            <a:r>
              <a:rPr lang="vi-VN" dirty="0" smtClean="0"/>
              <a:t> –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TREC 2004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133600"/>
          <a:ext cx="6096000" cy="17526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2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Khả năng rút trích bộ ba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Trước khi chỉnh sửa luật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30% (86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câu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Sau khi chỉnh sửa luật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50% (144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câu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Tổng số câu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trong TREC 2004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286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luận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h</a:t>
            </a:r>
            <a:r>
              <a:rPr lang="vi-VN" sz="2000" dirty="0" smtClean="0"/>
              <a:t>ệ thống hỏi đáp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khoa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tốt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V</a:t>
            </a:r>
            <a:r>
              <a:rPr lang="vi-VN" sz="2000" dirty="0" smtClean="0"/>
              <a:t>iệc sử dụng một câu hỏi dưới dạng ngôn ngữ tự nhiên để tìm kiếm một thông tin hay tài liệu nào đó có th</a:t>
            </a:r>
            <a:r>
              <a:rPr lang="en-US" sz="2000" dirty="0" smtClean="0"/>
              <a:t>ể</a:t>
            </a:r>
            <a:r>
              <a:rPr lang="vi-VN" sz="2000" dirty="0" smtClean="0"/>
              <a:t> sẽ là một phương pháp tìm kiếm trong tương tai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đun</a:t>
            </a:r>
            <a:r>
              <a:rPr lang="en-US" sz="2000" dirty="0" smtClean="0"/>
              <a:t> g</a:t>
            </a:r>
            <a:r>
              <a:rPr lang="vi-VN" sz="2000" dirty="0" smtClean="0"/>
              <a:t>ợi ý các câu hỏi tương tự cho người dùng</a:t>
            </a:r>
            <a:r>
              <a:rPr lang="en-US" sz="2000" dirty="0" smtClean="0"/>
              <a:t>.</a:t>
            </a:r>
          </a:p>
          <a:p>
            <a:pPr algn="just"/>
            <a:r>
              <a:rPr lang="vi-VN" sz="2000" dirty="0" smtClean="0"/>
              <a:t>Mô-đun có thể chỉnh lỗi chính tả khi người dùng nhập sai chính tả, vì đôi khi người dùng có thể nhập sai một từ nào đó trong câu hỏi. </a:t>
            </a:r>
            <a:endParaRPr lang="en-US" sz="2000" dirty="0" smtClean="0"/>
          </a:p>
          <a:p>
            <a:pPr algn="just"/>
            <a:r>
              <a:rPr lang="vi-VN" sz="2000" dirty="0" smtClean="0"/>
              <a:t>Đề tài có dự định áp dụng phương pháp hỏi đáp đề xuất trên cho một </a:t>
            </a:r>
            <a:r>
              <a:rPr lang="en-US" sz="2000" dirty="0" err="1" smtClean="0"/>
              <a:t>nguồn</a:t>
            </a:r>
            <a:r>
              <a:rPr lang="vi-VN" sz="2000" dirty="0" smtClean="0"/>
              <a:t> dữ liệu khác là Ontology – một </a:t>
            </a:r>
            <a:r>
              <a:rPr lang="en-US" sz="2000" dirty="0" err="1" smtClean="0"/>
              <a:t>nguồn</a:t>
            </a:r>
            <a:r>
              <a:rPr lang="vi-VN" sz="2000" dirty="0" smtClean="0"/>
              <a:t> dữ liệu tổ chức theo ngữ nghĩa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dirty="0" smtClean="0"/>
              <a:t>[1] </a:t>
            </a:r>
            <a:r>
              <a:rPr lang="vi-VN" sz="1600" dirty="0" smtClean="0"/>
              <a:t>Đỗ Thị Thanh Tuyền, </a:t>
            </a:r>
            <a:r>
              <a:rPr lang="vi-VN" sz="1600" b="1" dirty="0" smtClean="0"/>
              <a:t>Xây dựng hệ thống tra cứu thư viên điện tử bằng ngôn ngữ tự nhiên</a:t>
            </a:r>
            <a:r>
              <a:rPr lang="vi-VN" sz="1600" dirty="0" smtClean="0"/>
              <a:t>, luận văn Thạc Sĩ Công Nghệ Thông Tin, Tp. HC</a:t>
            </a:r>
            <a:r>
              <a:rPr lang="en-US" sz="1600" dirty="0" smtClean="0"/>
              <a:t>M, 2008</a:t>
            </a:r>
            <a:r>
              <a:rPr lang="vi-VN" sz="1600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[2] </a:t>
            </a:r>
            <a:r>
              <a:rPr lang="vi-VN" sz="1600" dirty="0" smtClean="0"/>
              <a:t>Cao Duy Trường, </a:t>
            </a:r>
            <a:r>
              <a:rPr lang="vi-VN" sz="1600" b="1" dirty="0" smtClean="0"/>
              <a:t>Dịch câu truy vấn có cấu trúc sang đồ thị ý niệm: cách tiếp cận ít phụ thuộc vào cú pháp</a:t>
            </a:r>
            <a:r>
              <a:rPr lang="vi-VN" sz="1600" dirty="0" smtClean="0"/>
              <a:t>, luận văn Thạc Sĩ,</a:t>
            </a:r>
            <a:r>
              <a:rPr lang="vi-VN" sz="1600" b="1" dirty="0" smtClean="0"/>
              <a:t> </a:t>
            </a:r>
            <a:r>
              <a:rPr lang="vi-VN" sz="1600" dirty="0" smtClean="0"/>
              <a:t>trường Đại học Bách Khoa,</a:t>
            </a:r>
            <a:r>
              <a:rPr lang="vi-VN" sz="1600" b="1" dirty="0" smtClean="0"/>
              <a:t> </a:t>
            </a:r>
            <a:r>
              <a:rPr lang="vi-VN" sz="1600" dirty="0" smtClean="0"/>
              <a:t>Tp.HCM</a:t>
            </a:r>
            <a:r>
              <a:rPr lang="vi-VN" sz="1600" b="1" dirty="0" smtClean="0"/>
              <a:t>, </a:t>
            </a:r>
            <a:r>
              <a:rPr lang="vi-VN" sz="1600" dirty="0" smtClean="0"/>
              <a:t>2008</a:t>
            </a:r>
            <a:r>
              <a:rPr lang="vi-VN" sz="1600" b="1" dirty="0" smtClean="0"/>
              <a:t>.</a:t>
            </a:r>
            <a:endParaRPr lang="en-US" sz="1600" dirty="0" smtClean="0"/>
          </a:p>
          <a:p>
            <a:r>
              <a:rPr lang="en-US" sz="1600" dirty="0" smtClean="0"/>
              <a:t>[3] </a:t>
            </a:r>
            <a:r>
              <a:rPr lang="en-US" sz="1600" dirty="0" err="1" smtClean="0"/>
              <a:t>Lorand</a:t>
            </a:r>
            <a:r>
              <a:rPr lang="en-US" sz="1600" dirty="0" smtClean="0"/>
              <a:t> Dali, Delia </a:t>
            </a:r>
            <a:r>
              <a:rPr lang="en-US" sz="1600" dirty="0" err="1" smtClean="0"/>
              <a:t>Rusu</a:t>
            </a:r>
            <a:r>
              <a:rPr lang="en-US" sz="1600" dirty="0" smtClean="0"/>
              <a:t>, </a:t>
            </a:r>
            <a:r>
              <a:rPr lang="en-US" sz="1600" dirty="0" err="1" smtClean="0"/>
              <a:t>Blaz</a:t>
            </a:r>
            <a:r>
              <a:rPr lang="en-US" sz="1600" dirty="0" smtClean="0"/>
              <a:t> Fortuna, </a:t>
            </a:r>
            <a:r>
              <a:rPr lang="en-US" sz="1600" dirty="0" err="1" smtClean="0"/>
              <a:t>Dunja</a:t>
            </a:r>
            <a:r>
              <a:rPr lang="en-US" sz="1600" dirty="0" smtClean="0"/>
              <a:t> </a:t>
            </a:r>
            <a:r>
              <a:rPr lang="en-US" sz="1600" dirty="0" err="1" smtClean="0"/>
              <a:t>Mladenic</a:t>
            </a:r>
            <a:r>
              <a:rPr lang="en-US" sz="1600" dirty="0" smtClean="0"/>
              <a:t> and Marko </a:t>
            </a:r>
            <a:r>
              <a:rPr lang="en-US" sz="1600" dirty="0" err="1" smtClean="0"/>
              <a:t>Grobelnik</a:t>
            </a:r>
            <a:r>
              <a:rPr lang="vi-VN" sz="1600" dirty="0" smtClean="0"/>
              <a:t>, </a:t>
            </a:r>
            <a:r>
              <a:rPr lang="en-US" sz="1600" b="1" dirty="0" smtClean="0"/>
              <a:t>Question Answering Based on Semantic </a:t>
            </a:r>
            <a:r>
              <a:rPr lang="en-US" sz="1600" b="1" dirty="0" err="1" smtClean="0"/>
              <a:t>Grahps</a:t>
            </a:r>
            <a:r>
              <a:rPr lang="vi-VN" sz="1600" dirty="0" smtClean="0"/>
              <a:t>, </a:t>
            </a:r>
            <a:r>
              <a:rPr lang="en-US" sz="1600" dirty="0" smtClean="0"/>
              <a:t>Department of Knowledge Technologies, </a:t>
            </a:r>
            <a:r>
              <a:rPr lang="en-US" sz="1600" dirty="0" err="1" smtClean="0"/>
              <a:t>Jožef</a:t>
            </a:r>
            <a:r>
              <a:rPr lang="en-US" sz="1600" dirty="0" smtClean="0"/>
              <a:t> Stefan Institute, 2009.</a:t>
            </a:r>
          </a:p>
          <a:p>
            <a:r>
              <a:rPr lang="en-US" sz="1600" dirty="0" smtClean="0"/>
              <a:t>[4] </a:t>
            </a:r>
            <a:r>
              <a:rPr lang="en-US" sz="1600" dirty="0" err="1" smtClean="0"/>
              <a:t>Wael</a:t>
            </a:r>
            <a:r>
              <a:rPr lang="en-US" sz="1600" dirty="0" smtClean="0"/>
              <a:t> </a:t>
            </a:r>
            <a:r>
              <a:rPr lang="en-US" sz="1600" dirty="0" err="1" smtClean="0"/>
              <a:t>Salloum</a:t>
            </a:r>
            <a:r>
              <a:rPr lang="en-US" sz="1600" dirty="0" smtClean="0"/>
              <a:t>, </a:t>
            </a:r>
            <a:r>
              <a:rPr lang="en-US" sz="1600" b="1" dirty="0" smtClean="0"/>
              <a:t>A Question Answering System based on Conceptual Graph Formalism</a:t>
            </a:r>
            <a:r>
              <a:rPr lang="vi-VN" sz="1600" dirty="0" smtClean="0"/>
              <a:t>,</a:t>
            </a:r>
            <a:r>
              <a:rPr lang="en-US" sz="1600" dirty="0" smtClean="0"/>
              <a:t> Conference: The 2nd International Symposium on Knowledge Acquisition and Modeling (KAM 2009)</a:t>
            </a:r>
            <a:r>
              <a:rPr lang="vi-VN" sz="1600" dirty="0" smtClean="0"/>
              <a:t>,</a:t>
            </a:r>
            <a:r>
              <a:rPr lang="en-US" sz="1600" dirty="0" smtClean="0"/>
              <a:t> IEEE Computer Society Press, 2009.</a:t>
            </a:r>
          </a:p>
          <a:p>
            <a:pPr lvl="0"/>
            <a:r>
              <a:rPr lang="en-US" sz="1600" dirty="0" smtClean="0"/>
              <a:t>[5] Delia </a:t>
            </a:r>
            <a:r>
              <a:rPr lang="en-US" sz="1600" dirty="0" err="1" smtClean="0"/>
              <a:t>Rusu</a:t>
            </a:r>
            <a:r>
              <a:rPr lang="en-US" sz="1600" dirty="0" smtClean="0"/>
              <a:t>, </a:t>
            </a:r>
            <a:r>
              <a:rPr lang="en-US" sz="1600" dirty="0" err="1" smtClean="0"/>
              <a:t>Lorand</a:t>
            </a:r>
            <a:r>
              <a:rPr lang="en-US" sz="1600" dirty="0" smtClean="0"/>
              <a:t> Dali, </a:t>
            </a:r>
            <a:r>
              <a:rPr lang="en-US" sz="1600" dirty="0" err="1" smtClean="0"/>
              <a:t>Blaz</a:t>
            </a:r>
            <a:r>
              <a:rPr lang="en-US" sz="1600" dirty="0" smtClean="0"/>
              <a:t> Fortuna, Marko </a:t>
            </a:r>
            <a:r>
              <a:rPr lang="en-US" sz="1600" dirty="0" err="1" smtClean="0"/>
              <a:t>Grobelnik</a:t>
            </a:r>
            <a:r>
              <a:rPr lang="en-US" sz="1600" dirty="0" smtClean="0"/>
              <a:t>, </a:t>
            </a:r>
            <a:r>
              <a:rPr lang="en-US" sz="1600" dirty="0" err="1" smtClean="0"/>
              <a:t>Dunja</a:t>
            </a:r>
            <a:r>
              <a:rPr lang="en-US" sz="1600" dirty="0" smtClean="0"/>
              <a:t> </a:t>
            </a:r>
            <a:r>
              <a:rPr lang="en-US" sz="1600" dirty="0" err="1" smtClean="0"/>
              <a:t>Mladenic</a:t>
            </a:r>
            <a:r>
              <a:rPr lang="en-US" sz="1600" dirty="0" smtClean="0"/>
              <a:t> </a:t>
            </a:r>
            <a:r>
              <a:rPr lang="vi-VN" sz="1600" dirty="0" smtClean="0"/>
              <a:t>, </a:t>
            </a:r>
            <a:r>
              <a:rPr lang="en-US" sz="1600" b="1" dirty="0" smtClean="0"/>
              <a:t>Triplet Extraction from Sentences</a:t>
            </a:r>
            <a:r>
              <a:rPr lang="vi-VN" sz="1600" dirty="0" smtClean="0"/>
              <a:t>,</a:t>
            </a:r>
            <a:r>
              <a:rPr lang="en-US" sz="1600" dirty="0" smtClean="0"/>
              <a:t> Department of Knowledge Technologies, </a:t>
            </a:r>
            <a:r>
              <a:rPr lang="en-US" sz="1600" dirty="0" err="1" smtClean="0"/>
              <a:t>Jožef</a:t>
            </a:r>
            <a:r>
              <a:rPr lang="en-US" sz="1600" dirty="0" smtClean="0"/>
              <a:t> Stefan Institute, 2007.</a:t>
            </a:r>
          </a:p>
          <a:p>
            <a:r>
              <a:rPr lang="en-US" sz="1600" dirty="0" smtClean="0"/>
              <a:t>[6] Kenneth C. </a:t>
            </a:r>
            <a:r>
              <a:rPr lang="en-US" sz="1600" dirty="0" err="1" smtClean="0"/>
              <a:t>Litkowski</a:t>
            </a:r>
            <a:r>
              <a:rPr lang="en-US" sz="1600" dirty="0" smtClean="0"/>
              <a:t>, </a:t>
            </a:r>
            <a:r>
              <a:rPr lang="vi-VN" sz="1600" b="1" dirty="0" smtClean="0"/>
              <a:t>Question-Answering using Semantic Relation Triples  </a:t>
            </a:r>
            <a:r>
              <a:rPr lang="vi-VN" sz="1600" dirty="0" smtClean="0"/>
              <a:t>, </a:t>
            </a:r>
            <a:r>
              <a:rPr lang="en-US" sz="1600" dirty="0" smtClean="0"/>
              <a:t>In Proceedings of the 8th Text Retrieval Conference (TREC-8</a:t>
            </a:r>
            <a:r>
              <a:rPr lang="vi-VN" sz="1600" dirty="0" smtClean="0"/>
              <a:t>)</a:t>
            </a:r>
            <a:r>
              <a:rPr lang="en-US" sz="1600" dirty="0" smtClean="0"/>
              <a:t>, 1999.</a:t>
            </a:r>
          </a:p>
          <a:p>
            <a:r>
              <a:rPr lang="en-US" sz="1600" dirty="0" smtClean="0"/>
              <a:t>[7] </a:t>
            </a:r>
            <a:r>
              <a:rPr lang="en-US" sz="1600" b="1" dirty="0" smtClean="0"/>
              <a:t>DBLP Computer Science Bibliography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2"/>
              </a:rPr>
              <a:t>http://www.informatik.uni-trier.de/~ley/db/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[8] TREC </a:t>
            </a:r>
            <a:r>
              <a:rPr lang="en-US" sz="1600" dirty="0" smtClean="0">
                <a:hlinkClick r:id="rId3"/>
              </a:rPr>
              <a:t>http://trec.nist.gov/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887913" y="3962400"/>
            <a:ext cx="3792537" cy="3048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4800600" y="1676400"/>
            <a:ext cx="3810000" cy="990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Xin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cám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ơn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quý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thầy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cô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</a:p>
          <a:p>
            <a:pPr algn="ctr"/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và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các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bạn</a:t>
            </a:r>
            <a:r>
              <a:rPr lang="en-US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 !</a:t>
            </a:r>
            <a:endParaRPr 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200" dirty="0" smtClean="0"/>
              <a:t>Hiện nay, việc tìm kiếm các bài báo trong các thư viện số (CiteSeerX, IEEE, ACM</a:t>
            </a:r>
            <a:r>
              <a:rPr lang="en-US" sz="2200" dirty="0" smtClean="0"/>
              <a:t> </a:t>
            </a:r>
            <a:r>
              <a:rPr lang="vi-VN" sz="2200" dirty="0" smtClean="0"/>
              <a:t>...)</a:t>
            </a:r>
            <a:r>
              <a:rPr lang="en-US" sz="2200" dirty="0" smtClean="0"/>
              <a:t> </a:t>
            </a:r>
            <a:r>
              <a:rPr lang="vi-VN" sz="2200" dirty="0" smtClean="0"/>
              <a:t>vẫn dựa trên từ khóa do người dùng nhập vào.</a:t>
            </a:r>
            <a:r>
              <a:rPr lang="en-US" sz="2200" dirty="0" smtClean="0"/>
              <a:t> </a:t>
            </a:r>
            <a:r>
              <a:rPr lang="en-US" sz="2200" dirty="0" err="1" smtClean="0"/>
              <a:t>Kết</a:t>
            </a:r>
            <a:r>
              <a:rPr lang="en-US" sz="2200" dirty="0" smtClean="0"/>
              <a:t> </a:t>
            </a:r>
            <a:r>
              <a:rPr lang="en-US" sz="2200" dirty="0" err="1" smtClean="0"/>
              <a:t>quả</a:t>
            </a:r>
            <a:r>
              <a:rPr lang="en-US" sz="2200" dirty="0" smtClean="0"/>
              <a:t> </a:t>
            </a:r>
            <a:r>
              <a:rPr lang="en-US" sz="2200" dirty="0" err="1" smtClean="0"/>
              <a:t>trả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thư</a:t>
            </a:r>
            <a:r>
              <a:rPr lang="en-US" sz="2200" dirty="0" smtClean="0"/>
              <a:t> </a:t>
            </a:r>
            <a:r>
              <a:rPr lang="en-US" sz="2200" dirty="0" err="1" smtClean="0"/>
              <a:t>viện</a:t>
            </a:r>
            <a:r>
              <a:rPr lang="en-US" sz="2200" dirty="0" smtClean="0"/>
              <a:t> </a:t>
            </a:r>
            <a:r>
              <a:rPr lang="vi-VN" sz="2200" dirty="0" smtClean="0"/>
              <a:t>thường rất nhiều, </a:t>
            </a:r>
            <a:r>
              <a:rPr lang="en-US" sz="2200" dirty="0" err="1" smtClean="0"/>
              <a:t>đôi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vi-VN" sz="2200" dirty="0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phù</a:t>
            </a:r>
            <a:r>
              <a:rPr lang="en-US" sz="2200" dirty="0" smtClean="0"/>
              <a:t> </a:t>
            </a:r>
            <a:r>
              <a:rPr lang="en-US" sz="2200" dirty="0" err="1" smtClean="0"/>
              <a:t>hợp</a:t>
            </a:r>
            <a:r>
              <a:rPr lang="en-US" sz="2200" dirty="0" smtClean="0"/>
              <a:t> v</a:t>
            </a:r>
            <a:r>
              <a:rPr lang="vi-VN" sz="2200" dirty="0" smtClean="0"/>
              <a:t>ớ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đích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người</a:t>
            </a:r>
            <a:r>
              <a:rPr lang="en-US" sz="2200" dirty="0" smtClean="0"/>
              <a:t> </a:t>
            </a:r>
            <a:r>
              <a:rPr lang="en-US" sz="2200" dirty="0" err="1" smtClean="0"/>
              <a:t>dùng</a:t>
            </a:r>
            <a:r>
              <a:rPr lang="en-US" sz="2200" dirty="0" smtClean="0"/>
              <a:t>.</a:t>
            </a:r>
          </a:p>
          <a:p>
            <a:pPr algn="just"/>
            <a:r>
              <a:rPr lang="vi-VN" sz="2200" dirty="0" smtClean="0"/>
              <a:t>Đề tài mong muốn xây dựng một giao diện hỏi đáp để tìm kiếm bài báo. Các</a:t>
            </a:r>
            <a:r>
              <a:rPr lang="en-US" sz="2200" dirty="0" smtClean="0"/>
              <a:t>h</a:t>
            </a:r>
            <a:r>
              <a:rPr lang="vi-VN" sz="2200" dirty="0" smtClean="0"/>
              <a:t> thức hỏi đáp có thể sẽ giúp tìm kiếm bài báo chính xác hơn</a:t>
            </a:r>
            <a:r>
              <a:rPr lang="en-US" sz="2200" dirty="0" smtClean="0"/>
              <a:t>, </a:t>
            </a:r>
            <a:r>
              <a:rPr lang="vi-VN" sz="2200" dirty="0" smtClean="0"/>
              <a:t>tạo ra một môi trường giao tiếp thân thiện giữa người và máy. 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và phạm vi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err="1" smtClean="0"/>
              <a:t>Mục</a:t>
            </a:r>
            <a:r>
              <a:rPr lang="en-US" sz="2200" dirty="0" smtClean="0"/>
              <a:t> </a:t>
            </a:r>
            <a:r>
              <a:rPr lang="en-US" sz="2200" dirty="0" err="1" smtClean="0"/>
              <a:t>tiêu</a:t>
            </a:r>
            <a:r>
              <a:rPr lang="en-US" sz="2200" dirty="0" smtClean="0"/>
              <a:t> </a:t>
            </a:r>
            <a:r>
              <a:rPr lang="en-US" sz="2200" dirty="0" err="1" smtClean="0"/>
              <a:t>xây</a:t>
            </a:r>
            <a:r>
              <a:rPr lang="en-US" sz="2200" dirty="0" smtClean="0"/>
              <a:t> </a:t>
            </a:r>
            <a:r>
              <a:rPr lang="en-US" sz="2200" dirty="0" err="1" smtClean="0"/>
              <a:t>dựng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phục</a:t>
            </a:r>
            <a:r>
              <a:rPr lang="en-US" sz="2200" dirty="0" smtClean="0"/>
              <a:t> </a:t>
            </a:r>
            <a:r>
              <a:rPr lang="en-US" sz="2200" dirty="0" err="1" smtClean="0"/>
              <a:t>vụ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 </a:t>
            </a:r>
            <a:r>
              <a:rPr lang="en-US" sz="2200" dirty="0" err="1" smtClean="0"/>
              <a:t>khoa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lĩnh</a:t>
            </a:r>
            <a:r>
              <a:rPr lang="en-US" sz="2200" dirty="0" smtClean="0"/>
              <a:t> </a:t>
            </a:r>
            <a:r>
              <a:rPr lang="en-US" sz="2200" dirty="0" err="1" smtClean="0"/>
              <a:t>vực</a:t>
            </a:r>
            <a:r>
              <a:rPr lang="en-US" sz="2200" dirty="0" smtClean="0"/>
              <a:t> </a:t>
            </a:r>
            <a:r>
              <a:rPr lang="en-US" sz="2200" dirty="0" err="1" smtClean="0"/>
              <a:t>công</a:t>
            </a:r>
            <a:r>
              <a:rPr lang="en-US" sz="2200" dirty="0" smtClean="0"/>
              <a:t> </a:t>
            </a:r>
            <a:r>
              <a:rPr lang="en-US" sz="2200" dirty="0" err="1" smtClean="0"/>
              <a:t>nghệ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tin.</a:t>
            </a:r>
          </a:p>
          <a:p>
            <a:pPr algn="just"/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cung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khóa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kiếm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err="1" smtClean="0"/>
              <a:t>Nguồn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</a:t>
            </a:r>
            <a:r>
              <a:rPr lang="en-US" sz="2200" dirty="0" err="1" smtClean="0"/>
              <a:t>lấy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kho</a:t>
            </a:r>
            <a:r>
              <a:rPr lang="en-US" sz="2200" dirty="0" smtClean="0"/>
              <a:t> </a:t>
            </a:r>
            <a:r>
              <a:rPr lang="en-US" sz="2200" dirty="0" err="1" smtClean="0"/>
              <a:t>dữ</a:t>
            </a:r>
            <a:r>
              <a:rPr lang="en-US" sz="2200" dirty="0" smtClean="0"/>
              <a:t> </a:t>
            </a:r>
            <a:r>
              <a:rPr lang="en-US" sz="2200" dirty="0" err="1" smtClean="0"/>
              <a:t>liệu</a:t>
            </a:r>
            <a:r>
              <a:rPr lang="en-US" sz="2200" dirty="0" smtClean="0"/>
              <a:t> DBLP (</a:t>
            </a:r>
            <a:r>
              <a:rPr lang="vi-VN" sz="2200" dirty="0" smtClean="0"/>
              <a:t>Digital Bibliography &amp; Library Project</a:t>
            </a:r>
            <a:r>
              <a:rPr lang="en-US" sz="2200" dirty="0" smtClean="0"/>
              <a:t>) [7] </a:t>
            </a:r>
            <a:r>
              <a:rPr lang="en-US" sz="2200" dirty="0" err="1" smtClean="0"/>
              <a:t>chứa</a:t>
            </a:r>
            <a:r>
              <a:rPr lang="en-US" sz="2200" dirty="0" smtClean="0"/>
              <a:t> </a:t>
            </a:r>
            <a:r>
              <a:rPr lang="en-US" sz="2200" dirty="0" err="1" smtClean="0"/>
              <a:t>hơn</a:t>
            </a:r>
            <a:r>
              <a:rPr lang="en-US" sz="2200" dirty="0" smtClean="0"/>
              <a:t> 1,</a:t>
            </a:r>
            <a:r>
              <a:rPr lang="vi-VN" sz="2200" dirty="0" smtClean="0"/>
              <a:t>5</a:t>
            </a:r>
            <a:r>
              <a:rPr lang="en-US" sz="2200" dirty="0" smtClean="0"/>
              <a:t> </a:t>
            </a:r>
            <a:r>
              <a:rPr lang="en-US" sz="2200" dirty="0" err="1" smtClean="0"/>
              <a:t>triệu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báo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xử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. </a:t>
            </a:r>
          </a:p>
          <a:p>
            <a:pPr lvl="1"/>
            <a:r>
              <a:rPr lang="vi-VN" sz="2000" dirty="0" smtClean="0"/>
              <a:t>Yes/No question</a:t>
            </a:r>
          </a:p>
          <a:p>
            <a:pPr lvl="1"/>
            <a:r>
              <a:rPr lang="vi-VN" sz="2000" dirty="0" smtClean="0"/>
              <a:t>Wh-word question (What, Which, Who</a:t>
            </a:r>
            <a:r>
              <a:rPr lang="en-US" sz="2000" dirty="0" smtClean="0"/>
              <a:t>, How many</a:t>
            </a:r>
            <a:r>
              <a:rPr lang="vi-VN" sz="2000" dirty="0" smtClean="0"/>
              <a:t>)</a:t>
            </a:r>
          </a:p>
          <a:p>
            <a:pPr lvl="1"/>
            <a:r>
              <a:rPr lang="vi-VN" sz="2000" dirty="0" smtClean="0"/>
              <a:t>List Question</a:t>
            </a:r>
          </a:p>
          <a:p>
            <a:r>
              <a:rPr lang="en-US" sz="2200" dirty="0" smtClean="0"/>
              <a:t>Tập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thử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vi-VN" sz="2200" dirty="0" smtClean="0"/>
              <a:t>được tạo bằng tay tham khảo trên một số mẫu câu của </a:t>
            </a:r>
            <a:r>
              <a:rPr lang="vi-VN" sz="2200" dirty="0" smtClean="0"/>
              <a:t>TREC</a:t>
            </a:r>
            <a:r>
              <a:rPr lang="en-US" sz="2200" dirty="0" smtClean="0"/>
              <a:t> [8]</a:t>
            </a:r>
            <a:r>
              <a:rPr lang="vi-VN" sz="2200" dirty="0" smtClean="0"/>
              <a:t>.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200" dirty="0" smtClean="0"/>
              <a:t>Một số công trình nghiên cứu liên quan</a:t>
            </a:r>
          </a:p>
          <a:p>
            <a:pPr lvl="1" algn="just"/>
            <a:r>
              <a:rPr lang="vi-VN" sz="2000" dirty="0" smtClean="0"/>
              <a:t>Hệ thống hỏi đáp của Weal Salloum [</a:t>
            </a:r>
            <a:r>
              <a:rPr lang="en-US" sz="2000" dirty="0" smtClean="0"/>
              <a:t>4</a:t>
            </a:r>
            <a:r>
              <a:rPr lang="vi-VN" sz="2000" dirty="0" smtClean="0"/>
              <a:t>] và Lorand Dali [</a:t>
            </a:r>
            <a:r>
              <a:rPr lang="en-US" sz="2000" dirty="0" smtClean="0"/>
              <a:t>3</a:t>
            </a:r>
            <a:r>
              <a:rPr lang="vi-VN" sz="2000" dirty="0" smtClean="0"/>
              <a:t>].</a:t>
            </a:r>
          </a:p>
          <a:p>
            <a:pPr lvl="2"/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33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6324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Hình 1 – mô hình hệ thống hỏi đáp của Lorand Dali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200" dirty="0" smtClean="0"/>
              <a:t>Một số công trình nghiên cứu liên quan</a:t>
            </a:r>
          </a:p>
          <a:p>
            <a:pPr lvl="1" algn="just"/>
            <a:r>
              <a:rPr lang="vi-VN" sz="2000" dirty="0" smtClean="0"/>
              <a:t>Nghiên cứu về rút bộ ba trong câu dựa trên phân tích cú pháp [</a:t>
            </a:r>
            <a:r>
              <a:rPr lang="en-US" sz="2000" dirty="0" smtClean="0"/>
              <a:t>5</a:t>
            </a:r>
            <a:r>
              <a:rPr lang="vi-VN" sz="2000" dirty="0" smtClean="0"/>
              <a:t>].</a:t>
            </a:r>
          </a:p>
          <a:p>
            <a:pPr lvl="2">
              <a:buNone/>
            </a:pPr>
            <a:endParaRPr lang="en-US" dirty="0"/>
          </a:p>
        </p:txBody>
      </p:sp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362200"/>
            <a:ext cx="792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61722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 smtClean="0"/>
              <a:t>Hình 2 – Minh họa việc rút trích bộ ba bằng phân tích cú pháp </a:t>
            </a:r>
          </a:p>
          <a:p>
            <a:pPr algn="ctr"/>
            <a:r>
              <a:rPr lang="vi-VN" dirty="0" smtClean="0"/>
              <a:t>( lấy từ [</a:t>
            </a:r>
            <a:r>
              <a:rPr lang="en-US" dirty="0" smtClean="0"/>
              <a:t>5</a:t>
            </a:r>
            <a:r>
              <a:rPr lang="vi-VN" dirty="0" smtClean="0"/>
              <a:t>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200" dirty="0" smtClean="0"/>
              <a:t>Một số công trình nghiên cứu liên quan</a:t>
            </a:r>
          </a:p>
          <a:p>
            <a:pPr lvl="1" algn="just"/>
            <a:r>
              <a:rPr lang="vi-VN" sz="2000" dirty="0" smtClean="0"/>
              <a:t>Hệ thống eLSSNL</a:t>
            </a:r>
            <a:r>
              <a:rPr lang="en-US" sz="2000" dirty="0" smtClean="0"/>
              <a:t> [1]</a:t>
            </a:r>
            <a:r>
              <a:rPr lang="vi-VN" sz="2000" dirty="0" smtClean="0"/>
              <a:t> </a:t>
            </a:r>
            <a:r>
              <a:rPr lang="en-US" sz="2000" dirty="0" err="1" smtClean="0"/>
              <a:t>phục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cuốn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Gutenberg</a:t>
            </a:r>
            <a:r>
              <a:rPr lang="vi-VN" sz="2000" dirty="0" smtClean="0"/>
              <a:t>.</a:t>
            </a:r>
          </a:p>
          <a:p>
            <a:pPr lvl="2" algn="just"/>
            <a:r>
              <a:rPr lang="vi-VN" sz="2000" dirty="0" smtClean="0"/>
              <a:t>Hệ thống sử dụng câu truy vấn dạng ngôn ngữ tự nhiên để tìm kiếm các sách ebook.</a:t>
            </a:r>
          </a:p>
          <a:p>
            <a:pPr lvl="2" algn="just"/>
            <a:r>
              <a:rPr lang="vi-VN" sz="2000" dirty="0" smtClean="0"/>
              <a:t>Câu truy vấn được hiểu thông qua một tập từ khóa dựa trên các chỉ định từ mà tác giả đã liệt kê.</a:t>
            </a:r>
          </a:p>
          <a:p>
            <a:pPr lvl="2" algn="just"/>
            <a:r>
              <a:rPr lang="vi-VN" sz="2000" dirty="0" smtClean="0"/>
              <a:t>Ví dụ:</a:t>
            </a:r>
          </a:p>
          <a:p>
            <a:pPr lvl="2">
              <a:buNone/>
            </a:pP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Title/</a:t>
            </a:r>
            <a:r>
              <a:rPr lang="en-US" sz="2000" dirty="0" err="1" smtClean="0"/>
              <a:t>FriendlyTitle</a:t>
            </a:r>
            <a:r>
              <a:rPr lang="en-US" sz="2000" dirty="0" smtClean="0"/>
              <a:t>:</a:t>
            </a:r>
          </a:p>
          <a:p>
            <a:pPr lvl="2">
              <a:buNone/>
            </a:pPr>
            <a:r>
              <a:rPr lang="en-US" sz="2000" dirty="0" smtClean="0"/>
              <a:t>+  DOM(Title)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 DOM(</a:t>
            </a:r>
            <a:r>
              <a:rPr lang="en-US" sz="2000" dirty="0" err="1" smtClean="0"/>
              <a:t>FriendlyTitle</a:t>
            </a:r>
            <a:r>
              <a:rPr lang="en-US" sz="2000" dirty="0" smtClean="0"/>
              <a:t>) (DOM(</a:t>
            </a:r>
            <a:r>
              <a:rPr lang="en-US" sz="2000" dirty="0" err="1" smtClean="0"/>
              <a:t>fileld</a:t>
            </a:r>
            <a:r>
              <a:rPr lang="en-US" sz="2000" dirty="0" smtClean="0"/>
              <a:t>):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(field) </a:t>
            </a:r>
            <a:r>
              <a:rPr lang="en-US" sz="2000" dirty="0" err="1" smtClean="0"/>
              <a:t>trong</a:t>
            </a:r>
            <a:r>
              <a:rPr lang="en-US" sz="2000" dirty="0" smtClean="0"/>
              <a:t> table BOOKS )</a:t>
            </a:r>
          </a:p>
          <a:p>
            <a:pPr lvl="2">
              <a:buNone/>
            </a:pPr>
            <a:r>
              <a:rPr lang="en-US" sz="2000" dirty="0" smtClean="0"/>
              <a:t>+ 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kèm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: title/heading</a:t>
            </a:r>
            <a:endParaRPr lang="vi-VN" sz="2000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hai</a:t>
            </a:r>
            <a:r>
              <a:rPr lang="en-US" sz="2200" dirty="0" smtClean="0"/>
              <a:t> </a:t>
            </a:r>
            <a:r>
              <a:rPr lang="en-US" sz="2200" dirty="0" err="1" smtClean="0"/>
              <a:t>chức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endParaRPr lang="en-US" sz="2200" dirty="0" smtClean="0"/>
          </a:p>
          <a:p>
            <a:pPr lvl="1"/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: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: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endParaRPr lang="en-US" sz="2000" dirty="0" smtClean="0"/>
          </a:p>
          <a:p>
            <a:pPr lvl="1"/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: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endParaRPr lang="en-US" sz="2000" dirty="0" smtClean="0"/>
          </a:p>
          <a:p>
            <a:pPr lvl="2"/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: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lời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hỏi</a:t>
            </a:r>
            <a:r>
              <a:rPr lang="en-US" sz="2000" dirty="0" smtClean="0"/>
              <a:t> (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,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…)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bước đề xuất xử lý câu hỏi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200" dirty="0" smtClean="0"/>
              <a:t>Mục tiêu: rút được các bộ ba quan hệ trong câu hỏi. Chuyển chúng thành một câu lệnh SQL duy nhất.</a:t>
            </a:r>
          </a:p>
          <a:p>
            <a:pPr algn="just"/>
            <a:r>
              <a:rPr lang="vi-VN" sz="2200" dirty="0" smtClean="0"/>
              <a:t>Sử dụng luật nhãn từ loại để rút bộ ba thay vì phân tích cú pháp câu hỏi, nhằm tránh trường hợp câu hỏi nhập nhằng và sai cú pháp.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Gán</a:t>
            </a:r>
            <a:r>
              <a:rPr lang="en-US" sz="2200" dirty="0" smtClean="0"/>
              <a:t> </a:t>
            </a:r>
            <a:r>
              <a:rPr lang="en-US" sz="2200" dirty="0" err="1" smtClean="0"/>
              <a:t>nhãn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giản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(</a:t>
            </a:r>
            <a:r>
              <a:rPr lang="en-US" sz="2200" dirty="0" err="1" smtClean="0"/>
              <a:t>cụm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)</a:t>
            </a:r>
          </a:p>
          <a:p>
            <a:pPr lvl="1" algn="just"/>
            <a:r>
              <a:rPr lang="en-US" sz="2200" dirty="0" err="1" smtClean="0"/>
              <a:t>Rút</a:t>
            </a:r>
            <a:r>
              <a:rPr lang="en-US" sz="2200" dirty="0" smtClean="0"/>
              <a:t> </a:t>
            </a:r>
            <a:r>
              <a:rPr lang="en-US" sz="2200" dirty="0" err="1" smtClean="0"/>
              <a:t>trích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Nhận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từng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Sinh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truy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Ngoài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bước</a:t>
            </a:r>
            <a:r>
              <a:rPr lang="en-US" sz="2200" dirty="0" smtClean="0"/>
              <a:t> </a:t>
            </a:r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nhằm</a:t>
            </a:r>
            <a:r>
              <a:rPr lang="en-US" sz="2200" dirty="0" smtClean="0"/>
              <a:t> </a:t>
            </a:r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tượng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hướng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 Cuong v0.2">
  <a:themeElements>
    <a:clrScheme name="cdb2004208gd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cdb2004208g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208gd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208gd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 Cuong v0.2</Template>
  <TotalTime>1768</TotalTime>
  <Words>3147</Words>
  <Application>Microsoft Office PowerPoint</Application>
  <PresentationFormat>On-screen Show (4:3)</PresentationFormat>
  <Paragraphs>441</Paragraphs>
  <Slides>26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 Cuong v0.2</vt:lpstr>
      <vt:lpstr>Image</vt:lpstr>
      <vt:lpstr> XÂY DỰNG HỆ THỐNG TÌM KIẾM BÀI BÁO KHOA HỌC DỰA TRÊN HỎI ĐÁP BẰNG NGÔN NGỮ TỰ NHIÊN</vt:lpstr>
      <vt:lpstr>Nội dung trình bày</vt:lpstr>
      <vt:lpstr>Giới thiệu</vt:lpstr>
      <vt:lpstr>Mục tiêu và phạm vi đề tài</vt:lpstr>
      <vt:lpstr>Các nghiên cứu liên quan</vt:lpstr>
      <vt:lpstr>Các nghiên cứu liên quan</vt:lpstr>
      <vt:lpstr>Các nghiên cứu liên quan</vt:lpstr>
      <vt:lpstr>Xây dựng hệ thống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Các bước đề xuất xử lý câu hỏi</vt:lpstr>
      <vt:lpstr>Đánh giá và kết luận</vt:lpstr>
      <vt:lpstr>Đánh giá và kết luận (tt)</vt:lpstr>
      <vt:lpstr>Đánh giá và kết luận (tt)</vt:lpstr>
      <vt:lpstr>Đánh giá và kết luận</vt:lpstr>
      <vt:lpstr>Các tài liệu tham khảo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Cương đồ án tốt nghiệp  Đề tài:  Xây dựng hệ thống hỏi đáp dựa trên Ontology</dc:title>
  <dc:creator>Hoang-PC</dc:creator>
  <cp:lastModifiedBy>Hoang</cp:lastModifiedBy>
  <cp:revision>405</cp:revision>
  <dcterms:created xsi:type="dcterms:W3CDTF">2010-08-22T04:49:18Z</dcterms:created>
  <dcterms:modified xsi:type="dcterms:W3CDTF">2011-04-14T18:40:35Z</dcterms:modified>
</cp:coreProperties>
</file>