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76" r:id="rId3"/>
    <p:sldId id="296" r:id="rId4"/>
    <p:sldId id="277" r:id="rId5"/>
    <p:sldId id="303" r:id="rId6"/>
    <p:sldId id="309" r:id="rId7"/>
    <p:sldId id="304" r:id="rId8"/>
    <p:sldId id="314" r:id="rId9"/>
    <p:sldId id="315" r:id="rId10"/>
    <p:sldId id="316" r:id="rId11"/>
    <p:sldId id="317" r:id="rId12"/>
    <p:sldId id="312" r:id="rId13"/>
    <p:sldId id="313" r:id="rId14"/>
    <p:sldId id="267"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C97"/>
    <a:srgbClr val="1D208F"/>
    <a:srgbClr val="211E54"/>
    <a:srgbClr val="F4E59C"/>
    <a:srgbClr val="DDDDDD"/>
    <a:srgbClr val="B2B2B2"/>
    <a:srgbClr val="1562BF"/>
    <a:srgbClr val="2929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11" autoAdjust="0"/>
    <p:restoredTop sz="94660"/>
  </p:normalViewPr>
  <p:slideViewPr>
    <p:cSldViewPr>
      <p:cViewPr>
        <p:scale>
          <a:sx n="75" d="100"/>
          <a:sy n="75" d="100"/>
        </p:scale>
        <p:origin x="-408" y="-6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r>
              <a:rPr lang="en-US" dirty="0" smtClean="0"/>
              <a:t> </a:t>
            </a:r>
            <a:endParaRPr lang="en-US" dirty="0"/>
          </a:p>
        </p:txBody>
      </p:sp>
      <p:sp>
        <p:nvSpPr>
          <p:cNvPr id="3" name="Content Placeholder 2"/>
          <p:cNvSpPr>
            <a:spLocks noGrp="1"/>
          </p:cNvSpPr>
          <p:nvPr>
            <p:ph idx="1"/>
          </p:nvPr>
        </p:nvSpPr>
        <p:spPr/>
        <p:txBody>
          <a:bodyPr/>
          <a:lstStyle/>
          <a:p>
            <a:pPr algn="just"/>
            <a:r>
              <a:rPr lang="vi-VN" sz="2000" dirty="0" smtClean="0"/>
              <a:t>Hệ </a:t>
            </a:r>
            <a:r>
              <a:rPr lang="vi-VN" sz="2000" dirty="0" smtClean="0"/>
              <a:t>thống </a:t>
            </a:r>
            <a:r>
              <a:rPr lang="vi-VN" sz="2000" dirty="0" smtClean="0"/>
              <a:t>xây </a:t>
            </a:r>
            <a:r>
              <a:rPr lang="vi-VN" sz="2000" dirty="0" smtClean="0"/>
              <a:t>dựng nên nhằm thỏa mãn một phần nào nhu cầu của người dùng trong vấn đề tìm kiếm các bài báo khoa học. Cách thức hỏi đáp được đưa vào để khai thác nâng cao hiệu quả trong vấn đề tìm </a:t>
            </a:r>
            <a:r>
              <a:rPr lang="vi-VN" sz="2000" dirty="0" smtClean="0"/>
              <a:t>kiếm</a:t>
            </a:r>
            <a:r>
              <a:rPr lang="en-US" sz="2000" dirty="0" smtClean="0"/>
              <a:t>.</a:t>
            </a:r>
          </a:p>
          <a:p>
            <a:pPr algn="just"/>
            <a:r>
              <a:rPr lang="en-US" sz="2000" dirty="0" smtClean="0"/>
              <a:t>V</a:t>
            </a:r>
            <a:r>
              <a:rPr lang="vi-VN" sz="2000" dirty="0" smtClean="0"/>
              <a:t>iệc sử dụng một câu hỏi dưới dạng ngôn ngữ tự nhiên để tìm kiếm một thông tin hay tài liệu nào đó có th</a:t>
            </a:r>
            <a:r>
              <a:rPr lang="en-US" sz="2000" dirty="0" smtClean="0"/>
              <a:t>ể</a:t>
            </a:r>
            <a:r>
              <a:rPr lang="vi-VN" sz="2000" dirty="0" smtClean="0"/>
              <a:t> sẽ là một phương pháp tìm kiếm trong tương tai</a:t>
            </a:r>
            <a:endParaRPr lang="en-US" sz="20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algn="just"/>
            <a:r>
              <a:rPr lang="vi-VN" sz="2000" dirty="0" smtClean="0"/>
              <a:t>Gợi </a:t>
            </a:r>
            <a:r>
              <a:rPr lang="vi-VN" sz="2000" dirty="0" smtClean="0"/>
              <a:t>ý các câu hỏi tương tự cho người dùng, mô-đun đưa ra một số hướng xử lý khi người dùng nhập không chính xác tên tác giả, tổ chức hay tiêu đề (với trường hợp như thế có thể chỉnh sửa lại hoặc gợi ý giá trị đúng cho người dùng</a:t>
            </a:r>
            <a:r>
              <a:rPr lang="vi-VN" sz="2000" dirty="0" smtClean="0"/>
              <a:t>)</a:t>
            </a:r>
            <a:endParaRPr lang="en-US" sz="2000" dirty="0" smtClean="0"/>
          </a:p>
          <a:p>
            <a:pPr algn="just"/>
            <a:r>
              <a:rPr lang="vi-VN" sz="2000" dirty="0" smtClean="0"/>
              <a:t>Mô-đun </a:t>
            </a:r>
            <a:r>
              <a:rPr lang="vi-VN" sz="2000" dirty="0" smtClean="0"/>
              <a:t>có thể chỉnh lỗi chính tả khi người dùng nhập sai chính tả, vì đôi khi người dùng có thể nhập sai một từ nào đó trong câu hỏi. </a:t>
            </a:r>
            <a:endParaRPr lang="en-US" sz="2000" dirty="0" smtClean="0"/>
          </a:p>
          <a:p>
            <a:pPr algn="just"/>
            <a:r>
              <a:rPr lang="vi-VN" sz="2000" dirty="0" smtClean="0"/>
              <a:t>Đề </a:t>
            </a:r>
            <a:r>
              <a:rPr lang="vi-VN" sz="2000" dirty="0" smtClean="0"/>
              <a:t>tài có dự định áp dụng phương pháp hỏi đáp đề xuất trên cho một cơ sở dữ liệu khác là Ontology – một cơ sở dữ liệu đã tổ chức theo ngữ nghĩa</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dirty="0" smtClean="0"/>
              <a:t>[1] </a:t>
            </a:r>
            <a:r>
              <a:rPr lang="vi-VN" sz="1600" dirty="0" smtClean="0"/>
              <a:t>Đỗ Thị Thanh Tuyền, </a:t>
            </a:r>
            <a:r>
              <a:rPr lang="vi-VN" sz="1600" b="1" dirty="0" smtClean="0"/>
              <a:t>Xây dựng hệ thống tra cứu thư viên điện tử bằng ngôn ngữ tự nhiên</a:t>
            </a:r>
            <a:r>
              <a:rPr lang="vi-VN" sz="1600" dirty="0" smtClean="0"/>
              <a:t>, luận văn Thạc Sĩ Công Nghệ Thông Tin, Tp. HC</a:t>
            </a:r>
            <a:r>
              <a:rPr lang="en-US" sz="1600" dirty="0" smtClean="0"/>
              <a:t>M, 2008</a:t>
            </a:r>
            <a:r>
              <a:rPr lang="vi-VN" sz="1600" dirty="0" smtClean="0"/>
              <a:t>.</a:t>
            </a:r>
            <a:endParaRPr lang="en-US" sz="1600" dirty="0" smtClean="0"/>
          </a:p>
          <a:p>
            <a:r>
              <a:rPr lang="en-US" sz="1600" dirty="0" smtClean="0"/>
              <a:t>[2] </a:t>
            </a:r>
            <a:r>
              <a:rPr lang="vi-VN" sz="1600" dirty="0" smtClean="0"/>
              <a:t>Cao Duy Trường, </a:t>
            </a:r>
            <a:r>
              <a:rPr lang="vi-VN" sz="1600" b="1" dirty="0" smtClean="0"/>
              <a:t>Dịch câu truy vấn có cấu trúc sang đồ thị ý niệm: cách tiếp cận ít phụ thuộc vào cú pháp</a:t>
            </a:r>
            <a:r>
              <a:rPr lang="vi-VN" sz="1600" dirty="0" smtClean="0"/>
              <a:t>, luận văn Thạc Sĩ,</a:t>
            </a:r>
            <a:r>
              <a:rPr lang="vi-VN" sz="1600" b="1" dirty="0" smtClean="0"/>
              <a:t> </a:t>
            </a:r>
            <a:r>
              <a:rPr lang="vi-VN" sz="1600" dirty="0" smtClean="0"/>
              <a:t>trường Đại học Bách Khoa,</a:t>
            </a:r>
            <a:r>
              <a:rPr lang="vi-VN" sz="1600" b="1" dirty="0" smtClean="0"/>
              <a:t> </a:t>
            </a:r>
            <a:r>
              <a:rPr lang="vi-VN" sz="1600" dirty="0" smtClean="0"/>
              <a:t>Tp.HCM</a:t>
            </a:r>
            <a:r>
              <a:rPr lang="vi-VN" sz="1600" b="1" dirty="0" smtClean="0"/>
              <a:t>, </a:t>
            </a:r>
            <a:r>
              <a:rPr lang="vi-VN" sz="1600" dirty="0" smtClean="0"/>
              <a:t>2008</a:t>
            </a:r>
            <a:r>
              <a:rPr lang="vi-VN" sz="1600" b="1" dirty="0" smtClean="0"/>
              <a:t>.</a:t>
            </a:r>
            <a:endParaRPr lang="en-US" sz="1600" dirty="0" smtClean="0"/>
          </a:p>
          <a:p>
            <a:r>
              <a:rPr lang="en-US" sz="1600" dirty="0" smtClean="0"/>
              <a:t>[3] </a:t>
            </a:r>
            <a:r>
              <a:rPr lang="en-US" sz="1600" dirty="0" err="1" smtClean="0"/>
              <a:t>Lorand</a:t>
            </a:r>
            <a:r>
              <a:rPr lang="en-US" sz="1600" dirty="0" smtClean="0"/>
              <a:t> Dali, Delia </a:t>
            </a:r>
            <a:r>
              <a:rPr lang="en-US" sz="1600" dirty="0" err="1" smtClean="0"/>
              <a:t>Rusu</a:t>
            </a:r>
            <a:r>
              <a:rPr lang="en-US" sz="1600" dirty="0" smtClean="0"/>
              <a:t>, </a:t>
            </a:r>
            <a:r>
              <a:rPr lang="en-US" sz="1600" dirty="0" err="1" smtClean="0"/>
              <a:t>Blaz</a:t>
            </a:r>
            <a:r>
              <a:rPr lang="en-US" sz="1600" dirty="0" smtClean="0"/>
              <a:t> Fortuna, </a:t>
            </a:r>
            <a:r>
              <a:rPr lang="en-US" sz="1600" dirty="0" err="1" smtClean="0"/>
              <a:t>Dunja</a:t>
            </a:r>
            <a:r>
              <a:rPr lang="en-US" sz="1600" dirty="0" smtClean="0"/>
              <a:t> </a:t>
            </a:r>
            <a:r>
              <a:rPr lang="en-US" sz="1600" dirty="0" err="1" smtClean="0"/>
              <a:t>Mladenic</a:t>
            </a:r>
            <a:r>
              <a:rPr lang="en-US" sz="1600" dirty="0" smtClean="0"/>
              <a:t> and Marko </a:t>
            </a:r>
            <a:r>
              <a:rPr lang="en-US" sz="1600" dirty="0" err="1" smtClean="0"/>
              <a:t>Grobelnik</a:t>
            </a:r>
            <a:r>
              <a:rPr lang="vi-VN" sz="1600" dirty="0" smtClean="0"/>
              <a:t>, </a:t>
            </a:r>
            <a:r>
              <a:rPr lang="en-US" sz="1600" b="1" dirty="0" smtClean="0"/>
              <a:t>Question Answering Based on Semantic </a:t>
            </a:r>
            <a:r>
              <a:rPr lang="en-US" sz="1600" b="1" dirty="0" err="1" smtClean="0"/>
              <a:t>Grahps</a:t>
            </a:r>
            <a:r>
              <a:rPr lang="vi-VN" sz="1600" dirty="0" smtClean="0"/>
              <a:t>, </a:t>
            </a:r>
            <a:r>
              <a:rPr lang="en-US" sz="1600" dirty="0" smtClean="0"/>
              <a:t>Department of Knowledge Technologies, </a:t>
            </a:r>
            <a:r>
              <a:rPr lang="en-US" sz="1600" dirty="0" err="1" smtClean="0"/>
              <a:t>Jožef</a:t>
            </a:r>
            <a:r>
              <a:rPr lang="en-US" sz="1600" dirty="0" smtClean="0"/>
              <a:t> Stefan Institute, 2009.</a:t>
            </a:r>
          </a:p>
          <a:p>
            <a:r>
              <a:rPr lang="en-US" sz="1600" dirty="0" smtClean="0"/>
              <a:t>[4] </a:t>
            </a:r>
            <a:r>
              <a:rPr lang="en-US" sz="1600" dirty="0" err="1" smtClean="0"/>
              <a:t>Wael</a:t>
            </a:r>
            <a:r>
              <a:rPr lang="en-US" sz="1600" dirty="0" smtClean="0"/>
              <a:t> </a:t>
            </a:r>
            <a:r>
              <a:rPr lang="en-US" sz="1600" dirty="0" err="1" smtClean="0"/>
              <a:t>Salloum</a:t>
            </a:r>
            <a:r>
              <a:rPr lang="en-US" sz="1600" dirty="0" smtClean="0"/>
              <a:t>, </a:t>
            </a:r>
            <a:r>
              <a:rPr lang="en-US" sz="1600" b="1" dirty="0" smtClean="0"/>
              <a:t>A Question Answering System based on Conceptual Graph Formalism</a:t>
            </a:r>
            <a:r>
              <a:rPr lang="vi-VN" sz="1600" dirty="0" smtClean="0"/>
              <a:t>,</a:t>
            </a:r>
            <a:r>
              <a:rPr lang="en-US" sz="1600" dirty="0" smtClean="0"/>
              <a:t> Conference: The 2nd International Symposium on Knowledge Acquisition and Modeling (KAM 2009)</a:t>
            </a:r>
            <a:r>
              <a:rPr lang="vi-VN" sz="1600" dirty="0" smtClean="0"/>
              <a:t>,</a:t>
            </a:r>
            <a:r>
              <a:rPr lang="en-US" sz="1600" dirty="0" smtClean="0"/>
              <a:t> IEEE Computer Society Press, 2009.</a:t>
            </a:r>
          </a:p>
          <a:p>
            <a:pPr lvl="0"/>
            <a:r>
              <a:rPr lang="en-US" sz="1600" dirty="0" smtClean="0"/>
              <a:t>[5] Delia </a:t>
            </a:r>
            <a:r>
              <a:rPr lang="en-US" sz="1600" dirty="0" err="1" smtClean="0"/>
              <a:t>Rusu</a:t>
            </a:r>
            <a:r>
              <a:rPr lang="en-US" sz="1600" dirty="0" smtClean="0"/>
              <a:t>, </a:t>
            </a:r>
            <a:r>
              <a:rPr lang="en-US" sz="1600" dirty="0" err="1" smtClean="0"/>
              <a:t>Lorand</a:t>
            </a:r>
            <a:r>
              <a:rPr lang="en-US" sz="1600" dirty="0" smtClean="0"/>
              <a:t> Dali, </a:t>
            </a:r>
            <a:r>
              <a:rPr lang="en-US" sz="1600" dirty="0" err="1" smtClean="0"/>
              <a:t>Blaz</a:t>
            </a:r>
            <a:r>
              <a:rPr lang="en-US" sz="1600" dirty="0" smtClean="0"/>
              <a:t> Fortuna, Marko </a:t>
            </a:r>
            <a:r>
              <a:rPr lang="en-US" sz="1600" dirty="0" err="1" smtClean="0"/>
              <a:t>Grobelnik</a:t>
            </a:r>
            <a:r>
              <a:rPr lang="en-US" sz="1600" dirty="0" smtClean="0"/>
              <a:t>, </a:t>
            </a:r>
            <a:r>
              <a:rPr lang="en-US" sz="1600" dirty="0" err="1" smtClean="0"/>
              <a:t>Dunja</a:t>
            </a:r>
            <a:r>
              <a:rPr lang="en-US" sz="1600" dirty="0" smtClean="0"/>
              <a:t> </a:t>
            </a:r>
            <a:r>
              <a:rPr lang="en-US" sz="1600" dirty="0" err="1" smtClean="0"/>
              <a:t>Mladenic</a:t>
            </a:r>
            <a:r>
              <a:rPr lang="en-US" sz="1600" dirty="0" smtClean="0"/>
              <a:t> </a:t>
            </a:r>
            <a:r>
              <a:rPr lang="vi-VN" sz="1600" dirty="0" smtClean="0"/>
              <a:t>, </a:t>
            </a:r>
            <a:r>
              <a:rPr lang="en-US" sz="1600" b="1" dirty="0" smtClean="0"/>
              <a:t>Triplet Extraction from Sentences</a:t>
            </a:r>
            <a:r>
              <a:rPr lang="vi-VN" sz="1600" dirty="0" smtClean="0"/>
              <a:t>,</a:t>
            </a:r>
            <a:r>
              <a:rPr lang="en-US" sz="1600" dirty="0" smtClean="0"/>
              <a:t> Department of Knowledge Technologies, </a:t>
            </a:r>
            <a:r>
              <a:rPr lang="en-US" sz="1600" dirty="0" err="1" smtClean="0"/>
              <a:t>Jožef</a:t>
            </a:r>
            <a:r>
              <a:rPr lang="en-US" sz="1600" dirty="0" smtClean="0"/>
              <a:t> Stefan Institute, 2007.</a:t>
            </a:r>
          </a:p>
          <a:p>
            <a:r>
              <a:rPr lang="en-US" sz="1600" dirty="0" smtClean="0"/>
              <a:t>[6] Kenneth C. </a:t>
            </a:r>
            <a:r>
              <a:rPr lang="en-US" sz="1600" dirty="0" err="1" smtClean="0"/>
              <a:t>Litkowski</a:t>
            </a:r>
            <a:r>
              <a:rPr lang="en-US" sz="1600" dirty="0" smtClean="0"/>
              <a:t>, </a:t>
            </a:r>
            <a:r>
              <a:rPr lang="vi-VN" sz="1600" b="1" dirty="0" smtClean="0"/>
              <a:t>Question-Answering using Semantic Relation Triples  </a:t>
            </a:r>
            <a:r>
              <a:rPr lang="vi-VN" sz="1600" dirty="0" smtClean="0"/>
              <a:t>, </a:t>
            </a:r>
            <a:r>
              <a:rPr lang="en-US" sz="1600" dirty="0" smtClean="0"/>
              <a:t>In Proceedings of the 8th Text Retrieval Conference (TREC-8</a:t>
            </a:r>
            <a:r>
              <a:rPr lang="vi-VN" sz="1600" dirty="0" smtClean="0"/>
              <a:t>)</a:t>
            </a:r>
            <a:r>
              <a:rPr lang="en-US" sz="1600" dirty="0" smtClean="0"/>
              <a:t>, 1999.</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3124200"/>
            <a:ext cx="3810000" cy="609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Giới</a:t>
            </a:r>
            <a:r>
              <a:rPr lang="en-US" sz="2400" b="1" dirty="0" smtClean="0">
                <a:solidFill>
                  <a:schemeClr val="bg1"/>
                </a:solidFill>
              </a:rPr>
              <a:t> </a:t>
            </a:r>
            <a:r>
              <a:rPr lang="en-US" sz="2400" b="1" dirty="0" err="1" smtClean="0">
                <a:solidFill>
                  <a:schemeClr val="bg1"/>
                </a:solidFill>
              </a:rPr>
              <a:t>thiệu</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tài liệu tham khảo</a:t>
            </a:r>
            <a:endParaRPr lang="en-US" sz="2400" b="1" dirty="0">
              <a:solidFill>
                <a:schemeClr val="bg1"/>
              </a:solidFill>
            </a:endParaRPr>
          </a:p>
        </p:txBody>
      </p:sp>
      <p:grpSp>
        <p:nvGrpSpPr>
          <p:cNvPr id="108" name="Group 140"/>
          <p:cNvGrpSpPr>
            <a:grpSpLocks/>
          </p:cNvGrpSpPr>
          <p:nvPr/>
        </p:nvGrpSpPr>
        <p:grpSpPr bwMode="auto">
          <a:xfrm>
            <a:off x="1600200" y="38862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36" name="Group 133"/>
          <p:cNvGrpSpPr>
            <a:grpSpLocks/>
          </p:cNvGrpSpPr>
          <p:nvPr/>
        </p:nvGrpSpPr>
        <p:grpSpPr bwMode="auto">
          <a:xfrm>
            <a:off x="1600199" y="26971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2004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a:t>
            </a:r>
            <a:r>
              <a:rPr lang="vi-VN" sz="2400" b="1" dirty="0" smtClean="0">
                <a:solidFill>
                  <a:schemeClr val="bg1"/>
                </a:solidFill>
              </a:rPr>
              <a:t>giá</a:t>
            </a:r>
            <a:r>
              <a:rPr lang="en-US" sz="2400" b="1" dirty="0" smtClean="0">
                <a:solidFill>
                  <a:schemeClr val="bg1"/>
                </a:solidFill>
              </a:rPr>
              <a:t>,</a:t>
            </a:r>
            <a:r>
              <a:rPr lang="vi-VN" sz="2400" b="1" dirty="0" smtClean="0">
                <a:solidFill>
                  <a:schemeClr val="bg1"/>
                </a:solidFill>
              </a:rPr>
              <a:t>kết luận</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hướng</a:t>
            </a:r>
            <a:r>
              <a:rPr lang="en-US" sz="2400" b="1" dirty="0" smtClean="0">
                <a:solidFill>
                  <a:schemeClr val="bg1"/>
                </a:solidFill>
              </a:rPr>
              <a:t> </a:t>
            </a:r>
            <a:r>
              <a:rPr lang="en-US" sz="2400" b="1" dirty="0" err="1" smtClean="0">
                <a:solidFill>
                  <a:schemeClr val="bg1"/>
                </a:solidFill>
              </a:rPr>
              <a:t>phá</a:t>
            </a:r>
            <a:r>
              <a:rPr lang="en-US" sz="2400" b="1" dirty="0" err="1" smtClean="0">
                <a:solidFill>
                  <a:schemeClr val="bg1"/>
                </a:solidFill>
              </a:rPr>
              <a:t>t</a:t>
            </a:r>
            <a:r>
              <a:rPr lang="en-US" sz="2400" b="1" dirty="0" smtClean="0">
                <a:solidFill>
                  <a:schemeClr val="bg1"/>
                </a:solidFill>
              </a:rPr>
              <a:t> </a:t>
            </a:r>
            <a:r>
              <a:rPr lang="en-US" sz="2400" b="1" dirty="0" err="1" smtClean="0">
                <a:solidFill>
                  <a:schemeClr val="bg1"/>
                </a:solidFill>
              </a:rPr>
              <a:t>triển</a:t>
            </a:r>
            <a:endParaRPr lang="en-US" sz="2400" b="1" dirty="0">
              <a:solidFill>
                <a:schemeClr val="bg1"/>
              </a:solidFill>
            </a:endParaRPr>
          </a:p>
        </p:txBody>
      </p:sp>
      <p:grpSp>
        <p:nvGrpSpPr>
          <p:cNvPr id="44" name="Group 140"/>
          <p:cNvGrpSpPr>
            <a:grpSpLocks/>
          </p:cNvGrpSpPr>
          <p:nvPr/>
        </p:nvGrpSpPr>
        <p:grpSpPr bwMode="auto">
          <a:xfrm>
            <a:off x="1600200" y="32766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1"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linds(horizontal)">
                                      <p:cBhvr>
                                        <p:cTn id="21" dur="500"/>
                                        <p:tgtEl>
                                          <p:spTgt spid="35"/>
                                        </p:tgtEl>
                                      </p:cBhvr>
                                    </p:animEffect>
                                  </p:childTnLst>
                                </p:cTn>
                              </p:par>
                              <p:par>
                                <p:cTn id="22" presetID="3" presetClass="entr" presetSubtype="1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linds(horizontal)">
                                      <p:cBhvr>
                                        <p:cTn id="24" dur="500"/>
                                        <p:tgtEl>
                                          <p:spTgt spid="36"/>
                                        </p:tgtEl>
                                      </p:cBhvr>
                                    </p:animEffect>
                                  </p:childTnLst>
                                </p:cTn>
                              </p:par>
                              <p:par>
                                <p:cTn id="25" presetID="3" presetClass="entr" presetSubtype="10" fill="hold" grpId="1"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par>
                                <p:cTn id="28" presetID="3" presetClass="entr" presetSubtype="1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blinds(horizontal)">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blinds(horizontal)">
                                      <p:cBhvr>
                                        <p:cTn id="35" dur="500"/>
                                        <p:tgtEl>
                                          <p:spTgt spid="107"/>
                                        </p:tgtEl>
                                      </p:cBhvr>
                                    </p:animEffect>
                                  </p:childTnLst>
                                </p:cTn>
                              </p:par>
                              <p:par>
                                <p:cTn id="36" presetID="3" presetClass="entr" presetSubtype="10" fill="hold" nodeType="with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blinds(horizontal)">
                                      <p:cBhvr>
                                        <p:cTn id="38"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107" grpId="0" animBg="1"/>
      <p:bldP spid="35" grpId="1" animBg="1"/>
      <p:bldP spid="4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 ScienceDirect, SSRN, PaperCube, ...)</a:t>
            </a:r>
            <a:r>
              <a:rPr lang="en-US" sz="2200" dirty="0" smtClean="0"/>
              <a:t> </a:t>
            </a:r>
            <a:r>
              <a:rPr lang="vi-VN" sz="2200" dirty="0" smtClean="0"/>
              <a:t>chủ yếu vẫn dựa trên từ khóa do người dùng nhập vào.</a:t>
            </a:r>
          </a:p>
          <a:p>
            <a:pPr algn="just"/>
            <a:r>
              <a:rPr lang="vi-VN" sz="2200" dirty="0" smtClean="0"/>
              <a:t>C</a:t>
            </a:r>
            <a:r>
              <a:rPr lang="en-US" sz="2200" dirty="0" err="1" smtClean="0"/>
              <a:t>ác</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a:t>
            </a:r>
            <a:r>
              <a:rPr lang="vi-VN" sz="2200" dirty="0" smtClean="0"/>
              <a:t>thường rất nhiều, </a:t>
            </a:r>
            <a:r>
              <a:rPr lang="en-US" sz="2200" dirty="0" err="1" smtClean="0"/>
              <a:t>đôi</a:t>
            </a:r>
            <a:r>
              <a:rPr lang="en-US" sz="2200" dirty="0" smtClean="0"/>
              <a:t> </a:t>
            </a:r>
            <a:r>
              <a:rPr lang="en-US" sz="2200" dirty="0" err="1" smtClean="0"/>
              <a:t>khi</a:t>
            </a:r>
            <a:r>
              <a:rPr lang="en-US" sz="2200" dirty="0" smtClean="0"/>
              <a:t> </a:t>
            </a:r>
            <a:r>
              <a:rPr lang="vi-VN" sz="2200" dirty="0" smtClean="0"/>
              <a:t>lại</a:t>
            </a:r>
            <a:r>
              <a:rPr lang="en-US" sz="2200" dirty="0" smtClean="0"/>
              <a:t> </a:t>
            </a:r>
            <a:r>
              <a:rPr lang="en-US" sz="2200" dirty="0" err="1" smtClean="0"/>
              <a:t>không</a:t>
            </a:r>
            <a:r>
              <a:rPr lang="en-US" sz="2200" dirty="0" smtClean="0"/>
              <a:t> </a:t>
            </a:r>
            <a:r>
              <a:rPr lang="en-US" sz="2200" dirty="0" err="1" smtClean="0"/>
              <a:t>phù</a:t>
            </a:r>
            <a:r>
              <a:rPr lang="en-US" sz="2200" dirty="0" smtClean="0"/>
              <a:t> </a:t>
            </a:r>
            <a:r>
              <a:rPr lang="en-US" sz="2200" dirty="0" err="1" smtClean="0"/>
              <a:t>hợp</a:t>
            </a:r>
            <a:r>
              <a:rPr lang="en-US" sz="2200" dirty="0" smtClean="0"/>
              <a:t> v</a:t>
            </a:r>
            <a:r>
              <a:rPr lang="vi-VN" sz="2200" dirty="0" smtClean="0"/>
              <a:t>ớ</a:t>
            </a:r>
            <a:r>
              <a:rPr lang="en-US" sz="2200" dirty="0" err="1" smtClean="0"/>
              <a:t>i</a:t>
            </a:r>
            <a:r>
              <a:rPr lang="en-US" sz="2200" dirty="0" smtClean="0"/>
              <a:t> </a:t>
            </a:r>
            <a:r>
              <a:rPr lang="en-US" sz="2200" dirty="0" err="1" smtClean="0"/>
              <a:t>mục</a:t>
            </a:r>
            <a:r>
              <a:rPr lang="en-US" sz="2200" dirty="0" smtClean="0"/>
              <a:t> </a:t>
            </a:r>
            <a:r>
              <a:rPr lang="en-US" sz="2200" dirty="0" err="1" smtClean="0"/>
              <a:t>đích</a:t>
            </a:r>
            <a:r>
              <a:rPr lang="en-US" sz="2200" dirty="0" smtClean="0"/>
              <a:t> </a:t>
            </a:r>
            <a:r>
              <a:rPr lang="en-US" sz="2200" dirty="0" err="1" smtClean="0"/>
              <a:t>của</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vi-VN" sz="2200" dirty="0" smtClean="0"/>
              <a:t>Đ</a:t>
            </a:r>
            <a:r>
              <a:rPr lang="en-US" sz="2200" dirty="0" smtClean="0"/>
              <a:t>ể </a:t>
            </a:r>
            <a:r>
              <a:rPr lang="en-US" sz="2200" dirty="0" err="1" smtClean="0"/>
              <a:t>có</a:t>
            </a:r>
            <a:r>
              <a:rPr lang="en-US" sz="2200" dirty="0" smtClean="0"/>
              <a:t> </a:t>
            </a:r>
            <a:r>
              <a:rPr lang="en-US" sz="2200" dirty="0" err="1" smtClean="0"/>
              <a:t>được</a:t>
            </a:r>
            <a:r>
              <a:rPr lang="en-US" sz="2200" dirty="0" smtClean="0"/>
              <a:t> </a:t>
            </a:r>
            <a:r>
              <a:rPr lang="en-US" sz="2200" dirty="0" err="1" smtClean="0"/>
              <a:t>thông</a:t>
            </a:r>
            <a:r>
              <a:rPr lang="en-US" sz="2200" dirty="0" smtClean="0"/>
              <a:t> tin </a:t>
            </a:r>
            <a:r>
              <a:rPr lang="en-US" sz="2200" dirty="0" err="1" smtClean="0"/>
              <a:t>chính</a:t>
            </a:r>
            <a:r>
              <a:rPr lang="en-US" sz="2200" dirty="0" smtClean="0"/>
              <a:t> </a:t>
            </a:r>
            <a:r>
              <a:rPr lang="en-US" sz="2200" dirty="0" err="1" smtClean="0"/>
              <a:t>xác</a:t>
            </a:r>
            <a:r>
              <a:rPr lang="en-US" sz="2200" dirty="0" smtClean="0"/>
              <a:t> </a:t>
            </a:r>
            <a:r>
              <a:rPr lang="en-US" sz="2200" dirty="0" err="1" smtClean="0"/>
              <a:t>nhất</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en-US" sz="2200" dirty="0" err="1" smtClean="0"/>
              <a:t>cần</a:t>
            </a:r>
            <a:r>
              <a:rPr lang="en-US" sz="2200" dirty="0" smtClean="0"/>
              <a:t> </a:t>
            </a:r>
            <a:r>
              <a:rPr lang="en-US" sz="2200" dirty="0" err="1" smtClean="0"/>
              <a:t>tốn</a:t>
            </a:r>
            <a:r>
              <a:rPr lang="en-US" sz="2200" dirty="0" smtClean="0"/>
              <a:t> </a:t>
            </a:r>
            <a:r>
              <a:rPr lang="en-US" sz="2200" dirty="0" err="1" smtClean="0"/>
              <a:t>thời</a:t>
            </a:r>
            <a:r>
              <a:rPr lang="en-US" sz="2200" dirty="0" smtClean="0"/>
              <a:t> </a:t>
            </a:r>
            <a:r>
              <a:rPr lang="en-US" sz="2200" dirty="0" err="1" smtClean="0"/>
              <a:t>gian</a:t>
            </a:r>
            <a:r>
              <a:rPr lang="en-US" sz="2200" dirty="0" smtClean="0"/>
              <a:t> </a:t>
            </a:r>
            <a:r>
              <a:rPr lang="en-US" sz="2200" dirty="0" err="1" smtClean="0"/>
              <a:t>để</a:t>
            </a:r>
            <a:r>
              <a:rPr lang="en-US" sz="2200" dirty="0" smtClean="0"/>
              <a:t> </a:t>
            </a:r>
            <a:r>
              <a:rPr lang="en-US" sz="2200" dirty="0" err="1" smtClean="0"/>
              <a:t>duyệt</a:t>
            </a:r>
            <a:r>
              <a:rPr lang="vi-VN" sz="2200" dirty="0" smtClean="0"/>
              <a:t> tìm.</a:t>
            </a:r>
            <a:endParaRPr lang="en-US" sz="2200" dirty="0" smtClean="0"/>
          </a:p>
          <a:p>
            <a:pPr algn="just"/>
            <a:r>
              <a:rPr lang="vi-VN" sz="2200" dirty="0" smtClean="0"/>
              <a:t>Đã có một số nghiên cứu về hệ thống hỏi đáp [</a:t>
            </a:r>
            <a:r>
              <a:rPr lang="vi-VN" sz="2200" dirty="0" smtClean="0">
                <a:solidFill>
                  <a:srgbClr val="FF0000"/>
                </a:solidFill>
              </a:rPr>
              <a:t>ref</a:t>
            </a:r>
            <a:r>
              <a:rPr lang="vi-VN" sz="2200" dirty="0" smtClean="0"/>
              <a:t>] nhằm phục vụ tốt hơn cho vấn đề tìm kiếm.</a:t>
            </a:r>
          </a:p>
          <a:p>
            <a:pPr algn="just"/>
            <a:r>
              <a:rPr lang="vi-VN" sz="2200" dirty="0" smtClean="0"/>
              <a:t>Đề tài mong muốn xây dựng một giao diện hỏi đáp để tìm kiếm bài báo. Các thức hỏi đáp có thể sẽ giúp tìm kiếm bài báo chính xác hơn. Ngoài ra, nó còn 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Mục</a:t>
            </a:r>
            <a:r>
              <a:rPr lang="en-US" sz="2200" dirty="0" smtClean="0"/>
              <a:t> </a:t>
            </a:r>
            <a:r>
              <a:rPr lang="en-US" sz="2200" dirty="0" err="1" smtClean="0"/>
              <a:t>tiêu</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algn="just"/>
            <a:r>
              <a:rPr lang="en-US" sz="2200" dirty="0" err="1" smtClean="0"/>
              <a:t>Hệ</a:t>
            </a:r>
            <a:r>
              <a:rPr lang="en-US" sz="2200" dirty="0" smtClean="0"/>
              <a:t> </a:t>
            </a:r>
            <a:r>
              <a:rPr lang="en-US" sz="2200" dirty="0" err="1" smtClean="0"/>
              <a:t>thống</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theo</a:t>
            </a:r>
            <a:r>
              <a:rPr lang="en-US" sz="2200" dirty="0" smtClean="0"/>
              <a:t> </a:t>
            </a:r>
            <a:r>
              <a:rPr lang="en-US" sz="2200" dirty="0" err="1" smtClean="0"/>
              <a:t>từ</a:t>
            </a:r>
            <a:r>
              <a:rPr lang="en-US" sz="2200" dirty="0" smtClean="0"/>
              <a:t> khóa </a:t>
            </a:r>
            <a:r>
              <a:rPr lang="en-US" sz="2200" dirty="0" err="1" smtClean="0"/>
              <a:t>thông</a:t>
            </a:r>
            <a:r>
              <a:rPr lang="en-US" sz="2200" dirty="0" smtClean="0"/>
              <a:t> </a:t>
            </a:r>
            <a:r>
              <a:rPr lang="en-US" sz="2200" dirty="0" err="1" smtClean="0"/>
              <a:t>thường</a:t>
            </a:r>
            <a:r>
              <a:rPr lang="en-US" sz="2200" dirty="0" smtClean="0"/>
              <a:t> </a:t>
            </a:r>
            <a:r>
              <a:rPr lang="en-US" sz="2200" dirty="0" err="1" smtClean="0"/>
              <a:t>và</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bằng</a:t>
            </a:r>
            <a:r>
              <a:rPr lang="en-US" sz="2200" dirty="0" smtClean="0"/>
              <a:t> </a:t>
            </a:r>
            <a:r>
              <a:rPr lang="en-US" sz="2200" dirty="0" err="1" smtClean="0"/>
              <a:t>cách</a:t>
            </a:r>
            <a:r>
              <a:rPr lang="en-US" sz="2200" dirty="0" smtClean="0"/>
              <a:t> </a:t>
            </a:r>
            <a:r>
              <a:rPr lang="en-US" sz="2200" dirty="0" err="1" smtClean="0"/>
              <a:t>đặt</a:t>
            </a:r>
            <a:r>
              <a:rPr lang="en-US" sz="2200" dirty="0" smtClean="0"/>
              <a:t> </a:t>
            </a:r>
            <a:r>
              <a:rPr lang="en-US" sz="2200" dirty="0" err="1" smtClean="0"/>
              <a:t>câu</a:t>
            </a:r>
            <a:r>
              <a:rPr lang="en-US" sz="2200" dirty="0" smtClean="0"/>
              <a:t> </a:t>
            </a:r>
            <a:r>
              <a:rPr lang="en-US" sz="2200" dirty="0" err="1" smtClean="0"/>
              <a:t>hỏi</a:t>
            </a:r>
            <a:r>
              <a:rPr lang="en-US" sz="2200" dirty="0" smtClean="0"/>
              <a:t>.</a:t>
            </a:r>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vi-VN" sz="2200" dirty="0" smtClean="0">
                <a:solidFill>
                  <a:srgbClr val="FF0000"/>
                </a:solidFill>
              </a:rPr>
              <a:t>ref</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200" dirty="0" smtClean="0"/>
              <a:t>Yes/No question</a:t>
            </a:r>
          </a:p>
          <a:p>
            <a:pPr lvl="1"/>
            <a:r>
              <a:rPr lang="vi-VN" sz="2200" dirty="0" smtClean="0"/>
              <a:t>Wh-word question (What, Which, Who)</a:t>
            </a:r>
          </a:p>
          <a:p>
            <a:pPr lvl="1"/>
            <a:r>
              <a:rPr lang="vi-VN" sz="22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sẽ</a:t>
            </a:r>
            <a:r>
              <a:rPr lang="en-US" sz="2200" dirty="0" smtClean="0"/>
              <a:t> </a:t>
            </a:r>
            <a:r>
              <a:rPr lang="vi-VN" sz="2200" dirty="0" smtClean="0"/>
              <a:t>được tạo bằng tay tham khảo trên một số mẫu câu của TREC.</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endParaRPr lang="en-US" sz="2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r>
              <a:rPr lang="en-US" sz="2200" dirty="0" err="1" smtClean="0"/>
              <a:t>Xây</a:t>
            </a:r>
            <a:r>
              <a:rPr lang="en-US" sz="2200" dirty="0" smtClean="0"/>
              <a:t> </a:t>
            </a:r>
            <a:r>
              <a:rPr lang="en-US" sz="2200" dirty="0" err="1" smtClean="0"/>
              <a:t>dựng</a:t>
            </a:r>
            <a:r>
              <a:rPr lang="en-US" sz="2200" dirty="0" smtClean="0"/>
              <a:t> </a:t>
            </a:r>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lgn="just"/>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vi-VN" sz="2200" dirty="0" smtClean="0"/>
              <a:t>Trên thực tế khảo sát, các hệ thống hỏi đáp</a:t>
            </a:r>
            <a:r>
              <a:rPr lang="en-US" sz="2200" dirty="0" smtClean="0"/>
              <a:t> </a:t>
            </a:r>
            <a:r>
              <a:rPr lang="vi-VN" sz="2200" dirty="0" smtClean="0"/>
              <a:t>[</a:t>
            </a:r>
            <a:r>
              <a:rPr lang="en-US" sz="2200" dirty="0" smtClean="0">
                <a:solidFill>
                  <a:srgbClr val="FF0000"/>
                </a:solidFill>
              </a:rPr>
              <a:t>ref</a:t>
            </a:r>
            <a:r>
              <a:rPr lang="vi-VN" sz="2200" dirty="0" smtClean="0"/>
              <a:t>] đều thực hiện trên một cơ sở dữ liệu lưu trữ sẵn các bộ ba hay một ontology ngữ nghĩa [</a:t>
            </a:r>
            <a:r>
              <a:rPr lang="en-US" sz="2200" dirty="0" smtClean="0">
                <a:solidFill>
                  <a:srgbClr val="FF0000"/>
                </a:solidFill>
              </a:rPr>
              <a:t>ref</a:t>
            </a:r>
            <a:r>
              <a:rPr lang="vi-VN" sz="2200" dirty="0" smtClean="0"/>
              <a:t>]. </a:t>
            </a:r>
            <a:endParaRPr lang="en-US" sz="2200" dirty="0" smtClean="0"/>
          </a:p>
          <a:p>
            <a:pPr lvl="1"/>
            <a:r>
              <a:rPr lang="en-US" sz="2200" dirty="0" smtClean="0"/>
              <a:t>Tập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r>
              <a:rPr lang="vi-VN" sz="1800" dirty="0" smtClean="0"/>
              <a:t>(Publication, be publish by, publisher)</a:t>
            </a:r>
            <a:endParaRPr lang="en-US" sz="1800" dirty="0" smtClean="0"/>
          </a:p>
          <a:p>
            <a:pPr lvl="2"/>
            <a:r>
              <a:rPr lang="vi-VN" sz="1800" dirty="0" smtClean="0"/>
              <a:t>(Publication, be realese by, publisher)</a:t>
            </a:r>
            <a:endParaRPr lang="en-US" sz="1800" dirty="0" smtClean="0"/>
          </a:p>
          <a:p>
            <a:pPr lvl="2"/>
            <a:r>
              <a:rPr lang="vi-VN" sz="1800" dirty="0" smtClean="0"/>
              <a:t>(Publication, from, publisher)</a:t>
            </a:r>
            <a:endParaRPr lang="en-US" sz="1800" dirty="0" smtClean="0"/>
          </a:p>
          <a:p>
            <a:pPr lvl="2"/>
            <a:r>
              <a:rPr lang="vi-VN" sz="1800" dirty="0" smtClean="0"/>
              <a:t>(Publication, in, publisher) (Tham khảo phụ lục E</a:t>
            </a:r>
            <a:r>
              <a:rPr lang="en-US" sz="1800" dirty="0" smtClean="0"/>
              <a:t> khóa luận</a:t>
            </a:r>
            <a:r>
              <a:rPr lang="vi-VN" sz="1800" dirty="0" smtClean="0"/>
              <a:t>)</a:t>
            </a: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a:t>
            </a:r>
            <a:r>
              <a:rPr lang="en-US" dirty="0" smtClean="0"/>
              <a:t>1</a:t>
            </a:r>
            <a:r>
              <a:rPr lang="vi-VN" dirty="0" smtClean="0"/>
              <a:t>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6172200" y="4572000"/>
            <a:ext cx="1295400" cy="1524000"/>
          </a:xfrm>
          <a:prstGeom prst="rect">
            <a:avLst/>
          </a:prstGeom>
          <a:noFill/>
        </p:spPr>
      </p:pic>
      <p:sp>
        <p:nvSpPr>
          <p:cNvPr id="10" name="TextBox 9"/>
          <p:cNvSpPr txBox="1"/>
          <p:nvPr/>
        </p:nvSpPr>
        <p:spPr>
          <a:xfrm>
            <a:off x="7543800" y="4953000"/>
            <a:ext cx="1600200" cy="923330"/>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715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15"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8"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1"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4"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27"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3"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36"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39"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42"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45"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48"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5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pic>
        <p:nvPicPr>
          <p:cNvPr id="4098" name="Picture 2"/>
          <p:cNvPicPr>
            <a:picLocks noChangeAspect="1" noChangeArrowheads="1"/>
          </p:cNvPicPr>
          <p:nvPr/>
        </p:nvPicPr>
        <p:blipFill>
          <a:blip r:embed="rId4"/>
          <a:srcRect/>
          <a:stretch>
            <a:fillRect/>
          </a:stretch>
        </p:blipFill>
        <p:spPr bwMode="auto">
          <a:xfrm>
            <a:off x="5130818" y="838200"/>
            <a:ext cx="4013182" cy="228599"/>
          </a:xfrm>
          <a:prstGeom prst="rect">
            <a:avLst/>
          </a:prstGeom>
          <a:noFill/>
          <a:ln w="9525">
            <a:noFill/>
            <a:miter lim="800000"/>
            <a:headEnd/>
            <a:tailEnd/>
          </a:ln>
          <a:effectLst/>
        </p:spPr>
      </p:pic>
      <p:sp>
        <p:nvSpPr>
          <p:cNvPr id="54" name="Left-Right Arrow 53"/>
          <p:cNvSpPr/>
          <p:nvPr/>
        </p:nvSpPr>
        <p:spPr>
          <a:xfrm>
            <a:off x="5181600" y="4572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par>
                                <p:cTn id="13" presetID="3" presetClass="entr" presetSubtype="1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par>
                                <p:cTn id="21" presetID="3" presetClass="entr" presetSubtype="1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blinds(horizontal)">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blinds(horizontal)">
                                      <p:cBhvr>
                                        <p:cTn id="28" dur="500"/>
                                        <p:tgtEl>
                                          <p:spTgt spid="39"/>
                                        </p:tgtEl>
                                      </p:cBhvr>
                                    </p:animEffect>
                                  </p:childTnLst>
                                </p:cTn>
                              </p:par>
                              <p:par>
                                <p:cTn id="29" presetID="3" presetClass="entr" presetSubtype="1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linds(horizontal)">
                                      <p:cBhvr>
                                        <p:cTn id="31" dur="500"/>
                                        <p:tgtEl>
                                          <p:spTgt spid="48"/>
                                        </p:tgtEl>
                                      </p:cBhvr>
                                    </p:animEffect>
                                  </p:childTnLst>
                                </p:cTn>
                              </p:par>
                              <p:par>
                                <p:cTn id="32" presetID="3" presetClass="entr" presetSubtype="1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par>
                                <p:cTn id="43" presetID="3" presetClass="entr" presetSubtype="1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blinds(horizontal)">
                                      <p:cBhvr>
                                        <p:cTn id="45" dur="500"/>
                                        <p:tgtEl>
                                          <p:spTgt spid="42"/>
                                        </p:tgtEl>
                                      </p:cBhvr>
                                    </p:animEffect>
                                  </p:childTnLst>
                                </p:cTn>
                              </p:par>
                              <p:par>
                                <p:cTn id="46" presetID="3" presetClass="entr" presetSubtype="10" fill="hold"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blinds(horizontal)">
                                      <p:cBhvr>
                                        <p:cTn id="48" dur="500"/>
                                        <p:tgtEl>
                                          <p:spTgt spid="5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par>
                                <p:cTn id="54" presetID="3" presetClass="entr" presetSubtype="1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par>
                                <p:cTn id="57" presetID="3" presetClass="entr" presetSubtype="1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blinds(horizontal)">
                                      <p:cBhvr>
                                        <p:cTn id="59" dur="500"/>
                                        <p:tgtEl>
                                          <p:spTgt spid="15"/>
                                        </p:tgtEl>
                                      </p:cBhvr>
                                    </p:animEffect>
                                  </p:childTnLst>
                                </p:cTn>
                              </p:par>
                              <p:par>
                                <p:cTn id="60" presetID="3" presetClass="entr" presetSubtype="1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098"/>
                                        </p:tgtEl>
                                        <p:attrNameLst>
                                          <p:attrName>style.visibility</p:attrName>
                                        </p:attrNameLst>
                                      </p:cBhvr>
                                      <p:to>
                                        <p:strVal val="visible"/>
                                      </p:to>
                                    </p:set>
                                    <p:animEffect transition="in" filter="blinds(horizontal)">
                                      <p:cBhvr>
                                        <p:cTn id="67" dur="500"/>
                                        <p:tgtEl>
                                          <p:spTgt spid="4098"/>
                                        </p:tgtEl>
                                      </p:cBhvr>
                                    </p:animEffec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nodeType="clickEffect">
                                  <p:stCondLst>
                                    <p:cond delay="0"/>
                                  </p:stCondLst>
                                  <p:childTnLst>
                                    <p:animMotion origin="layout" path="M -0.08056 0.02037 C -0.09688 0.03912 -0.1132 0.0581 -0.14445 0.06481 C -0.1757 0.07153 -0.2474 0.0618 -0.26806 0.06111 " pathEditMode="relative" ptsTypes="aaA">
                                      <p:cBhvr>
                                        <p:cTn id="71" dur="2000" fill="hold"/>
                                        <p:tgtEl>
                                          <p:spTgt spid="4098"/>
                                        </p:tgtEl>
                                        <p:attrNameLst>
                                          <p:attrName>ppt_x</p:attrName>
                                          <p:attrName>ppt_y</p:attrName>
                                        </p:attrNameLst>
                                      </p:cBhvr>
                                    </p:animMotion>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nodeType="clickEffect">
                                  <p:stCondLst>
                                    <p:cond delay="0"/>
                                  </p:stCondLst>
                                  <p:childTnLst>
                                    <p:animEffect transition="out" filter="blinds(horizontal)">
                                      <p:cBhvr>
                                        <p:cTn id="75" dur="500"/>
                                        <p:tgtEl>
                                          <p:spTgt spid="4098"/>
                                        </p:tgtEl>
                                      </p:cBhvr>
                                    </p:animEffect>
                                    <p:set>
                                      <p:cBhvr>
                                        <p:cTn id="76" dur="1" fill="hold">
                                          <p:stCondLst>
                                            <p:cond delay="499"/>
                                          </p:stCondLst>
                                        </p:cTn>
                                        <p:tgtEl>
                                          <p:spTgt spid="409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blinds(horizontal)">
                                      <p:cBhvr>
                                        <p:cTn id="8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lstStyle/>
          <a:p>
            <a:pPr algn="just"/>
            <a:r>
              <a:rPr lang="vi-VN" sz="2200" dirty="0" smtClean="0"/>
              <a:t>Tập kiếm thử gồm 102 câu dựa tên thông tin hiện có của cơ sở dữ liệu, nhu cầu tìm kiếm và một số dạng câu hỏi trong TREC. </a:t>
            </a:r>
            <a:endParaRPr lang="en-US" sz="2200" dirty="0" smtClean="0"/>
          </a:p>
          <a:p>
            <a:pPr algn="just"/>
            <a:r>
              <a:rPr lang="vi-VN" sz="2200" dirty="0" smtClean="0"/>
              <a:t>Độ chính xác khi rút bộ ba được trình bày ở bảng sau:</a:t>
            </a:r>
            <a:endParaRPr lang="en-US" sz="2200" dirty="0" smtClean="0"/>
          </a:p>
          <a:p>
            <a:endParaRPr lang="en-US" dirty="0"/>
          </a:p>
        </p:txBody>
      </p:sp>
      <p:graphicFrame>
        <p:nvGraphicFramePr>
          <p:cNvPr id="4" name="Table 3"/>
          <p:cNvGraphicFramePr>
            <a:graphicFrameLocks noGrp="1"/>
          </p:cNvGraphicFramePr>
          <p:nvPr/>
        </p:nvGraphicFramePr>
        <p:xfrm>
          <a:off x="1447800" y="2819400"/>
          <a:ext cx="6096000" cy="2804160"/>
        </p:xfrm>
        <a:graphic>
          <a:graphicData uri="http://schemas.openxmlformats.org/drawingml/2006/table">
            <a:tbl>
              <a:tblPr/>
              <a:tblGrid>
                <a:gridCol w="3048000"/>
                <a:gridCol w="3048000"/>
              </a:tblGrid>
              <a:tr h="290017">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Khả năng rút trích bộ ba</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Độ chính xác</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96</a:t>
                      </a:r>
                      <a:r>
                        <a:rPr lang="vi-VN" sz="2000">
                          <a:solidFill>
                            <a:schemeClr val="bg1"/>
                          </a:solidFill>
                          <a:latin typeface="Times New Roman"/>
                          <a:ea typeface="Times New Roman"/>
                          <a:cs typeface="Times New Roman"/>
                        </a:rPr>
                        <a:t>%</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99</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đúng</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98</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sai</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3</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561644">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không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Tổng số câu</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10</a:t>
                      </a:r>
                      <a:r>
                        <a:rPr lang="en-US" sz="2000" dirty="0">
                          <a:solidFill>
                            <a:schemeClr val="bg1"/>
                          </a:solidFill>
                          <a:latin typeface="Times New Roman"/>
                          <a:ea typeface="Times New Roman"/>
                          <a:cs typeface="Times New Roman"/>
                        </a:rPr>
                        <a:t>2</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 name="Rectangle 4"/>
          <p:cNvSpPr/>
          <p:nvPr/>
        </p:nvSpPr>
        <p:spPr>
          <a:xfrm>
            <a:off x="1219200" y="5715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1</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lstStyle/>
          <a:p>
            <a:pPr algn="just"/>
            <a:r>
              <a:rPr lang="en-US" sz="2200" dirty="0" err="1" smtClean="0"/>
              <a:t>Đánh</a:t>
            </a:r>
            <a:r>
              <a:rPr lang="en-US" sz="2200" dirty="0" smtClean="0"/>
              <a:t> </a:t>
            </a:r>
            <a:r>
              <a:rPr lang="en-US" sz="2200" dirty="0" err="1" smtClean="0"/>
              <a:t>giá</a:t>
            </a:r>
            <a:r>
              <a:rPr lang="en-US" sz="2200" dirty="0" smtClean="0"/>
              <a:t> </a:t>
            </a:r>
            <a:r>
              <a:rPr lang="en-US" sz="2200" dirty="0" err="1" smtClean="0"/>
              <a:t>áp</a:t>
            </a:r>
            <a:r>
              <a:rPr lang="en-US" sz="2200" dirty="0" smtClean="0"/>
              <a:t> </a:t>
            </a:r>
            <a:r>
              <a:rPr lang="en-US" sz="2200" dirty="0" err="1" smtClean="0"/>
              <a:t>dụng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a:t>
            </a:r>
            <a:r>
              <a:rPr lang="en-US" sz="2200" dirty="0" err="1" smtClean="0"/>
              <a:t>tập</a:t>
            </a:r>
            <a:r>
              <a:rPr lang="en-US" sz="2200" dirty="0" smtClean="0"/>
              <a:t> TREC 2004 (</a:t>
            </a:r>
            <a:r>
              <a:rPr lang="en-US" sz="2200" dirty="0" err="1" smtClean="0"/>
              <a:t>gồm</a:t>
            </a:r>
            <a:r>
              <a:rPr lang="en-US" sz="2200" dirty="0" smtClean="0"/>
              <a:t> 286 </a:t>
            </a:r>
            <a:r>
              <a:rPr lang="en-US" sz="2200" dirty="0" err="1" smtClean="0"/>
              <a:t>câu</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bao</a:t>
            </a:r>
            <a:r>
              <a:rPr lang="en-US" sz="2200" dirty="0" smtClean="0"/>
              <a:t> </a:t>
            </a:r>
            <a:r>
              <a:rPr lang="en-US" sz="2200" dirty="0" err="1" smtClean="0"/>
              <a:t>gồm</a:t>
            </a:r>
            <a:r>
              <a:rPr lang="en-US" sz="2200" dirty="0" smtClean="0"/>
              <a:t> </a:t>
            </a:r>
            <a:r>
              <a:rPr lang="en-US" sz="2200" dirty="0" err="1" smtClean="0"/>
              <a:t>trước</a:t>
            </a:r>
            <a:r>
              <a:rPr lang="en-US" sz="2200" dirty="0" smtClean="0"/>
              <a:t> </a:t>
            </a:r>
            <a:r>
              <a:rPr lang="en-US" sz="2200" dirty="0" err="1" smtClean="0"/>
              <a:t>và</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luật</a:t>
            </a:r>
            <a:r>
              <a:rPr lang="en-US" sz="2200" dirty="0" smtClean="0"/>
              <a:t>:</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err="1" smtClean="0"/>
              <a:t>Với</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này</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trước</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có</a:t>
            </a:r>
            <a:r>
              <a:rPr lang="en-US" sz="2200" dirty="0" smtClean="0"/>
              <a:t> </a:t>
            </a:r>
            <a:r>
              <a:rPr lang="en-US" sz="2200" dirty="0" err="1" smtClean="0"/>
              <a:t>khả</a:t>
            </a:r>
            <a:r>
              <a:rPr lang="en-US" sz="2200" dirty="0" smtClean="0"/>
              <a:t> </a:t>
            </a:r>
            <a:r>
              <a:rPr lang="en-US" sz="2200" dirty="0" err="1" smtClean="0"/>
              <a:t>năng</a:t>
            </a:r>
            <a:r>
              <a:rPr lang="en-US" sz="2200" dirty="0" smtClean="0"/>
              <a:t> </a:t>
            </a:r>
            <a:r>
              <a:rPr lang="en-US" sz="2200" dirty="0" err="1" smtClean="0"/>
              <a:t>rút</a:t>
            </a:r>
            <a:r>
              <a:rPr lang="en-US" sz="2200" dirty="0" smtClean="0"/>
              <a:t> </a:t>
            </a:r>
            <a:r>
              <a:rPr lang="en-US" sz="2200" dirty="0" err="1" smtClean="0"/>
              <a:t>trích</a:t>
            </a:r>
            <a:r>
              <a:rPr lang="en-US" sz="2200" dirty="0" smtClean="0"/>
              <a:t> </a:t>
            </a:r>
            <a:r>
              <a:rPr lang="en-US" sz="2200" dirty="0" err="1" smtClean="0"/>
              <a:t>khá</a:t>
            </a:r>
            <a:r>
              <a:rPr lang="en-US" sz="2200" dirty="0" smtClean="0"/>
              <a:t> </a:t>
            </a:r>
            <a:r>
              <a:rPr lang="en-US" sz="2200" dirty="0" err="1" smtClean="0"/>
              <a:t>thấp</a:t>
            </a:r>
            <a:r>
              <a:rPr lang="en-US" sz="2200" dirty="0" smtClean="0"/>
              <a:t> (30%) so </a:t>
            </a:r>
            <a:r>
              <a:rPr lang="en-US" sz="2200" dirty="0" err="1" smtClean="0"/>
              <a:t>với</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(50%). </a:t>
            </a:r>
            <a:endParaRPr lang="en-US" sz="2200" dirty="0" smtClean="0"/>
          </a:p>
          <a:p>
            <a:pPr algn="just"/>
            <a:r>
              <a:rPr lang="en-US" sz="2200" dirty="0" err="1" smtClean="0"/>
              <a:t>Nếu</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bổ</a:t>
            </a:r>
            <a:r>
              <a:rPr lang="en-US" sz="2200" dirty="0" smtClean="0"/>
              <a:t> sung </a:t>
            </a:r>
            <a:r>
              <a:rPr lang="en-US" sz="2200" dirty="0" err="1" smtClean="0"/>
              <a:t>thêm</a:t>
            </a:r>
            <a:r>
              <a:rPr lang="en-US" sz="2200" dirty="0" smtClean="0"/>
              <a:t> </a:t>
            </a:r>
            <a:r>
              <a:rPr lang="en-US" sz="2200" dirty="0" err="1" smtClean="0"/>
              <a:t>các</a:t>
            </a:r>
            <a:r>
              <a:rPr lang="en-US" sz="2200" dirty="0" smtClean="0"/>
              <a:t> </a:t>
            </a:r>
            <a:r>
              <a:rPr lang="en-US" sz="2200" dirty="0" err="1" smtClean="0"/>
              <a:t>luật</a:t>
            </a:r>
            <a:r>
              <a:rPr lang="en-US" sz="2200" dirty="0" smtClean="0"/>
              <a:t> </a:t>
            </a:r>
            <a:r>
              <a:rPr lang="en-US" sz="2200" dirty="0" err="1" smtClean="0"/>
              <a:t>và</a:t>
            </a:r>
            <a:r>
              <a:rPr lang="en-US" sz="2200" dirty="0" smtClean="0"/>
              <a:t> </a:t>
            </a:r>
            <a:r>
              <a:rPr lang="en-US" sz="2200" dirty="0" err="1" smtClean="0"/>
              <a:t>các</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đề</a:t>
            </a:r>
            <a:r>
              <a:rPr lang="en-US" sz="2200" dirty="0" smtClean="0"/>
              <a:t> </a:t>
            </a:r>
            <a:r>
              <a:rPr lang="en-US" sz="2200" dirty="0" err="1" smtClean="0"/>
              <a:t>tài</a:t>
            </a:r>
            <a:r>
              <a:rPr lang="en-US" sz="2200" dirty="0" smtClean="0"/>
              <a:t> </a:t>
            </a:r>
            <a:r>
              <a:rPr lang="en-US" sz="2200" dirty="0" err="1" smtClean="0"/>
              <a:t>hy</a:t>
            </a:r>
            <a:r>
              <a:rPr lang="en-US" sz="2200" dirty="0" smtClean="0"/>
              <a:t> </a:t>
            </a:r>
            <a:r>
              <a:rPr lang="en-US" sz="2200" dirty="0" err="1" smtClean="0"/>
              <a:t>vọng</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bao</a:t>
            </a:r>
            <a:r>
              <a:rPr lang="en-US" sz="2200" dirty="0" smtClean="0"/>
              <a:t> </a:t>
            </a:r>
            <a:r>
              <a:rPr lang="en-US" sz="2200" dirty="0" err="1" smtClean="0"/>
              <a:t>quát</a:t>
            </a:r>
            <a:r>
              <a:rPr lang="en-US" sz="2200" dirty="0" smtClean="0"/>
              <a:t> </a:t>
            </a:r>
            <a:r>
              <a:rPr lang="en-US" sz="2200" dirty="0" err="1" smtClean="0"/>
              <a:t>được</a:t>
            </a:r>
            <a:r>
              <a:rPr lang="en-US" sz="2200" dirty="0" smtClean="0"/>
              <a:t> </a:t>
            </a:r>
            <a:r>
              <a:rPr lang="en-US" sz="2200" dirty="0" err="1" smtClean="0"/>
              <a:t>từ</a:t>
            </a:r>
            <a:r>
              <a:rPr lang="en-US" sz="2200" dirty="0" smtClean="0"/>
              <a:t> 70-80%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TREC 2004 </a:t>
            </a:r>
            <a:r>
              <a:rPr lang="en-US" sz="2200" dirty="0" err="1" smtClean="0"/>
              <a:t>và</a:t>
            </a:r>
            <a:r>
              <a:rPr lang="en-US" sz="2200" dirty="0" smtClean="0"/>
              <a:t> TREC </a:t>
            </a:r>
            <a:r>
              <a:rPr lang="en-US" sz="2200" dirty="0" err="1" smtClean="0"/>
              <a:t>nói</a:t>
            </a:r>
            <a:r>
              <a:rPr lang="en-US" sz="2200" dirty="0" smtClean="0"/>
              <a:t> </a:t>
            </a:r>
            <a:r>
              <a:rPr lang="en-US" sz="2200" dirty="0" err="1" smtClean="0"/>
              <a:t>chung</a:t>
            </a:r>
            <a:r>
              <a:rPr lang="en-US" sz="2200" dirty="0" smtClean="0"/>
              <a:t>. </a:t>
            </a:r>
          </a:p>
        </p:txBody>
      </p:sp>
      <p:sp>
        <p:nvSpPr>
          <p:cNvPr id="5" name="Rectangle 4"/>
          <p:cNvSpPr/>
          <p:nvPr/>
        </p:nvSpPr>
        <p:spPr>
          <a:xfrm>
            <a:off x="1295400" y="3810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2</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TREC 2004</a:t>
            </a:r>
            <a:endParaRPr lang="en-US" dirty="0"/>
          </a:p>
        </p:txBody>
      </p:sp>
      <p:graphicFrame>
        <p:nvGraphicFramePr>
          <p:cNvPr id="6" name="Table 5"/>
          <p:cNvGraphicFramePr>
            <a:graphicFrameLocks noGrp="1"/>
          </p:cNvGraphicFramePr>
          <p:nvPr/>
        </p:nvGraphicFramePr>
        <p:xfrm>
          <a:off x="1524000" y="2133600"/>
          <a:ext cx="6096000" cy="1663700"/>
        </p:xfrm>
        <a:graphic>
          <a:graphicData uri="http://schemas.openxmlformats.org/drawingml/2006/table">
            <a:tbl>
              <a:tblPr/>
              <a:tblGrid>
                <a:gridCol w="3048000"/>
                <a:gridCol w="3048000"/>
              </a:tblGrid>
              <a:tr h="304800">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Trước khi chỉnh sửa luật</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30% (86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Sau khi chỉnh sửa luật</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50% (144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Tổng số câu</a:t>
                      </a:r>
                      <a:r>
                        <a:rPr lang="en-US" sz="2000">
                          <a:solidFill>
                            <a:schemeClr val="bg1"/>
                          </a:solidFill>
                          <a:latin typeface="Times New Roman"/>
                          <a:ea typeface="Times New Roman"/>
                          <a:cs typeface="Times New Roman"/>
                        </a:rPr>
                        <a:t> trong TREC 2004</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286</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660</TotalTime>
  <Words>1431</Words>
  <Application>Microsoft PowerPoint</Application>
  <PresentationFormat>On-screen Show (4:3)</PresentationFormat>
  <Paragraphs>105</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De Cuong v0.2</vt:lpstr>
      <vt:lpstr>Image</vt:lpstr>
      <vt:lpstr> XÂY DỰNG HỆ THỐNG TÌM KIẾM BÀI BÁO KHOA HỌC DỰA TRÊN HỎI ĐÁP BẰNG NGÔN NGỮ TỰ NHIÊN</vt:lpstr>
      <vt:lpstr>Nội dung</vt:lpstr>
      <vt:lpstr>Giới thiệu</vt:lpstr>
      <vt:lpstr>Mục tiêu và phạm vi đề tài</vt:lpstr>
      <vt:lpstr>Các bước đề xuất xử lý câu hỏi</vt:lpstr>
      <vt:lpstr>Các bước đề xuất xử lý câu hỏi</vt:lpstr>
      <vt:lpstr>Các bước đề xuất xử lý câu hỏi</vt:lpstr>
      <vt:lpstr>Đánh giá</vt:lpstr>
      <vt:lpstr>Đánh giá</vt:lpstr>
      <vt:lpstr>Kết luận </vt:lpstr>
      <vt:lpstr>Hướng phát triển</vt:lpstr>
      <vt:lpstr>Các tài liệu tham khảo</vt:lpstr>
      <vt:lpstr>Các tài liệu tham khảo</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Admin</cp:lastModifiedBy>
  <cp:revision>323</cp:revision>
  <dcterms:created xsi:type="dcterms:W3CDTF">2010-08-22T04:49:18Z</dcterms:created>
  <dcterms:modified xsi:type="dcterms:W3CDTF">2011-04-06T06:39:44Z</dcterms:modified>
</cp:coreProperties>
</file>