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92" r:id="rId17"/>
    <p:sldId id="296" r:id="rId18"/>
    <p:sldId id="297" r:id="rId19"/>
    <p:sldId id="293" r:id="rId20"/>
    <p:sldId id="298" r:id="rId21"/>
    <p:sldId id="294" r:id="rId22"/>
    <p:sldId id="295" r:id="rId23"/>
    <p:sldId id="279" r:id="rId24"/>
    <p:sldId id="288" r:id="rId25"/>
    <p:sldId id="26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11" autoAdjust="0"/>
    <p:restoredTop sz="94660"/>
  </p:normalViewPr>
  <p:slideViewPr>
    <p:cSldViewPr>
      <p:cViewPr>
        <p:scale>
          <a:sx n="75" d="100"/>
          <a:sy n="75" d="100"/>
        </p:scale>
        <p:origin x="-94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vn.org/index.php?topic=133.0;wap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werbus.com/" TargetMode="External"/><Relationship Id="rId2" Type="http://schemas.openxmlformats.org/officeDocument/2006/relationships/hyperlink" Target="http://start.csail.mi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angra.si.umich.edu/clair/NSIR/html/nsir.cgi" TargetMode="External"/><Relationship Id="rId4" Type="http://schemas.openxmlformats.org/officeDocument/2006/relationships/hyperlink" Target="http://www.answer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1143000"/>
            <a:ext cx="4419600" cy="2514600"/>
          </a:xfrm>
        </p:spPr>
        <p:txBody>
          <a:bodyPr/>
          <a:lstStyle/>
          <a:p>
            <a:pPr algn="ctr"/>
            <a:r>
              <a:rPr lang="en-US" sz="2400" i="1" dirty="0" err="1" smtClean="0"/>
              <a:t>Đề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Cương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đồ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tốt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nghiệp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hỏi</a:t>
            </a:r>
            <a:r>
              <a:rPr lang="en-US" sz="3200" dirty="0" smtClean="0"/>
              <a:t> </a:t>
            </a:r>
            <a:r>
              <a:rPr lang="en-US" sz="3200" dirty="0" err="1" smtClean="0"/>
              <a:t>đáp</a:t>
            </a:r>
            <a:r>
              <a:rPr lang="en-US" sz="3200" dirty="0" smtClean="0"/>
              <a:t> </a:t>
            </a:r>
            <a:r>
              <a:rPr lang="en-US" sz="3200" dirty="0" err="1" smtClean="0"/>
              <a:t>dựa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Ontology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Sinh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viên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“Movies and Cinema”.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SPARQL. 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(name)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( “What is the name of the &lt;class&gt; which has the &lt;xxx&gt; [ value ] ?”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 :What  is  the name of  the movie which has  the genre [</a:t>
            </a:r>
            <a:r>
              <a:rPr lang="en-US" dirty="0" err="1" smtClean="0"/>
              <a:t>genre_value</a:t>
            </a:r>
            <a:r>
              <a:rPr lang="en-US" dirty="0" smtClean="0"/>
              <a:t>]?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250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4501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chuẫn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table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[3])</a:t>
            </a:r>
          </a:p>
          <a:p>
            <a:endParaRPr lang="en-US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7162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“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” [4]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40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SPARQL.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vocw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metadata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vocw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ontology.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40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100%, 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91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84,62%.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Cao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2008 “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”[5]</a:t>
            </a:r>
          </a:p>
          <a:p>
            <a:pPr lvl="0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đựơc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: </a:t>
            </a:r>
            <a:r>
              <a:rPr lang="en-US" dirty="0" smtClean="0"/>
              <a:t>GATE (ANNIE </a:t>
            </a:r>
            <a:r>
              <a:rPr lang="en-US" dirty="0" err="1" smtClean="0"/>
              <a:t>và</a:t>
            </a:r>
            <a:r>
              <a:rPr lang="en-US" dirty="0" smtClean="0"/>
              <a:t> Ontology Annotation tool). </a:t>
            </a:r>
          </a:p>
          <a:p>
            <a:r>
              <a:rPr lang="en-US" dirty="0" smtClean="0"/>
              <a:t>Ontology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PROTON</a:t>
            </a:r>
          </a:p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440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TREC 2002 </a:t>
            </a:r>
            <a:r>
              <a:rPr lang="en-US" dirty="0" err="1" smtClean="0"/>
              <a:t>và</a:t>
            </a:r>
            <a:r>
              <a:rPr lang="en-US" dirty="0" smtClean="0"/>
              <a:t> 445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TREC 2007.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Bảng</a:t>
            </a:r>
            <a:r>
              <a:rPr lang="en-US" dirty="0" smtClean="0"/>
              <a:t> 1 –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do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057400"/>
          <a:ext cx="7086601" cy="3291840"/>
        </p:xfrm>
        <a:graphic>
          <a:graphicData uri="http://schemas.openxmlformats.org/drawingml/2006/table">
            <a:tbl>
              <a:tblPr/>
              <a:tblGrid>
                <a:gridCol w="1290812"/>
                <a:gridCol w="1494188"/>
                <a:gridCol w="2091863"/>
                <a:gridCol w="2209738"/>
              </a:tblGrid>
              <a:tr h="10363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Tổng Số câu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Trước khi làm giàu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Ontology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Sau khi làm giàu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Ontology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TREC 2002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440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15.23%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78.64%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TREC 2007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445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8.54%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60.45%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Ontology,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SPARQL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Ontology,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RDF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Ngòai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Ontology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OWL,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 Do OWL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RDF.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do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pic>
        <p:nvPicPr>
          <p:cNvPr id="33794" name="Picture 2" descr="Model_ver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239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1081" name="AutoShape 121"/>
          <p:cNvSpPr>
            <a:spLocks noChangeArrowheads="1"/>
          </p:cNvSpPr>
          <p:nvPr/>
        </p:nvSpPr>
        <p:spPr bwMode="grayWhite">
          <a:xfrm>
            <a:off x="2419350" y="4427537"/>
            <a:ext cx="619125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Cấu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trúc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chương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trình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2" name="AutoShape 122"/>
          <p:cNvSpPr>
            <a:spLocks noChangeArrowheads="1"/>
          </p:cNvSpPr>
          <p:nvPr/>
        </p:nvSpPr>
        <p:spPr bwMode="grayWhite">
          <a:xfrm>
            <a:off x="2457450" y="3665537"/>
            <a:ext cx="615315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Mô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hình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thống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2425700" y="2903537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ứng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dụng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nghiên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cứu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4" name="AutoShape 124"/>
          <p:cNvSpPr>
            <a:spLocks noChangeArrowheads="1"/>
          </p:cNvSpPr>
          <p:nvPr/>
        </p:nvSpPr>
        <p:spPr bwMode="grayWhite">
          <a:xfrm>
            <a:off x="2425700" y="2141537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Mục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tiêu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</a:rPr>
              <a:t> vi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2438400" y="1371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Đặt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vấn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2120900" y="1460500"/>
            <a:ext cx="381000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93" name="Group 133"/>
          <p:cNvGrpSpPr>
            <a:grpSpLocks/>
          </p:cNvGrpSpPr>
          <p:nvPr/>
        </p:nvGrpSpPr>
        <p:grpSpPr bwMode="auto">
          <a:xfrm>
            <a:off x="2120900" y="2247900"/>
            <a:ext cx="381000" cy="381000"/>
            <a:chOff x="2078" y="1680"/>
            <a:chExt cx="1615" cy="1615"/>
          </a:xfrm>
        </p:grpSpPr>
        <p:sp>
          <p:nvSpPr>
            <p:cNvPr id="41094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5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6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7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8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9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0" name="Group 140"/>
          <p:cNvGrpSpPr>
            <a:grpSpLocks/>
          </p:cNvGrpSpPr>
          <p:nvPr/>
        </p:nvGrpSpPr>
        <p:grpSpPr bwMode="auto">
          <a:xfrm>
            <a:off x="2120900" y="2979737"/>
            <a:ext cx="381000" cy="381000"/>
            <a:chOff x="2078" y="1680"/>
            <a:chExt cx="1615" cy="1615"/>
          </a:xfrm>
        </p:grpSpPr>
        <p:sp>
          <p:nvSpPr>
            <p:cNvPr id="41101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2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3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4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5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06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7" name="Group 147"/>
          <p:cNvGrpSpPr>
            <a:grpSpLocks/>
          </p:cNvGrpSpPr>
          <p:nvPr/>
        </p:nvGrpSpPr>
        <p:grpSpPr bwMode="auto">
          <a:xfrm>
            <a:off x="2120900" y="3767137"/>
            <a:ext cx="381000" cy="381000"/>
            <a:chOff x="2078" y="1680"/>
            <a:chExt cx="1615" cy="1615"/>
          </a:xfrm>
        </p:grpSpPr>
        <p:sp>
          <p:nvSpPr>
            <p:cNvPr id="41108" name="Oval 14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9" name="Oval 1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0" name="Oval 15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1" name="Oval 1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2" name="Oval 15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13" name="Oval 1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4" name="Group 154"/>
          <p:cNvGrpSpPr>
            <a:grpSpLocks/>
          </p:cNvGrpSpPr>
          <p:nvPr/>
        </p:nvGrpSpPr>
        <p:grpSpPr bwMode="auto">
          <a:xfrm>
            <a:off x="2120900" y="4476750"/>
            <a:ext cx="355600" cy="381000"/>
            <a:chOff x="2078" y="1680"/>
            <a:chExt cx="1615" cy="1615"/>
          </a:xfrm>
        </p:grpSpPr>
        <p:sp>
          <p:nvSpPr>
            <p:cNvPr id="41115" name="Oval 15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6" name="Oval 15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7" name="Oval 1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8" name="Oval 15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9" name="Oval 1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20" name="Oval 16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AutoShape 124"/>
          <p:cNvSpPr>
            <a:spLocks noChangeArrowheads="1"/>
          </p:cNvSpPr>
          <p:nvPr/>
        </p:nvSpPr>
        <p:spPr bwMode="grayWhite">
          <a:xfrm>
            <a:off x="2438400" y="51054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quả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dự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kiến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2" name="Group 133"/>
          <p:cNvGrpSpPr>
            <a:grpSpLocks/>
          </p:cNvGrpSpPr>
          <p:nvPr/>
        </p:nvGrpSpPr>
        <p:grpSpPr bwMode="auto">
          <a:xfrm>
            <a:off x="2133600" y="5211763"/>
            <a:ext cx="381000" cy="381000"/>
            <a:chOff x="2078" y="1680"/>
            <a:chExt cx="1615" cy="1615"/>
          </a:xfrm>
        </p:grpSpPr>
        <p:sp>
          <p:nvSpPr>
            <p:cNvPr id="93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" name="AutoShape 123"/>
          <p:cNvSpPr>
            <a:spLocks noChangeArrowheads="1"/>
          </p:cNvSpPr>
          <p:nvPr/>
        </p:nvSpPr>
        <p:spPr bwMode="grayWhite">
          <a:xfrm>
            <a:off x="2438400" y="57912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Tham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khảo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8" name="Group 140"/>
          <p:cNvGrpSpPr>
            <a:grpSpLocks/>
          </p:cNvGrpSpPr>
          <p:nvPr/>
        </p:nvGrpSpPr>
        <p:grpSpPr bwMode="auto">
          <a:xfrm>
            <a:off x="2133600" y="5867400"/>
            <a:ext cx="381000" cy="381000"/>
            <a:chOff x="2078" y="1680"/>
            <a:chExt cx="1615" cy="1615"/>
          </a:xfrm>
        </p:grpSpPr>
        <p:sp>
          <p:nvSpPr>
            <p:cNvPr id="109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Web-based</a:t>
            </a:r>
          </a:p>
          <a:p>
            <a:r>
              <a:rPr lang="en-US" dirty="0" smtClean="0"/>
              <a:t>Server: Tomcat</a:t>
            </a:r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: Java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Ontology: OWL file</a:t>
            </a:r>
          </a:p>
          <a:p>
            <a:pPr lvl="1"/>
            <a:r>
              <a:rPr lang="en-US" dirty="0" smtClean="0"/>
              <a:t>Database: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105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.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90%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</a:t>
            </a:r>
            <a:r>
              <a:rPr lang="en-US" u="sng" dirty="0" smtClean="0">
                <a:hlinkClick r:id="rId2"/>
              </a:rPr>
              <a:t>http://www.phpvn.org/index.php?topic=133.0;wap2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Web ontology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Ontology</a:t>
            </a:r>
          </a:p>
          <a:p>
            <a:r>
              <a:rPr lang="en-US" dirty="0" smtClean="0"/>
              <a:t>[2] “A Question Answering System based on Conceptual Graph Formalism”, </a:t>
            </a:r>
            <a:r>
              <a:rPr lang="en-US" dirty="0" err="1" smtClean="0"/>
              <a:t>Wael</a:t>
            </a:r>
            <a:r>
              <a:rPr lang="en-US" dirty="0" smtClean="0"/>
              <a:t> </a:t>
            </a:r>
            <a:r>
              <a:rPr lang="en-US" dirty="0" err="1" smtClean="0"/>
              <a:t>Salloum</a:t>
            </a:r>
            <a:r>
              <a:rPr lang="en-US" dirty="0" smtClean="0"/>
              <a:t> , 2009.</a:t>
            </a:r>
          </a:p>
          <a:p>
            <a:r>
              <a:rPr lang="en-US" dirty="0" smtClean="0"/>
              <a:t>[3] “Automatic Question Pattern Generation for Ontology-based Question”, </a:t>
            </a:r>
            <a:r>
              <a:rPr lang="en-US" dirty="0" err="1" smtClean="0"/>
              <a:t>Shiyan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, </a:t>
            </a:r>
            <a:r>
              <a:rPr lang="en-US" dirty="0" err="1" smtClean="0"/>
              <a:t>Constantin</a:t>
            </a:r>
            <a:r>
              <a:rPr lang="en-US" dirty="0" smtClean="0"/>
              <a:t> </a:t>
            </a:r>
            <a:r>
              <a:rPr lang="en-US" dirty="0" err="1" smtClean="0"/>
              <a:t>Orasan</a:t>
            </a:r>
            <a:r>
              <a:rPr lang="en-US" dirty="0" smtClean="0"/>
              <a:t>, </a:t>
            </a:r>
            <a:r>
              <a:rPr lang="en-US" dirty="0" err="1" smtClean="0"/>
              <a:t>Dalila</a:t>
            </a:r>
            <a:r>
              <a:rPr lang="en-US" dirty="0" smtClean="0"/>
              <a:t> </a:t>
            </a:r>
            <a:r>
              <a:rPr lang="en-US" dirty="0" err="1" smtClean="0"/>
              <a:t>Mekhaldi</a:t>
            </a:r>
            <a:r>
              <a:rPr lang="en-US" dirty="0" smtClean="0"/>
              <a:t> and Laura </a:t>
            </a:r>
            <a:r>
              <a:rPr lang="en-US" dirty="0" err="1" smtClean="0"/>
              <a:t>Hasler</a:t>
            </a:r>
            <a:r>
              <a:rPr lang="en-US" dirty="0" smtClean="0"/>
              <a:t>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[4] “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”,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, 2009.</a:t>
            </a:r>
          </a:p>
          <a:p>
            <a:r>
              <a:rPr lang="en-US" dirty="0" smtClean="0"/>
              <a:t>[5] “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” Cao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2008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như</a:t>
            </a:r>
            <a:r>
              <a:rPr lang="en-US" dirty="0" smtClean="0"/>
              <a:t> MSN, Yahoo, Google …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(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Mục tiêu xây dựng một hệ thống hỏi đáp dựa trên ontology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ontology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” </a:t>
            </a:r>
            <a:r>
              <a:rPr lang="vi-VN" dirty="0" smtClean="0"/>
              <a:t>[</a:t>
            </a:r>
            <a:r>
              <a:rPr lang="en-US" dirty="0" smtClean="0"/>
              <a:t>1</a:t>
            </a:r>
            <a:r>
              <a:rPr lang="vi-VN" dirty="0" smtClean="0"/>
              <a:t>]. </a:t>
            </a:r>
            <a:endParaRPr lang="en-US" dirty="0" smtClean="0"/>
          </a:p>
          <a:p>
            <a:r>
              <a:rPr lang="vi-VN" dirty="0" smtClean="0"/>
              <a:t>Ontology này sẽ lưu trữ thông tin các bài báo khoa học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âu hỏi chỉ bao gồm liên quan đến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thông tin </a:t>
            </a:r>
            <a:r>
              <a:rPr lang="en-US" dirty="0" err="1" smtClean="0"/>
              <a:t>như</a:t>
            </a:r>
            <a:r>
              <a:rPr lang="vi-VN" dirty="0" smtClean="0"/>
              <a:t>: tiêu đề, tên tác giả, ngày công bố, từ khóa, chủ đề, miêu tả tổng 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vi-VN" dirty="0" smtClean="0"/>
              <a:t> khái niệm có trong bài báo</a:t>
            </a:r>
            <a:endParaRPr lang="en-US" dirty="0" smtClean="0"/>
          </a:p>
          <a:p>
            <a:r>
              <a:rPr lang="en-US" dirty="0" err="1" smtClean="0"/>
              <a:t>Vd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Who is “Philip K. Chan”?</a:t>
            </a:r>
            <a:endParaRPr lang="en-US" sz="2000" dirty="0" smtClean="0"/>
          </a:p>
          <a:p>
            <a:pPr lvl="1"/>
            <a:r>
              <a:rPr lang="en-US" dirty="0" smtClean="0"/>
              <a:t>Who is the author of the paper “A Comparative Evaluation of Voting and Meta-learning on Partitioned Data</a:t>
            </a:r>
            <a:r>
              <a:rPr lang="en-US" dirty="0" smtClean="0"/>
              <a:t>”?</a:t>
            </a:r>
            <a:endParaRPr lang="en-US" sz="2000" dirty="0" smtClean="0"/>
          </a:p>
          <a:p>
            <a:pPr lvl="1"/>
            <a:r>
              <a:rPr lang="en-US" dirty="0" smtClean="0"/>
              <a:t>What paper published in 2009 ?</a:t>
            </a:r>
          </a:p>
          <a:p>
            <a:pPr lvl="1"/>
            <a:r>
              <a:rPr lang="en-US" dirty="0" smtClean="0"/>
              <a:t>… 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START </a:t>
            </a:r>
            <a:r>
              <a:rPr lang="en-US" u="sng" dirty="0" smtClean="0">
                <a:hlinkClick r:id="rId2"/>
              </a:rPr>
              <a:t>http://start.csail.mit.edu/</a:t>
            </a:r>
            <a:endParaRPr lang="en-US" dirty="0" smtClean="0"/>
          </a:p>
          <a:p>
            <a:pPr lvl="1"/>
            <a:r>
              <a:rPr lang="en-US" dirty="0" err="1" smtClean="0"/>
              <a:t>Answerbus</a:t>
            </a:r>
            <a:r>
              <a:rPr lang="en-US" dirty="0" smtClean="0"/>
              <a:t> </a:t>
            </a:r>
            <a:r>
              <a:rPr lang="en-US" u="sng" dirty="0" smtClean="0">
                <a:hlinkClick r:id="rId3"/>
              </a:rPr>
              <a:t>http://www.answerbus.com</a:t>
            </a:r>
            <a:endParaRPr lang="en-US" u="sng" dirty="0" smtClean="0"/>
          </a:p>
          <a:p>
            <a:pPr lvl="1"/>
            <a:r>
              <a:rPr lang="en-US" dirty="0" smtClean="0"/>
              <a:t>Answer.com </a:t>
            </a:r>
            <a:r>
              <a:rPr lang="en-US" u="sng" dirty="0" smtClean="0">
                <a:hlinkClick r:id="rId4"/>
              </a:rPr>
              <a:t>http://www.answers.com</a:t>
            </a:r>
            <a:endParaRPr lang="en-US" u="sng" dirty="0" smtClean="0"/>
          </a:p>
          <a:p>
            <a:pPr lvl="1"/>
            <a:r>
              <a:rPr lang="en-US" dirty="0" smtClean="0"/>
              <a:t>NSIR </a:t>
            </a:r>
            <a:r>
              <a:rPr lang="en-US" dirty="0" smtClean="0">
                <a:hlinkClick r:id="rId5"/>
              </a:rPr>
              <a:t>http://tangra.si.umich.edu/clair/NSIR/html/nsir.cgi</a:t>
            </a:r>
            <a:r>
              <a:rPr lang="en-US" dirty="0" smtClean="0"/>
              <a:t>.</a:t>
            </a:r>
          </a:p>
          <a:p>
            <a:pPr marL="342900" lvl="1" indent="-342900">
              <a:buClr>
                <a:schemeClr val="tx2"/>
              </a:buClr>
              <a:buSzPct val="115000"/>
            </a:pPr>
            <a:r>
              <a:rPr lang="en-US" dirty="0" smtClean="0"/>
              <a:t>Theo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ở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Wael</a:t>
            </a:r>
            <a:r>
              <a:rPr lang="en-US" dirty="0" smtClean="0"/>
              <a:t> </a:t>
            </a:r>
            <a:r>
              <a:rPr lang="en-US" dirty="0" err="1" smtClean="0"/>
              <a:t>Salloum</a:t>
            </a:r>
            <a:r>
              <a:rPr lang="en-US" dirty="0" smtClean="0"/>
              <a:t>, “A Question Answering System based on Conceptual Graph Formalism”, 2009.</a:t>
            </a:r>
          </a:p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Conceptual Graph Formalism (CGF).</a:t>
            </a:r>
          </a:p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 (CG),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“Mark Twain wrote Tom Sawyer”,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Hình</a:t>
            </a:r>
            <a:r>
              <a:rPr lang="en-US" dirty="0" smtClean="0"/>
              <a:t> 1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Figure 3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[2])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Shiyan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, </a:t>
            </a:r>
            <a:r>
              <a:rPr lang="en-US" dirty="0" err="1" smtClean="0"/>
              <a:t>Constantin</a:t>
            </a:r>
            <a:r>
              <a:rPr lang="en-US" dirty="0" smtClean="0"/>
              <a:t> </a:t>
            </a:r>
            <a:r>
              <a:rPr lang="en-US" dirty="0" err="1" smtClean="0"/>
              <a:t>Orasan</a:t>
            </a:r>
            <a:r>
              <a:rPr lang="en-US" dirty="0" smtClean="0"/>
              <a:t>, </a:t>
            </a:r>
            <a:r>
              <a:rPr lang="en-US" dirty="0" err="1" smtClean="0"/>
              <a:t>Dalila</a:t>
            </a:r>
            <a:r>
              <a:rPr lang="en-US" dirty="0" smtClean="0"/>
              <a:t> </a:t>
            </a:r>
            <a:r>
              <a:rPr lang="en-US" dirty="0" err="1" smtClean="0"/>
              <a:t>Mekhaldi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Laura </a:t>
            </a:r>
            <a:r>
              <a:rPr lang="en-US" dirty="0" err="1" smtClean="0"/>
              <a:t>Hasler</a:t>
            </a:r>
            <a:r>
              <a:rPr lang="en-US" dirty="0" smtClean="0"/>
              <a:t> “Automatic Question Pattern Generation for Ontology-based Question Answering”, 2008.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(Automatic Question Pattern generation)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textual entailment (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90</TotalTime>
  <Words>1402</Words>
  <Application>Microsoft PowerPoint</Application>
  <PresentationFormat>On-screen Show (4:3)</PresentationFormat>
  <Paragraphs>132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 Cuong v0.2</vt:lpstr>
      <vt:lpstr>Image</vt:lpstr>
      <vt:lpstr>Đề Cương đồ án tốt nghiệp  Đề tài:  Xây dựng hệ thống hỏi đáp dựa trên Ontology</vt:lpstr>
      <vt:lpstr>Nội dung</vt:lpstr>
      <vt:lpstr>Đặt vấn đề</vt:lpstr>
      <vt:lpstr>Mục tiêu và phạm vi</vt:lpstr>
      <vt:lpstr>Mục tiêu và phạm vi</vt:lpstr>
      <vt:lpstr>Các ứng dụng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Mô hình hệ thống</vt:lpstr>
      <vt:lpstr>Cấu trúc chương trình</vt:lpstr>
      <vt:lpstr>Cấu trúc chương trình</vt:lpstr>
      <vt:lpstr>Kết quả dự kiến</vt:lpstr>
      <vt:lpstr>Tham khảo</vt:lpstr>
      <vt:lpstr>Tham khảo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Hoang-PC</cp:lastModifiedBy>
  <cp:revision>108</cp:revision>
  <dcterms:created xsi:type="dcterms:W3CDTF">2010-08-22T04:49:18Z</dcterms:created>
  <dcterms:modified xsi:type="dcterms:W3CDTF">2010-08-23T14:07:28Z</dcterms:modified>
</cp:coreProperties>
</file>