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76" r:id="rId3"/>
    <p:sldId id="277" r:id="rId4"/>
    <p:sldId id="279" r:id="rId5"/>
    <p:sldId id="280" r:id="rId6"/>
    <p:sldId id="288" r:id="rId7"/>
    <p:sldId id="295" r:id="rId8"/>
    <p:sldId id="281" r:id="rId9"/>
    <p:sldId id="289" r:id="rId10"/>
    <p:sldId id="290" r:id="rId11"/>
    <p:sldId id="291" r:id="rId12"/>
    <p:sldId id="292" r:id="rId13"/>
    <p:sldId id="293" r:id="rId14"/>
    <p:sldId id="294" r:id="rId15"/>
    <p:sldId id="287" r:id="rId16"/>
    <p:sldId id="278" r:id="rId17"/>
    <p:sldId id="284" r:id="rId18"/>
    <p:sldId id="267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C97"/>
    <a:srgbClr val="1D208F"/>
    <a:srgbClr val="211E54"/>
    <a:srgbClr val="F4E59C"/>
    <a:srgbClr val="DDDDDD"/>
    <a:srgbClr val="B2B2B2"/>
    <a:srgbClr val="1562BF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11" autoAdjust="0"/>
    <p:restoredTop sz="94660"/>
  </p:normalViewPr>
  <p:slideViewPr>
    <p:cSldViewPr>
      <p:cViewPr>
        <p:scale>
          <a:sx n="75" d="100"/>
          <a:sy n="75" d="100"/>
        </p:scale>
        <p:origin x="-948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4A4C4-CD5F-4363-9455-E1F0DAF53B53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6FFFA-F13A-4C0F-A707-C1F94A139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6" name="Object 24"/>
          <p:cNvGraphicFramePr>
            <a:graphicFrameLocks noChangeAspect="1"/>
          </p:cNvGraphicFramePr>
          <p:nvPr/>
        </p:nvGraphicFramePr>
        <p:xfrm>
          <a:off x="0" y="0"/>
          <a:ext cx="5029200" cy="5867400"/>
        </p:xfrm>
        <a:graphic>
          <a:graphicData uri="http://schemas.openxmlformats.org/presentationml/2006/ole">
            <p:oleObj spid="_x0000_s3096" name="Image" r:id="rId3" imgW="7415873" imgH="7225397" progId="">
              <p:embed/>
            </p:oleObj>
          </a:graphicData>
        </a:graphic>
      </p:graphicFrame>
      <p:sp>
        <p:nvSpPr>
          <p:cNvPr id="3097" name="Freeform 25"/>
          <p:cNvSpPr>
            <a:spLocks/>
          </p:cNvSpPr>
          <p:nvPr/>
        </p:nvSpPr>
        <p:spPr bwMode="gray">
          <a:xfrm>
            <a:off x="0" y="4483100"/>
            <a:ext cx="4122738" cy="2368550"/>
          </a:xfrm>
          <a:custGeom>
            <a:avLst/>
            <a:gdLst/>
            <a:ahLst/>
            <a:cxnLst>
              <a:cxn ang="0">
                <a:pos x="0" y="489"/>
              </a:cxn>
              <a:cxn ang="0">
                <a:pos x="1328" y="840"/>
              </a:cxn>
              <a:cxn ang="0">
                <a:pos x="2488" y="0"/>
              </a:cxn>
              <a:cxn ang="0">
                <a:pos x="1712" y="1124"/>
              </a:cxn>
              <a:cxn ang="0">
                <a:pos x="636" y="1492"/>
              </a:cxn>
              <a:cxn ang="0">
                <a:pos x="1" y="1492"/>
              </a:cxn>
              <a:cxn ang="0">
                <a:pos x="0" y="489"/>
              </a:cxn>
            </a:cxnLst>
            <a:rect l="0" t="0" r="r" b="b"/>
            <a:pathLst>
              <a:path w="2597" h="1492">
                <a:moveTo>
                  <a:pt x="0" y="489"/>
                </a:moveTo>
                <a:cubicBezTo>
                  <a:pt x="247" y="671"/>
                  <a:pt x="632" y="920"/>
                  <a:pt x="1328" y="840"/>
                </a:cubicBezTo>
                <a:cubicBezTo>
                  <a:pt x="2024" y="760"/>
                  <a:pt x="2360" y="131"/>
                  <a:pt x="2488" y="0"/>
                </a:cubicBezTo>
                <a:cubicBezTo>
                  <a:pt x="2597" y="53"/>
                  <a:pt x="1792" y="1068"/>
                  <a:pt x="1712" y="1124"/>
                </a:cubicBezTo>
                <a:cubicBezTo>
                  <a:pt x="1632" y="1180"/>
                  <a:pt x="921" y="1431"/>
                  <a:pt x="636" y="1492"/>
                </a:cubicBezTo>
                <a:lnTo>
                  <a:pt x="1" y="1492"/>
                </a:lnTo>
                <a:lnTo>
                  <a:pt x="0" y="489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2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8" name="Freeform 26"/>
          <p:cNvSpPr>
            <a:spLocks/>
          </p:cNvSpPr>
          <p:nvPr/>
        </p:nvSpPr>
        <p:spPr bwMode="gray">
          <a:xfrm>
            <a:off x="-12700" y="4149725"/>
            <a:ext cx="4152900" cy="2708275"/>
          </a:xfrm>
          <a:custGeom>
            <a:avLst/>
            <a:gdLst/>
            <a:ahLst/>
            <a:cxnLst>
              <a:cxn ang="0">
                <a:pos x="0" y="1688"/>
              </a:cxn>
              <a:cxn ang="0">
                <a:pos x="0" y="1112"/>
              </a:cxn>
              <a:cxn ang="0">
                <a:pos x="2576" y="0"/>
              </a:cxn>
              <a:cxn ang="0">
                <a:pos x="2135" y="826"/>
              </a:cxn>
              <a:cxn ang="0">
                <a:pos x="635" y="1688"/>
              </a:cxn>
              <a:cxn ang="0">
                <a:pos x="0" y="1688"/>
              </a:cxn>
            </a:cxnLst>
            <a:rect l="0" t="0" r="r" b="b"/>
            <a:pathLst>
              <a:path w="2576" h="1688">
                <a:moveTo>
                  <a:pt x="0" y="1688"/>
                </a:moveTo>
                <a:lnTo>
                  <a:pt x="0" y="1112"/>
                </a:lnTo>
                <a:cubicBezTo>
                  <a:pt x="1960" y="1464"/>
                  <a:pt x="2419" y="304"/>
                  <a:pt x="2576" y="0"/>
                </a:cubicBezTo>
                <a:lnTo>
                  <a:pt x="2135" y="826"/>
                </a:lnTo>
                <a:cubicBezTo>
                  <a:pt x="1618" y="1315"/>
                  <a:pt x="1286" y="1456"/>
                  <a:pt x="635" y="1688"/>
                </a:cubicBezTo>
                <a:lnTo>
                  <a:pt x="0" y="1688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9" name="Freeform 27"/>
          <p:cNvSpPr>
            <a:spLocks/>
          </p:cNvSpPr>
          <p:nvPr/>
        </p:nvSpPr>
        <p:spPr bwMode="grayWhite">
          <a:xfrm>
            <a:off x="2230438" y="-22225"/>
            <a:ext cx="6946900" cy="6888163"/>
          </a:xfrm>
          <a:custGeom>
            <a:avLst/>
            <a:gdLst/>
            <a:ahLst/>
            <a:cxnLst>
              <a:cxn ang="0">
                <a:pos x="189" y="5"/>
              </a:cxn>
              <a:cxn ang="0">
                <a:pos x="561" y="186"/>
              </a:cxn>
              <a:cxn ang="0">
                <a:pos x="943" y="494"/>
              </a:cxn>
              <a:cxn ang="0">
                <a:pos x="1221" y="960"/>
              </a:cxn>
              <a:cxn ang="0">
                <a:pos x="1413" y="1623"/>
              </a:cxn>
              <a:cxn ang="0">
                <a:pos x="1290" y="2653"/>
              </a:cxn>
              <a:cxn ang="0">
                <a:pos x="0" y="4335"/>
              </a:cxn>
              <a:cxn ang="0">
                <a:pos x="4349" y="4335"/>
              </a:cxn>
              <a:cxn ang="0">
                <a:pos x="4362" y="0"/>
              </a:cxn>
              <a:cxn ang="0">
                <a:pos x="189" y="5"/>
              </a:cxn>
            </a:cxnLst>
            <a:rect l="0" t="0" r="r" b="b"/>
            <a:pathLst>
              <a:path w="4362" h="4335">
                <a:moveTo>
                  <a:pt x="189" y="5"/>
                </a:moveTo>
                <a:lnTo>
                  <a:pt x="561" y="186"/>
                </a:lnTo>
                <a:lnTo>
                  <a:pt x="943" y="494"/>
                </a:lnTo>
                <a:lnTo>
                  <a:pt x="1221" y="960"/>
                </a:lnTo>
                <a:lnTo>
                  <a:pt x="1413" y="1623"/>
                </a:lnTo>
                <a:lnTo>
                  <a:pt x="1290" y="2653"/>
                </a:lnTo>
                <a:lnTo>
                  <a:pt x="0" y="4335"/>
                </a:lnTo>
                <a:lnTo>
                  <a:pt x="4349" y="4335"/>
                </a:lnTo>
                <a:lnTo>
                  <a:pt x="4362" y="0"/>
                </a:lnTo>
                <a:lnTo>
                  <a:pt x="189" y="5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black">
          <a:xfrm>
            <a:off x="7391400" y="5867400"/>
            <a:ext cx="1384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800" b="1" i="1"/>
              <a:t>LOGO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gray">
          <a:xfrm>
            <a:off x="4295775" y="3933825"/>
            <a:ext cx="487521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grayWhite">
          <a:xfrm>
            <a:off x="4295775" y="39338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grayWhite">
          <a:xfrm>
            <a:off x="4295775" y="43656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5" name="Freeform 33"/>
          <p:cNvSpPr>
            <a:spLocks/>
          </p:cNvSpPr>
          <p:nvPr/>
        </p:nvSpPr>
        <p:spPr bwMode="gray">
          <a:xfrm>
            <a:off x="965200" y="-11113"/>
            <a:ext cx="3822700" cy="6881813"/>
          </a:xfrm>
          <a:custGeom>
            <a:avLst/>
            <a:gdLst/>
            <a:ahLst/>
            <a:cxnLst>
              <a:cxn ang="0">
                <a:pos x="858" y="0"/>
              </a:cxn>
              <a:cxn ang="0">
                <a:pos x="1984" y="2583"/>
              </a:cxn>
              <a:cxn ang="0">
                <a:pos x="0" y="4327"/>
              </a:cxn>
              <a:cxn ang="0">
                <a:pos x="1208" y="4335"/>
              </a:cxn>
              <a:cxn ang="0">
                <a:pos x="2272" y="2567"/>
              </a:cxn>
              <a:cxn ang="0">
                <a:pos x="998" y="3"/>
              </a:cxn>
              <a:cxn ang="0">
                <a:pos x="858" y="0"/>
              </a:cxn>
            </a:cxnLst>
            <a:rect l="0" t="0" r="r" b="b"/>
            <a:pathLst>
              <a:path w="2408" h="4335">
                <a:moveTo>
                  <a:pt x="858" y="0"/>
                </a:moveTo>
                <a:cubicBezTo>
                  <a:pt x="2020" y="270"/>
                  <a:pt x="2408" y="1631"/>
                  <a:pt x="1984" y="2583"/>
                </a:cubicBezTo>
                <a:cubicBezTo>
                  <a:pt x="1560" y="3535"/>
                  <a:pt x="880" y="3976"/>
                  <a:pt x="0" y="4327"/>
                </a:cubicBezTo>
                <a:lnTo>
                  <a:pt x="1208" y="4335"/>
                </a:lnTo>
                <a:cubicBezTo>
                  <a:pt x="1520" y="4079"/>
                  <a:pt x="2144" y="3343"/>
                  <a:pt x="2272" y="2567"/>
                </a:cubicBezTo>
                <a:cubicBezTo>
                  <a:pt x="2400" y="1791"/>
                  <a:pt x="2278" y="419"/>
                  <a:pt x="998" y="3"/>
                </a:cubicBezTo>
                <a:lnTo>
                  <a:pt x="85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27451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4724400" y="2819400"/>
            <a:ext cx="4114800" cy="838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735513" y="3962400"/>
            <a:ext cx="4038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10350"/>
            <a:ext cx="2133600" cy="17145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10350"/>
            <a:ext cx="2133600" cy="1714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15D6C5F5-714C-4FFD-9B82-08ED082701D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gray">
          <a:xfrm>
            <a:off x="381000" y="3429000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“ Add your company slogan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3FBC9-01C9-456C-B84F-0C6D1F2C89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764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769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7FE1C-7AEC-4004-97BF-3E4CF95D1F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BAA97-EBED-4AC7-BC17-381C06A07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ED645-2A56-4DF8-B0B9-4CB9B51D36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139DE-B9A9-4014-950A-E75B6BAE82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894D4-5A1E-48BA-BD73-8BC6531423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30299-23D0-4818-AC98-AEA42F1C2F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73D54-CC10-40C1-9267-A9EFF1DC43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02B6-01CE-479E-9FF6-6DE1AD1249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43303-CD33-4B0A-845F-D623F3F88C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381000"/>
        </p:xfrm>
        <a:graphic>
          <a:graphicData uri="http://schemas.openxmlformats.org/presentationml/2006/ole">
            <p:oleObj spid="_x0000_s1051" name="Image" r:id="rId15" imgW="11034921" imgH="1130159" progId="">
              <p:embed/>
            </p:oleObj>
          </a:graphicData>
        </a:graphic>
      </p:graphicFrame>
      <p:sp>
        <p:nvSpPr>
          <p:cNvPr id="1052" name="Freeform 28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/>
            <a:ahLst/>
            <a:cxnLst>
              <a:cxn ang="0">
                <a:pos x="2649" y="280"/>
              </a:cxn>
              <a:cxn ang="0">
                <a:pos x="1337" y="184"/>
              </a:cxn>
              <a:cxn ang="0">
                <a:pos x="1" y="0"/>
              </a:cxn>
              <a:cxn ang="0">
                <a:pos x="0" y="279"/>
              </a:cxn>
              <a:cxn ang="0">
                <a:pos x="2649" y="280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321" y="224"/>
              </a:cxn>
              <a:cxn ang="0">
                <a:pos x="2653" y="0"/>
              </a:cxn>
              <a:cxn ang="0">
                <a:pos x="2653" y="328"/>
              </a:cxn>
              <a:cxn ang="0">
                <a:pos x="0" y="328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" name="Freeform 30"/>
          <p:cNvSpPr>
            <a:spLocks/>
          </p:cNvSpPr>
          <p:nvPr/>
        </p:nvSpPr>
        <p:spPr bwMode="gray">
          <a:xfrm>
            <a:off x="4978400" y="800100"/>
            <a:ext cx="4165600" cy="4445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88" y="120"/>
              </a:cxn>
              <a:cxn ang="0">
                <a:pos x="2624" y="280"/>
              </a:cxn>
              <a:cxn ang="0">
                <a:pos x="2624" y="0"/>
              </a:cxn>
              <a:cxn ang="0">
                <a:pos x="0" y="8"/>
              </a:cxn>
            </a:cxnLst>
            <a:rect l="0" t="0" r="r" b="b"/>
            <a:pathLst>
              <a:path w="2624" h="280">
                <a:moveTo>
                  <a:pt x="0" y="8"/>
                </a:moveTo>
                <a:cubicBezTo>
                  <a:pt x="438" y="40"/>
                  <a:pt x="564" y="59"/>
                  <a:pt x="1288" y="120"/>
                </a:cubicBezTo>
                <a:cubicBezTo>
                  <a:pt x="2015" y="181"/>
                  <a:pt x="2616" y="280"/>
                  <a:pt x="2624" y="280"/>
                </a:cubicBezTo>
                <a:lnTo>
                  <a:pt x="2624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5" name="Freeform 31"/>
          <p:cNvSpPr>
            <a:spLocks/>
          </p:cNvSpPr>
          <p:nvPr/>
        </p:nvSpPr>
        <p:spPr bwMode="invGray">
          <a:xfrm>
            <a:off x="0" y="0"/>
            <a:ext cx="91440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5760" y="512"/>
              </a:cxn>
              <a:cxn ang="0">
                <a:pos x="5760" y="0"/>
              </a:cxn>
              <a:cxn ang="0">
                <a:pos x="2804" y="134"/>
              </a:cxn>
              <a:cxn ang="0">
                <a:pos x="0" y="9"/>
              </a:cxn>
              <a:cxn ang="0">
                <a:pos x="0" y="512"/>
              </a:cxn>
            </a:cxnLst>
            <a:rect l="0" t="0" r="r" b="b"/>
            <a:pathLst>
              <a:path w="5760" h="512">
                <a:moveTo>
                  <a:pt x="0" y="512"/>
                </a:moveTo>
                <a:lnTo>
                  <a:pt x="5760" y="512"/>
                </a:lnTo>
                <a:lnTo>
                  <a:pt x="5760" y="0"/>
                </a:lnTo>
                <a:cubicBezTo>
                  <a:pt x="5554" y="37"/>
                  <a:pt x="3760" y="147"/>
                  <a:pt x="2804" y="134"/>
                </a:cubicBezTo>
                <a:cubicBezTo>
                  <a:pt x="1848" y="121"/>
                  <a:pt x="582" y="97"/>
                  <a:pt x="0" y="9"/>
                </a:cubicBezTo>
                <a:lnTo>
                  <a:pt x="0" y="5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6" name="Freeform 32"/>
          <p:cNvSpPr>
            <a:spLocks/>
          </p:cNvSpPr>
          <p:nvPr/>
        </p:nvSpPr>
        <p:spPr bwMode="gray">
          <a:xfrm flipH="1">
            <a:off x="0" y="793750"/>
            <a:ext cx="3635375" cy="44450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000" y="104"/>
              </a:cxn>
              <a:cxn ang="0">
                <a:pos x="2096" y="280"/>
              </a:cxn>
              <a:cxn ang="0">
                <a:pos x="2096" y="0"/>
              </a:cxn>
              <a:cxn ang="0">
                <a:pos x="0" y="16"/>
              </a:cxn>
            </a:cxnLst>
            <a:rect l="0" t="0" r="r" b="b"/>
            <a:pathLst>
              <a:path w="2096" h="280">
                <a:moveTo>
                  <a:pt x="0" y="16"/>
                </a:moveTo>
                <a:cubicBezTo>
                  <a:pt x="352" y="48"/>
                  <a:pt x="418" y="43"/>
                  <a:pt x="1000" y="104"/>
                </a:cubicBezTo>
                <a:cubicBezTo>
                  <a:pt x="1584" y="165"/>
                  <a:pt x="2048" y="251"/>
                  <a:pt x="2096" y="280"/>
                </a:cubicBezTo>
                <a:lnTo>
                  <a:pt x="2096" y="0"/>
                </a:lnTo>
                <a:lnTo>
                  <a:pt x="0" y="1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F9B8AA5-E1E7-450E-8BC8-A074BD8830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Question" TargetMode="External"/><Relationship Id="rId2" Type="http://schemas.openxmlformats.org/officeDocument/2006/relationships/hyperlink" Target="http://www.informatik.uni-trier.de/~ley/d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earnenglish.de/grammar/questiontext.htm" TargetMode="External"/><Relationship Id="rId5" Type="http://schemas.openxmlformats.org/officeDocument/2006/relationships/hyperlink" Target="http://oxforddictionaries.com/view/entry/m_en_gb0680290" TargetMode="External"/><Relationship Id="rId4" Type="http://schemas.openxmlformats.org/officeDocument/2006/relationships/hyperlink" Target="http://www.englishclub.com/grammar/verbs-questions_types.ht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838200"/>
            <a:ext cx="6096000" cy="251460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Báo cáo tiến độ công việc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GVHD: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 bwMode="gray">
          <a:xfrm>
            <a:off x="4876800" y="4572000"/>
            <a:ext cx="403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Sinh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viên</a:t>
            </a:r>
            <a:r>
              <a:rPr lang="en-US" kern="0" dirty="0" smtClean="0">
                <a:latin typeface="+mn-lt"/>
              </a:rPr>
              <a:t>: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Thanh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Hoàng</a:t>
            </a:r>
            <a:r>
              <a:rPr lang="en-US" kern="0" dirty="0" smtClean="0">
                <a:latin typeface="+mn-lt"/>
              </a:rPr>
              <a:t> – 06520182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Thuận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Hưng</a:t>
            </a:r>
            <a:r>
              <a:rPr lang="en-US" kern="0" dirty="0" smtClean="0">
                <a:latin typeface="+mn-lt"/>
              </a:rPr>
              <a:t> – 06502194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 descr="D:\Cong Nghe Thong Tin\My ebook + Template\Bieu tuong truong UIT\UIt\citdlogo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5638800"/>
            <a:ext cx="13716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bước đề xuất xử lý câu hỏi tự nhiên</a:t>
            </a:r>
            <a:endParaRPr lang="en-US" dirty="0"/>
          </a:p>
        </p:txBody>
      </p:sp>
      <p:pic>
        <p:nvPicPr>
          <p:cNvPr id="5122" name="Picture 2" descr="C:\Users\hoang\Desktop\filnalproject\De Cuong\cac buoc\process step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14400"/>
            <a:ext cx="5638800" cy="5257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371600" y="6172200"/>
            <a:ext cx="609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Hình 4 – đề xuất 4 bước xử lý câu hỏi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bước đề xuất xử lý câu hỏi tự nhiên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Tạo tập tin xml cấu hình ngữ nghĩa cho cơ sở dữ </a:t>
            </a:r>
            <a:r>
              <a:rPr lang="en-US" dirty="0" err="1" smtClean="0"/>
              <a:t>liệu</a:t>
            </a:r>
            <a:r>
              <a:rPr lang="en-US" dirty="0" smtClean="0"/>
              <a:t>. Do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smtClean="0"/>
              <a:t>trữ các từ, ngữ quan </a:t>
            </a:r>
            <a:r>
              <a:rPr lang="en-US" dirty="0" err="1" smtClean="0"/>
              <a:t>hệ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bước đề xuất xử lý câu hỏi tự nhiên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763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bước đề xuất xử lý câu hỏi tự nhiên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Bước tiền xử lý:</a:t>
            </a:r>
          </a:p>
          <a:p>
            <a:pPr lvl="1"/>
            <a:r>
              <a:rPr lang="en-US" dirty="0" smtClean="0"/>
              <a:t>Thực hiện các thao tác tách từ, xác định thực thể đặt tên và gán nhạn từ loại. Loại bỏ bớt các mạo từ sau : the, a, an.</a:t>
            </a:r>
          </a:p>
          <a:p>
            <a:pPr lvl="1"/>
            <a:r>
              <a:rPr lang="en-US" dirty="0" smtClean="0"/>
              <a:t>Đưa từ về dạng nguyên mẫu (stemming)</a:t>
            </a:r>
          </a:p>
          <a:p>
            <a:pPr lvl="1"/>
            <a:r>
              <a:rPr lang="en-US" dirty="0" smtClean="0"/>
              <a:t>Ví dụ:</a:t>
            </a:r>
            <a:r>
              <a:rPr lang="en-US" sz="2400" i="1" dirty="0" smtClean="0"/>
              <a:t>“Which books were written by Rafiul Ahad and Amelia Carlson in 2010 ?”</a:t>
            </a:r>
          </a:p>
          <a:p>
            <a:pPr lvl="1">
              <a:buNone/>
            </a:pPr>
            <a:r>
              <a:rPr lang="en-US" sz="2400" dirty="0" smtClean="0"/>
              <a:t>=&gt; WDT/Which NNS/books VB/be VB/write IN/by NNP/Rafiul Ahad CC/and NNP/Amelia Carlson IN/in CD/2010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bước đề xuất xử lý câu hỏi tự nhiên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Liệt kê các bộ ba quan hệ về từ</a:t>
            </a:r>
          </a:p>
          <a:p>
            <a:pPr lvl="1"/>
            <a:r>
              <a:rPr lang="en-US" dirty="0" smtClean="0"/>
              <a:t>Dựa trên các luật về từ loại mà nhóm đề ra .</a:t>
            </a:r>
          </a:p>
          <a:p>
            <a:pPr lvl="1"/>
            <a:r>
              <a:rPr lang="en-US" dirty="0" smtClean="0"/>
              <a:t>Ví dụ: (tiếp theo)</a:t>
            </a:r>
          </a:p>
          <a:p>
            <a:pPr lvl="1">
              <a:buNone/>
            </a:pPr>
            <a:r>
              <a:rPr lang="en-US" sz="2000" i="1" dirty="0" smtClean="0"/>
              <a:t>“</a:t>
            </a:r>
            <a:r>
              <a:rPr lang="en-US" sz="2000" b="1" i="1" dirty="0" smtClean="0"/>
              <a:t>WDT/Which </a:t>
            </a:r>
            <a:r>
              <a:rPr lang="en-US" sz="2000" b="1" i="1" dirty="0" smtClean="0">
                <a:solidFill>
                  <a:srgbClr val="FFFF00"/>
                </a:solidFill>
              </a:rPr>
              <a:t>NNS/books VB/be VB/write IN/by NNP/Rafiul Ahad </a:t>
            </a:r>
          </a:p>
          <a:p>
            <a:pPr lvl="1">
              <a:buNone/>
            </a:pPr>
            <a:r>
              <a:rPr lang="en-US" sz="2000" b="1" i="1" dirty="0" smtClean="0">
                <a:solidFill>
                  <a:srgbClr val="FFFF00"/>
                </a:solidFill>
              </a:rPr>
              <a:t>CC/and NNP/Amelia Carlson</a:t>
            </a:r>
            <a:r>
              <a:rPr lang="en-US" sz="2000" b="1" i="1" dirty="0" smtClean="0"/>
              <a:t> IN/in CD/2010”</a:t>
            </a:r>
          </a:p>
          <a:p>
            <a:pPr lvl="1">
              <a:buNone/>
            </a:pPr>
            <a:r>
              <a:rPr lang="en-US" sz="2000" dirty="0" smtClean="0"/>
              <a:t>Sử dụng Luật </a:t>
            </a:r>
          </a:p>
          <a:p>
            <a:pPr lvl="1">
              <a:buNone/>
            </a:pPr>
            <a:r>
              <a:rPr lang="en-US" sz="2000" dirty="0" smtClean="0"/>
              <a:t>NNS  VB VB IN NNP -&gt; NNS,VB VB , NNP</a:t>
            </a:r>
          </a:p>
          <a:p>
            <a:pPr lvl="1">
              <a:buNone/>
            </a:pPr>
            <a:r>
              <a:rPr lang="en-US" sz="2000" dirty="0" smtClean="0"/>
              <a:t>Ta được :</a:t>
            </a:r>
          </a:p>
          <a:p>
            <a:pPr lvl="1">
              <a:buNone/>
            </a:pPr>
            <a:r>
              <a:rPr lang="en-US" sz="2000" dirty="0" smtClean="0"/>
              <a:t>&lt;books,be write,Rafiul Ahad&gt;</a:t>
            </a:r>
          </a:p>
          <a:p>
            <a:pPr lvl="1">
              <a:buNone/>
            </a:pPr>
            <a:r>
              <a:rPr lang="en-US" sz="2000" dirty="0" smtClean="0"/>
              <a:t>&lt;books,be write,Amelia Carlson&gt;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.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2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smtClean="0"/>
              <a:t>=&gt;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2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demo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181600"/>
          </a:xfrm>
        </p:spPr>
        <p:txBody>
          <a:bodyPr/>
          <a:lstStyle/>
          <a:p>
            <a:r>
              <a:rPr lang="en-US" sz="2400" dirty="0" smtClean="0"/>
              <a:t>[1] </a:t>
            </a:r>
            <a:r>
              <a:rPr lang="en-US" sz="2400" dirty="0" smtClean="0">
                <a:hlinkClick r:id="rId2"/>
              </a:rPr>
              <a:t>http://www.informatik.uni-trier.de/~ley/db/</a:t>
            </a:r>
            <a:endParaRPr lang="en-US" sz="2400" dirty="0" smtClean="0"/>
          </a:p>
          <a:p>
            <a:r>
              <a:rPr lang="en-US" sz="2400" dirty="0" smtClean="0"/>
              <a:t>[2] </a:t>
            </a:r>
            <a:r>
              <a:rPr lang="en-US" sz="2400" u="sng" dirty="0" smtClean="0">
                <a:hlinkClick r:id="rId3"/>
              </a:rPr>
              <a:t>http://en.wikipedia.org/wiki/Question#Types</a:t>
            </a:r>
            <a:endParaRPr lang="en-US" sz="2400" dirty="0" smtClean="0"/>
          </a:p>
          <a:p>
            <a:r>
              <a:rPr lang="en-US" sz="2400" dirty="0" smtClean="0"/>
              <a:t>[3] </a:t>
            </a:r>
            <a:r>
              <a:rPr lang="en-US" sz="2400" u="sng" dirty="0" smtClean="0">
                <a:hlinkClick r:id="rId4"/>
              </a:rPr>
              <a:t>http://www.englishclub.com/grammar/verbs-questions_types.htm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[4] </a:t>
            </a:r>
            <a:r>
              <a:rPr lang="en-US" sz="2400" u="sng" dirty="0" smtClean="0">
                <a:hlinkClick r:id="rId5"/>
              </a:rPr>
              <a:t>http://oxforddictionaries.com/view/entry/m_en_gb0680290#m_en_gb0680290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[5] </a:t>
            </a:r>
            <a:r>
              <a:rPr lang="en-US" sz="2400" u="sng" dirty="0" smtClean="0">
                <a:hlinkClick r:id="rId6"/>
              </a:rPr>
              <a:t>http://www.learnenglish.de/grammar/questiontext.htm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[6] “A Question Answering System based on Conceptual Graph Formalism”, </a:t>
            </a:r>
            <a:r>
              <a:rPr lang="en-US" sz="2400" dirty="0" err="1" smtClean="0"/>
              <a:t>Wael</a:t>
            </a:r>
            <a:r>
              <a:rPr lang="en-US" sz="2400" dirty="0" smtClean="0"/>
              <a:t> </a:t>
            </a:r>
            <a:r>
              <a:rPr lang="en-US" sz="2400" dirty="0" err="1" smtClean="0"/>
              <a:t>Salloum</a:t>
            </a:r>
            <a:r>
              <a:rPr lang="en-US" sz="2400" dirty="0" smtClean="0"/>
              <a:t> , 2009.</a:t>
            </a:r>
          </a:p>
          <a:p>
            <a:r>
              <a:rPr lang="en-US" sz="2400" dirty="0" smtClean="0"/>
              <a:t>[7] “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câu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sang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ý </a:t>
            </a:r>
            <a:r>
              <a:rPr lang="en-US" sz="2400" dirty="0" err="1" smtClean="0"/>
              <a:t>niệm</a:t>
            </a:r>
            <a:r>
              <a:rPr lang="en-US" sz="2400" dirty="0" smtClean="0"/>
              <a:t>: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cận</a:t>
            </a:r>
            <a:r>
              <a:rPr lang="en-US" sz="2400" dirty="0" smtClean="0"/>
              <a:t> </a:t>
            </a:r>
            <a:r>
              <a:rPr lang="en-US" sz="2400" dirty="0" err="1" smtClean="0"/>
              <a:t>ít</a:t>
            </a:r>
            <a:r>
              <a:rPr lang="en-US" sz="2400" dirty="0" smtClean="0"/>
              <a:t> </a:t>
            </a:r>
            <a:r>
              <a:rPr lang="en-US" sz="2400" dirty="0" err="1" smtClean="0"/>
              <a:t>phụ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cú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”, Cao </a:t>
            </a:r>
            <a:r>
              <a:rPr lang="en-US" sz="2400" dirty="0" err="1" smtClean="0"/>
              <a:t>Duy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, 2008.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181600"/>
          </a:xfrm>
        </p:spPr>
        <p:txBody>
          <a:bodyPr/>
          <a:lstStyle/>
          <a:p>
            <a:r>
              <a:rPr lang="en-US" sz="2400" dirty="0" smtClean="0"/>
              <a:t>[8]  “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 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kho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mở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Việt</a:t>
            </a:r>
            <a:r>
              <a:rPr lang="en-US" sz="2400" dirty="0" smtClean="0"/>
              <a:t>”, </a:t>
            </a:r>
            <a:r>
              <a:rPr lang="en-US" sz="2400" dirty="0" err="1" smtClean="0"/>
              <a:t>Lương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Quý</a:t>
            </a:r>
            <a:r>
              <a:rPr lang="en-US" sz="2400" dirty="0" smtClean="0"/>
              <a:t> </a:t>
            </a:r>
            <a:r>
              <a:rPr lang="en-US" sz="2400" dirty="0" err="1" smtClean="0"/>
              <a:t>Tịnh</a:t>
            </a:r>
            <a:r>
              <a:rPr lang="en-US" sz="2400" dirty="0" smtClean="0"/>
              <a:t> </a:t>
            </a:r>
            <a:r>
              <a:rPr lang="en-US" sz="2400" dirty="0" err="1" smtClean="0"/>
              <a:t>Hà</a:t>
            </a:r>
            <a:r>
              <a:rPr lang="en-US" sz="2400" dirty="0" smtClean="0"/>
              <a:t>, 2009.</a:t>
            </a:r>
          </a:p>
          <a:p>
            <a:r>
              <a:rPr lang="en-US" sz="2400" dirty="0" smtClean="0"/>
              <a:t>[9] “Automatic Question Pattern Generation for Ontology-based Question”, </a:t>
            </a:r>
            <a:r>
              <a:rPr lang="en-US" sz="2400" dirty="0" err="1" smtClean="0"/>
              <a:t>Shiyan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, </a:t>
            </a:r>
            <a:r>
              <a:rPr lang="en-US" sz="2400" dirty="0" err="1" smtClean="0"/>
              <a:t>Constantin</a:t>
            </a:r>
            <a:r>
              <a:rPr lang="en-US" sz="2400" dirty="0" smtClean="0"/>
              <a:t> </a:t>
            </a:r>
            <a:r>
              <a:rPr lang="en-US" sz="2400" dirty="0" err="1" smtClean="0"/>
              <a:t>Orasan</a:t>
            </a:r>
            <a:r>
              <a:rPr lang="en-US" sz="2400" dirty="0" smtClean="0"/>
              <a:t>, </a:t>
            </a:r>
            <a:r>
              <a:rPr lang="en-US" sz="2400" dirty="0" err="1" smtClean="0"/>
              <a:t>Dalila</a:t>
            </a:r>
            <a:r>
              <a:rPr lang="en-US" sz="2400" dirty="0" smtClean="0"/>
              <a:t> </a:t>
            </a:r>
            <a:r>
              <a:rPr lang="en-US" sz="2400" dirty="0" err="1" smtClean="0"/>
              <a:t>Mekhaldi</a:t>
            </a:r>
            <a:r>
              <a:rPr lang="en-US" sz="2400" dirty="0" smtClean="0"/>
              <a:t> and Laura </a:t>
            </a:r>
            <a:r>
              <a:rPr lang="en-US" sz="2400" dirty="0" err="1" smtClean="0"/>
              <a:t>Hasler</a:t>
            </a:r>
            <a:r>
              <a:rPr lang="en-US" sz="2400" dirty="0" smtClean="0"/>
              <a:t>, 2008</a:t>
            </a:r>
          </a:p>
          <a:p>
            <a:r>
              <a:rPr lang="en-US" sz="2400" dirty="0" smtClean="0"/>
              <a:t>[10] Learning Question Classifier, Li and Roth, 2002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887913" y="3962400"/>
            <a:ext cx="3792537" cy="3048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4800600" y="3124200"/>
            <a:ext cx="38100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Xin cám ơn!</a:t>
            </a:r>
            <a:endParaRPr 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1083" name="AutoShape 123"/>
          <p:cNvSpPr>
            <a:spLocks noChangeArrowheads="1"/>
          </p:cNvSpPr>
          <p:nvPr/>
        </p:nvSpPr>
        <p:spPr bwMode="grayWhite">
          <a:xfrm>
            <a:off x="1905000" y="1981200"/>
            <a:ext cx="6566684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</a:rPr>
              <a:t>Các nghiên cứu liên quan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5" name="AutoShape 125"/>
          <p:cNvSpPr>
            <a:spLocks noChangeArrowheads="1"/>
          </p:cNvSpPr>
          <p:nvPr/>
        </p:nvSpPr>
        <p:spPr bwMode="grayWhite">
          <a:xfrm>
            <a:off x="1905000" y="13716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</a:rPr>
              <a:t>Mục tiêu và phạm vi đề tài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1086" name="Group 126"/>
          <p:cNvGrpSpPr>
            <a:grpSpLocks/>
          </p:cNvGrpSpPr>
          <p:nvPr/>
        </p:nvGrpSpPr>
        <p:grpSpPr bwMode="auto">
          <a:xfrm>
            <a:off x="1587499" y="1460500"/>
            <a:ext cx="404519" cy="381000"/>
            <a:chOff x="2078" y="1680"/>
            <a:chExt cx="1615" cy="1615"/>
          </a:xfrm>
        </p:grpSpPr>
        <p:sp>
          <p:nvSpPr>
            <p:cNvPr id="41087" name="Oval 12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8" name="Oval 12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9" name="Oval 1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0" name="Oval 13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1" name="Oval 1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092" name="Oval 13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1" name="AutoShape 124"/>
          <p:cNvSpPr>
            <a:spLocks noChangeArrowheads="1"/>
          </p:cNvSpPr>
          <p:nvPr/>
        </p:nvSpPr>
        <p:spPr bwMode="grayWhite">
          <a:xfrm>
            <a:off x="1905000" y="25908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</a:rPr>
              <a:t>Xây dựng hệ thống tra cứu bài báo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92" name="Group 133"/>
          <p:cNvGrpSpPr>
            <a:grpSpLocks/>
          </p:cNvGrpSpPr>
          <p:nvPr/>
        </p:nvGrpSpPr>
        <p:grpSpPr bwMode="auto">
          <a:xfrm>
            <a:off x="1600199" y="2697163"/>
            <a:ext cx="404519" cy="381000"/>
            <a:chOff x="2078" y="1680"/>
            <a:chExt cx="1615" cy="1615"/>
          </a:xfrm>
        </p:grpSpPr>
        <p:sp>
          <p:nvSpPr>
            <p:cNvPr id="93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7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" name="AutoShape 123"/>
          <p:cNvSpPr>
            <a:spLocks noChangeArrowheads="1"/>
          </p:cNvSpPr>
          <p:nvPr/>
        </p:nvSpPr>
        <p:spPr bwMode="grayWhite">
          <a:xfrm>
            <a:off x="1905000" y="44196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</a:rPr>
              <a:t>Các tài liệu tham khảo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08" name="Group 140"/>
          <p:cNvGrpSpPr>
            <a:grpSpLocks/>
          </p:cNvGrpSpPr>
          <p:nvPr/>
        </p:nvGrpSpPr>
        <p:grpSpPr bwMode="auto">
          <a:xfrm>
            <a:off x="1600200" y="4495800"/>
            <a:ext cx="381000" cy="381000"/>
            <a:chOff x="2078" y="1680"/>
            <a:chExt cx="1615" cy="1615"/>
          </a:xfrm>
        </p:grpSpPr>
        <p:sp>
          <p:nvSpPr>
            <p:cNvPr id="109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2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4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" name="AutoShape 124"/>
          <p:cNvSpPr>
            <a:spLocks noChangeArrowheads="1"/>
          </p:cNvSpPr>
          <p:nvPr/>
        </p:nvSpPr>
        <p:spPr bwMode="grayWhite">
          <a:xfrm>
            <a:off x="1905000" y="32004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</a:rPr>
              <a:t>Các bước đề xuất để xử lý câu hỏi tự nhiên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6" name="Group 133"/>
          <p:cNvGrpSpPr>
            <a:grpSpLocks/>
          </p:cNvGrpSpPr>
          <p:nvPr/>
        </p:nvGrpSpPr>
        <p:grpSpPr bwMode="auto">
          <a:xfrm>
            <a:off x="1600199" y="3306763"/>
            <a:ext cx="404519" cy="381000"/>
            <a:chOff x="2078" y="1680"/>
            <a:chExt cx="1615" cy="1615"/>
          </a:xfrm>
        </p:grpSpPr>
        <p:sp>
          <p:nvSpPr>
            <p:cNvPr id="37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" name="AutoShape 123"/>
          <p:cNvSpPr>
            <a:spLocks noChangeArrowheads="1"/>
          </p:cNvSpPr>
          <p:nvPr/>
        </p:nvSpPr>
        <p:spPr bwMode="grayWhite">
          <a:xfrm>
            <a:off x="1905000" y="38100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</a:rPr>
              <a:t>Các công việc sắp tới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4" name="Group 140"/>
          <p:cNvGrpSpPr>
            <a:grpSpLocks/>
          </p:cNvGrpSpPr>
          <p:nvPr/>
        </p:nvGrpSpPr>
        <p:grpSpPr bwMode="auto">
          <a:xfrm>
            <a:off x="1600200" y="3886200"/>
            <a:ext cx="381000" cy="381000"/>
            <a:chOff x="2078" y="1680"/>
            <a:chExt cx="1615" cy="1615"/>
          </a:xfrm>
        </p:grpSpPr>
        <p:sp>
          <p:nvSpPr>
            <p:cNvPr id="45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" name="Group 126"/>
          <p:cNvGrpSpPr>
            <a:grpSpLocks/>
          </p:cNvGrpSpPr>
          <p:nvPr/>
        </p:nvGrpSpPr>
        <p:grpSpPr bwMode="auto">
          <a:xfrm>
            <a:off x="1600200" y="2057400"/>
            <a:ext cx="404519" cy="381000"/>
            <a:chOff x="2078" y="1680"/>
            <a:chExt cx="1615" cy="1615"/>
          </a:xfrm>
        </p:grpSpPr>
        <p:sp>
          <p:nvSpPr>
            <p:cNvPr id="52" name="Oval 12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12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1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13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1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13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và phạm vi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DBLP (</a:t>
            </a:r>
            <a:r>
              <a:rPr lang="vi-VN" dirty="0" smtClean="0"/>
              <a:t>Digital Bibliography &amp; Library Project</a:t>
            </a:r>
            <a:r>
              <a:rPr lang="en-US" dirty="0" smtClean="0"/>
              <a:t>)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1,4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[1].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Theo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: Yes/No Question, Question -word Question </a:t>
            </a:r>
            <a:r>
              <a:rPr lang="en-US" dirty="0" err="1" smtClean="0"/>
              <a:t>và</a:t>
            </a:r>
            <a:r>
              <a:rPr lang="en-US" dirty="0" smtClean="0"/>
              <a:t> Choice Question.</a:t>
            </a:r>
            <a:r>
              <a:rPr lang="fr-FR" dirty="0" smtClean="0"/>
              <a:t> </a:t>
            </a:r>
            <a:r>
              <a:rPr lang="fr-FR" dirty="0" err="1" smtClean="0"/>
              <a:t>Ngòai</a:t>
            </a:r>
            <a:r>
              <a:rPr lang="fr-FR" dirty="0" smtClean="0"/>
              <a:t> ra, ta </a:t>
            </a:r>
            <a:r>
              <a:rPr lang="fr-FR" dirty="0" err="1" smtClean="0"/>
              <a:t>còn</a:t>
            </a:r>
            <a:r>
              <a:rPr lang="fr-FR" dirty="0" smtClean="0"/>
              <a:t> </a:t>
            </a:r>
            <a:r>
              <a:rPr lang="fr-FR" dirty="0" err="1" smtClean="0"/>
              <a:t>có</a:t>
            </a:r>
            <a:r>
              <a:rPr lang="fr-FR" dirty="0" smtClean="0"/>
              <a:t> tag question, open question, </a:t>
            </a:r>
            <a:r>
              <a:rPr lang="fr-FR" dirty="0" err="1" smtClean="0"/>
              <a:t>closed</a:t>
            </a:r>
            <a:r>
              <a:rPr lang="fr-FR" dirty="0" smtClean="0"/>
              <a:t> question, direct/ indirect question [2-5]</a:t>
            </a:r>
            <a:r>
              <a:rPr lang="fr-FR" b="1" dirty="0" smtClean="0"/>
              <a:t>.</a:t>
            </a:r>
            <a:r>
              <a:rPr lang="fr-FR" dirty="0" smtClean="0"/>
              <a:t> </a:t>
            </a:r>
          </a:p>
          <a:p>
            <a:pPr lvl="1"/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, </a:t>
            </a:r>
            <a:r>
              <a:rPr lang="fr-FR" dirty="0" err="1" smtClean="0"/>
              <a:t>câu</a:t>
            </a:r>
            <a:r>
              <a:rPr lang="fr-FR" dirty="0" smtClean="0"/>
              <a:t> </a:t>
            </a:r>
            <a:r>
              <a:rPr lang="fr-FR" dirty="0" err="1" smtClean="0"/>
              <a:t>hỏi</a:t>
            </a:r>
            <a:r>
              <a:rPr lang="fr-FR" dirty="0" smtClean="0"/>
              <a:t> </a:t>
            </a:r>
            <a:r>
              <a:rPr lang="fr-FR" dirty="0" err="1" smtClean="0"/>
              <a:t>được</a:t>
            </a:r>
            <a:r>
              <a:rPr lang="fr-FR" dirty="0" smtClean="0"/>
              <a:t> </a:t>
            </a:r>
            <a:r>
              <a:rPr lang="fr-FR" dirty="0" err="1" smtClean="0"/>
              <a:t>phân</a:t>
            </a:r>
            <a:r>
              <a:rPr lang="fr-FR" dirty="0" smtClean="0"/>
              <a:t> </a:t>
            </a:r>
            <a:r>
              <a:rPr lang="fr-FR" dirty="0" err="1" smtClean="0"/>
              <a:t>lọai</a:t>
            </a:r>
            <a:r>
              <a:rPr lang="fr-FR" dirty="0" smtClean="0"/>
              <a:t> </a:t>
            </a:r>
            <a:r>
              <a:rPr lang="fr-FR" dirty="0" err="1" smtClean="0"/>
              <a:t>theo</a:t>
            </a:r>
            <a:r>
              <a:rPr lang="fr-FR" dirty="0" smtClean="0"/>
              <a:t> 6 </a:t>
            </a:r>
            <a:r>
              <a:rPr lang="fr-FR" dirty="0" err="1" smtClean="0"/>
              <a:t>mục</a:t>
            </a:r>
            <a:r>
              <a:rPr lang="fr-FR" dirty="0" smtClean="0"/>
              <a:t> </a:t>
            </a:r>
            <a:r>
              <a:rPr lang="fr-FR" dirty="0" err="1" smtClean="0"/>
              <a:t>thô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50 </a:t>
            </a:r>
            <a:r>
              <a:rPr lang="fr-FR" dirty="0" err="1" smtClean="0"/>
              <a:t>mục</a:t>
            </a:r>
            <a:r>
              <a:rPr lang="fr-FR" dirty="0" smtClean="0"/>
              <a:t> </a:t>
            </a:r>
            <a:r>
              <a:rPr lang="fr-FR" dirty="0" err="1" smtClean="0"/>
              <a:t>mịn</a:t>
            </a:r>
            <a:r>
              <a:rPr lang="fr-FR" dirty="0" smtClean="0"/>
              <a:t>.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mục</a:t>
            </a:r>
            <a:r>
              <a:rPr lang="fr-FR" dirty="0" smtClean="0"/>
              <a:t> </a:t>
            </a:r>
            <a:r>
              <a:rPr lang="fr-FR" dirty="0" err="1" smtClean="0"/>
              <a:t>này</a:t>
            </a:r>
            <a:r>
              <a:rPr lang="fr-FR" dirty="0" smtClean="0"/>
              <a:t> </a:t>
            </a:r>
            <a:r>
              <a:rPr lang="fr-FR" dirty="0" err="1" smtClean="0"/>
              <a:t>được</a:t>
            </a:r>
            <a:r>
              <a:rPr lang="fr-FR" dirty="0" smtClean="0"/>
              <a:t> </a:t>
            </a:r>
            <a:r>
              <a:rPr lang="fr-FR" dirty="0" err="1" smtClean="0"/>
              <a:t>dưa</a:t>
            </a:r>
            <a:r>
              <a:rPr lang="fr-FR" dirty="0" smtClean="0"/>
              <a:t> ra </a:t>
            </a:r>
            <a:r>
              <a:rPr lang="fr-FR" dirty="0" err="1" smtClean="0"/>
              <a:t>bởi</a:t>
            </a:r>
            <a:r>
              <a:rPr lang="fr-FR" dirty="0" smtClean="0"/>
              <a:t> Li </a:t>
            </a:r>
            <a:r>
              <a:rPr lang="fr-FR" dirty="0" err="1" smtClean="0"/>
              <a:t>và</a:t>
            </a:r>
            <a:r>
              <a:rPr lang="fr-FR" dirty="0" smtClean="0"/>
              <a:t> Roth (2002) [10]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905000"/>
          <a:ext cx="8686803" cy="3383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24000"/>
                <a:gridCol w="838200"/>
                <a:gridCol w="990600"/>
                <a:gridCol w="3200400"/>
                <a:gridCol w="21336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Chú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thích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Yes/No 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Are they good jobs?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Did he know just how deeply his father was opposed to things?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r>
                        <a:rPr lang="en-US" baseline="0" dirty="0" smtClean="0"/>
                        <a:t> question-word question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 -word 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Why are you doing this?’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Who has the papers?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Choice 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Do you want a strong cup or a weak one?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kiếm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7800" y="53340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Bảng 1- các loại câu hỏi theo cú pháp </a:t>
            </a:r>
          </a:p>
          <a:p>
            <a:pPr algn="ctr"/>
            <a:r>
              <a:rPr lang="en-US" dirty="0" smtClean="0"/>
              <a:t>mà hệ thống xử lý được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838200"/>
          <a:ext cx="8686803" cy="5303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90600"/>
                <a:gridCol w="990600"/>
                <a:gridCol w="1143000"/>
                <a:gridCol w="2971800"/>
                <a:gridCol w="25908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Chú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thích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ABBR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does the abbreviation AIDS stand for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 câu hỏi về các từ viết tắt, từ mở rộng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ethology ?</a:t>
                      </a:r>
                    </a:p>
                    <a:p>
                      <a:r>
                        <a:rPr lang="en-US" dirty="0" smtClean="0"/>
                        <a:t>What is titanium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 câu hỏi về miêu tả và định nghĩa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kind of animals were in the Paleozoic era ?</a:t>
                      </a:r>
                    </a:p>
                    <a:p>
                      <a:r>
                        <a:rPr lang="en-US" dirty="0" smtClean="0"/>
                        <a:t>What is a female rabbit called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 câu hỏi liên quan đến các thực thể, con người, vật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actor first portrayed James Bond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 câu hỏi liên quan tới người và tổ chức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Which city in Canada is the least-populated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 câu hỏi liên quan tới địa điểm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many member states are in the UN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 câu hỏi liên quan tới số lượng, ngày tháng, mã, tiền...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6211669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Bảng 2- các loại câu hỏi theo ngữ nghĩa mà hệ thống xử lý được (phân theo 6 mục thô của Li và Roth)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Tập câu hỏi kiểm thử sẽ do nhóm tự tạo ra dựa trên một số tham </a:t>
            </a:r>
            <a:r>
              <a:rPr lang="en-US" smtClean="0"/>
              <a:t>khảo.</a:t>
            </a:r>
            <a:endParaRPr lang="en-US" dirty="0" smtClean="0"/>
          </a:p>
          <a:p>
            <a:pPr lvl="1"/>
            <a:r>
              <a:rPr lang="en-US" dirty="0" smtClean="0"/>
              <a:t>Từ tập dữ liệu hỏi đáp TREC</a:t>
            </a:r>
          </a:p>
          <a:p>
            <a:pPr lvl="1"/>
            <a:r>
              <a:rPr lang="en-US" dirty="0" smtClean="0"/>
              <a:t>Từ nhu cầu người dùng trong tìm kiếm tài liệu</a:t>
            </a:r>
          </a:p>
          <a:p>
            <a:pPr lvl="1"/>
            <a:r>
              <a:rPr lang="en-US" dirty="0" smtClean="0"/>
              <a:t>Từ các dữ liệu có trong DBLP.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Nghiên cứu của Wael Salloum [6] và nghiên cứu của Cao Duy Trường [7] về đồ thị ý niệm phục vụ cho hệ thống hỏi đáp.</a:t>
            </a:r>
          </a:p>
          <a:p>
            <a:r>
              <a:rPr lang="en-US" dirty="0" smtClean="0"/>
              <a:t>Một số nghiên cứu về hỏi đáp trên Ontology của các tác giả Lương Quý Tịnh Hà [8], Shiyan Ou [9].</a:t>
            </a:r>
          </a:p>
          <a:p>
            <a:r>
              <a:rPr lang="en-US" dirty="0" smtClean="0"/>
              <a:t>Nghiên cứu dùng ngôn ngữ tự nhiên để tra cứu thư viện điện tử của tác giả Đỗ Thị Thanh Tuyền [9]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Xây dựng hệ thống tra cứu bài báo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14400"/>
            <a:ext cx="5105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71600" y="6172200"/>
            <a:ext cx="609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Hình 3 – cấu trúc hệ thống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 Cuong v0.2">
  <a:themeElements>
    <a:clrScheme name="cdb2004208gd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cdb2004208g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208gd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 Cuong v0.2</Template>
  <TotalTime>361</TotalTime>
  <Words>1181</Words>
  <Application>Microsoft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De Cuong v0.2</vt:lpstr>
      <vt:lpstr>Image</vt:lpstr>
      <vt:lpstr> Báo cáo tiến độ công việc</vt:lpstr>
      <vt:lpstr>Nội dung</vt:lpstr>
      <vt:lpstr>Mục tiêu và phạm vi đề tài</vt:lpstr>
      <vt:lpstr>Mục tiêu và phạm vi đề tài</vt:lpstr>
      <vt:lpstr>Mục tiêu và phạm vi đề tài</vt:lpstr>
      <vt:lpstr>Mục tiêu và phạm vi đề tài</vt:lpstr>
      <vt:lpstr>Mục tiêu và phạm vi đề tài</vt:lpstr>
      <vt:lpstr>Các nghiên cứu liên quan</vt:lpstr>
      <vt:lpstr>Xây dựng hệ thống tra cứu bài báo</vt:lpstr>
      <vt:lpstr>Các bước đề xuất xử lý câu hỏi tự nhiên</vt:lpstr>
      <vt:lpstr>Các bước đề xuất xử lý câu hỏi tự nhiên</vt:lpstr>
      <vt:lpstr>Các bước đề xuất xử lý câu hỏi tự nhiên</vt:lpstr>
      <vt:lpstr>Các bước đề xuất xử lý câu hỏi tự nhiên</vt:lpstr>
      <vt:lpstr>Các bước đề xuất xử lý câu hỏi tự nhiên</vt:lpstr>
      <vt:lpstr>Các công việc sắp tới</vt:lpstr>
      <vt:lpstr>Các tài liệu tham khảo</vt:lpstr>
      <vt:lpstr>Các tài liệu tham khảo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Cương đồ án tốt nghiệp  Đề tài:  Xây dựng hệ thống hỏi đáp dựa trên Ontology</dc:title>
  <dc:creator>Hoang-PC</dc:creator>
  <cp:lastModifiedBy>Admin</cp:lastModifiedBy>
  <cp:revision>220</cp:revision>
  <dcterms:created xsi:type="dcterms:W3CDTF">2010-08-22T04:49:18Z</dcterms:created>
  <dcterms:modified xsi:type="dcterms:W3CDTF">2010-12-03T02:35:21Z</dcterms:modified>
</cp:coreProperties>
</file>