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76" r:id="rId3"/>
    <p:sldId id="277" r:id="rId4"/>
    <p:sldId id="291" r:id="rId5"/>
    <p:sldId id="293" r:id="rId6"/>
    <p:sldId id="294" r:id="rId7"/>
    <p:sldId id="295" r:id="rId8"/>
    <p:sldId id="296" r:id="rId9"/>
    <p:sldId id="298" r:id="rId10"/>
    <p:sldId id="299" r:id="rId11"/>
    <p:sldId id="300" r:id="rId12"/>
    <p:sldId id="305" r:id="rId13"/>
    <p:sldId id="301" r:id="rId14"/>
    <p:sldId id="306" r:id="rId15"/>
    <p:sldId id="307" r:id="rId16"/>
    <p:sldId id="308" r:id="rId17"/>
    <p:sldId id="302" r:id="rId18"/>
    <p:sldId id="303" r:id="rId19"/>
    <p:sldId id="288" r:id="rId20"/>
    <p:sldId id="289" r:id="rId21"/>
    <p:sldId id="26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63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10/26/2010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vi.wikipedia.org/wiki/X%E1%BB%AD_l%C3%BD_ng%C3%B4n_ng%E1%BB%AF_t%E1%BB%B1_nhi%C3%A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Named_entity_recognition" TargetMode="External"/><Relationship Id="rId2" Type="http://schemas.openxmlformats.org/officeDocument/2006/relationships/hyperlink" Target="http://gate.ac.uk/" TargetMode="External"/><Relationship Id="rId1" Type="http://schemas.openxmlformats.org/officeDocument/2006/relationships/slideLayout" Target="../slideLayouts/slideLayout2.xml"/><Relationship Id="rId4" Type="http://schemas.openxmlformats.org/officeDocument/2006/relationships/hyperlink" Target="http://www.gutenberg.org/wiki/Main_Pag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3048000" y="1143000"/>
            <a:ext cx="6096000" cy="2514600"/>
          </a:xfrm>
        </p:spPr>
        <p:txBody>
          <a:bodyPr/>
          <a:lstStyle/>
          <a:p>
            <a:pPr algn="ctr"/>
            <a:r>
              <a:rPr lang="en-US" sz="2400" i="1" dirty="0" smtClean="0"/>
              <a:t>Báo cáo hàng tuần</a:t>
            </a:r>
            <a:r>
              <a:rPr lang="en-US" dirty="0" smtClean="0"/>
              <a:t/>
            </a:r>
            <a:br>
              <a:rPr lang="en-US" dirty="0" smtClean="0"/>
            </a:br>
            <a:r>
              <a:rPr lang="en-US" sz="3200" dirty="0" smtClean="0"/>
              <a:t>Chủ đề: </a:t>
            </a:r>
            <a:br>
              <a:rPr lang="en-US" sz="3200" dirty="0" smtClean="0"/>
            </a:br>
            <a:r>
              <a:rPr lang="en-US" sz="3200" dirty="0" smtClean="0"/>
              <a:t>Xử lý câu hỏi tự nhiên trong hệ thống hỏi đáp tìm kiếm bài báo khoa học</a:t>
            </a:r>
            <a:endParaRPr lang="en-US" sz="32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Sinh</a:t>
            </a:r>
            <a:r>
              <a:rPr lang="en-US" kern="0" dirty="0" smtClean="0">
                <a:latin typeface="+mn-lt"/>
              </a:rPr>
              <a:t> </a:t>
            </a:r>
            <a:r>
              <a:rPr lang="en-US" kern="0" dirty="0" err="1" smtClean="0">
                <a:latin typeface="+mn-lt"/>
              </a:rPr>
              <a:t>viên</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B1: Tiền xử lý</a:t>
            </a:r>
          </a:p>
          <a:p>
            <a:pPr lvl="1"/>
            <a:r>
              <a:rPr lang="en-US" dirty="0" smtClean="0"/>
              <a:t>Định dạng lại lại thực thể đặt tên [9] và gán nhãn mới cho thực thể đặt tên. Trong quá trình tách từ, việc này giúp tránh tách các từ nằm trong thực thể đặt tên.</a:t>
            </a:r>
          </a:p>
          <a:p>
            <a:pPr lvl="1"/>
            <a:r>
              <a:rPr lang="en-US" dirty="0" smtClean="0"/>
              <a:t>Gán nhãn từ loại ( sử dụng công cụ OpenNLP)</a:t>
            </a:r>
          </a:p>
          <a:p>
            <a:pPr lvl="1"/>
            <a:r>
              <a:rPr lang="en-US" dirty="0" smtClean="0"/>
              <a:t>Gom nhóm các cụm động từ (ví dụ: has written, was written, ...). Đưa từ về dạng nguyên mẫu (stemming)</a:t>
            </a:r>
          </a:p>
          <a:p>
            <a:pPr lvl="1"/>
            <a:r>
              <a:rPr lang="en-US" dirty="0" smtClean="0"/>
              <a:t>Loại bỏ bớt các mạo từ sau : the, a, an.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B2: Liệt kê các bộ ba quan hệ về từ</a:t>
            </a:r>
          </a:p>
          <a:p>
            <a:pPr lvl="1"/>
            <a:r>
              <a:rPr lang="en-US" dirty="0" smtClean="0"/>
              <a:t>Theo cách tạo đồ thị ý niệm của Wael Salloum, một số dạng mẫu của câu được xác định trong quá trình hình thành đồ thị. Những mẫu này dựa trên cây cú pháp của câu sau khi được phân tích. </a:t>
            </a:r>
          </a:p>
          <a:p>
            <a:pPr lvl="1">
              <a:buNone/>
            </a:pPr>
            <a:r>
              <a:rPr lang="en-US" dirty="0" smtClean="0"/>
              <a:t>Ví dụ: “</a:t>
            </a:r>
            <a:r>
              <a:rPr lang="en-US" i="1" dirty="0" smtClean="0"/>
              <a:t>The human liver secretes the bile</a:t>
            </a:r>
            <a:r>
              <a:rPr lang="en-US" dirty="0" smtClean="0"/>
              <a:t>” thì có mẫu NP-VP-NP (Noun Phrase - Verb Pharse – Noun Pharse) tương ứng với </a:t>
            </a:r>
          </a:p>
          <a:p>
            <a:pPr lvl="1">
              <a:buNone/>
            </a:pPr>
            <a:r>
              <a:rPr lang="en-US" dirty="0" smtClean="0"/>
              <a:t>(The(DT) human(ADJ) liver(NN)) (NP)- (secretes(VBZ))(VP) - (the(DT) bile (NN))(NP)</a:t>
            </a:r>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B2: Liệt kê các bộ ba quan hệ về từ</a:t>
            </a:r>
          </a:p>
          <a:p>
            <a:pPr>
              <a:buNone/>
            </a:pPr>
            <a:r>
              <a:rPr lang="en-US" dirty="0" smtClean="0"/>
              <a:t>Ở đây ta cũng liệt kê bộ ba theo một số quy tắc từ lọai như sau:</a:t>
            </a:r>
            <a:endParaRPr lang="en-US" sz="2400" dirty="0" smtClean="0"/>
          </a:p>
          <a:p>
            <a:pPr lvl="1"/>
            <a:r>
              <a:rPr lang="en-US" dirty="0" smtClean="0"/>
              <a:t>WP + VBP + NN </a:t>
            </a:r>
            <a:r>
              <a:rPr lang="en-US" dirty="0" smtClean="0">
                <a:sym typeface="Wingdings"/>
              </a:rPr>
              <a:t></a:t>
            </a:r>
            <a:r>
              <a:rPr lang="en-US" dirty="0" smtClean="0"/>
              <a:t> &lt;WP,VBP, NN&gt;</a:t>
            </a:r>
            <a:endParaRPr lang="en-US" sz="2000" dirty="0" smtClean="0"/>
          </a:p>
          <a:p>
            <a:pPr lvl="1"/>
            <a:r>
              <a:rPr lang="en-US" dirty="0" smtClean="0"/>
              <a:t>WP+VBZ + VBP + NN </a:t>
            </a:r>
            <a:r>
              <a:rPr lang="en-US" dirty="0" smtClean="0">
                <a:sym typeface="Wingdings"/>
              </a:rPr>
              <a:t></a:t>
            </a:r>
            <a:r>
              <a:rPr lang="en-US" dirty="0" smtClean="0"/>
              <a:t> &lt;WP,VBZ + VBP,NN&gt;</a:t>
            </a:r>
          </a:p>
          <a:p>
            <a:pPr lvl="1"/>
            <a:r>
              <a:rPr lang="en-US" dirty="0" smtClean="0"/>
              <a:t>NN + of + NN </a:t>
            </a:r>
            <a:r>
              <a:rPr lang="en-US" dirty="0" smtClean="0">
                <a:sym typeface="Wingdings"/>
              </a:rPr>
              <a:t></a:t>
            </a:r>
            <a:r>
              <a:rPr lang="en-US" dirty="0" smtClean="0"/>
              <a:t> &lt;NN ,has, NN&gt;</a:t>
            </a:r>
          </a:p>
          <a:p>
            <a:pPr lvl="1"/>
            <a:r>
              <a:rPr lang="en-US" dirty="0" smtClean="0"/>
              <a:t>...</a:t>
            </a:r>
          </a:p>
          <a:p>
            <a:endParaRPr lang="en-US" dirty="0" smtClean="0"/>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r>
              <a:rPr lang="en-US" dirty="0" smtClean="0"/>
              <a:t>Dựa vào từ quan hệ trong bộ ba được liệt kê ở bước trên =&gt; đem tra vào các từ quan hệ được liệt kê cho mỗi thuộc tính ở tập tin cấu hình ngữ nghĩa nêu ở mục trên.</a:t>
            </a:r>
          </a:p>
          <a:p>
            <a:pPr lvl="1"/>
            <a:r>
              <a:rPr lang="en-US" dirty="0" smtClean="0"/>
              <a:t>Nếu tồn tại nhiều kết quả ở thao tác trên, ta ánh xạ giá trị trong bộ ba vào miền giá trị thuộc tính. Nếu giá trị không thuộc miền giá trị của thuộc tính =&gt; loại bỏ kết quả.</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r>
              <a:rPr lang="en-US" dirty="0" smtClean="0"/>
              <a:t>Dựa vào từ quan hệ trong bộ ba được liệt kê ở bước trên =&gt; đem tra vào các từ quan hệ được liệt kê cho mỗi thuộc tính ở tập tin cấu hình ngữ nghĩa nêu ở mục trên.</a:t>
            </a:r>
          </a:p>
          <a:p>
            <a:pPr lvl="1"/>
            <a:r>
              <a:rPr lang="en-US" dirty="0" smtClean="0"/>
              <a:t>Nếu tồn tại nhiều kết quả ở thao tác trên, ta ánh xạ giá trị trong bộ ba vào miền giá trị thuộc tính. Nếu giá trị không thuộc miền giá trị của thuộc tính =&gt; loại bỏ kết quả.</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buNone/>
            </a:pPr>
            <a:r>
              <a:rPr lang="en-US" dirty="0" smtClean="0"/>
              <a:t>Ví dụ: </a:t>
            </a:r>
          </a:p>
          <a:p>
            <a:pPr lvl="1">
              <a:buNone/>
            </a:pPr>
            <a:r>
              <a:rPr lang="en-US" dirty="0" smtClean="0"/>
              <a:t>Who is the publisher of “Software Egineering”</a:t>
            </a:r>
          </a:p>
          <a:p>
            <a:pPr lvl="1">
              <a:buNone/>
            </a:pPr>
            <a:r>
              <a:rPr lang="en-US" dirty="0" smtClean="0"/>
              <a:t>dựa vào quan hệ “of”. Ta tìm được 2 bộ ba tồn tại từ quan hệ trên</a:t>
            </a:r>
          </a:p>
          <a:p>
            <a:pPr lvl="1">
              <a:buNone/>
            </a:pPr>
            <a:r>
              <a:rPr lang="en-US" dirty="0" smtClean="0"/>
              <a:t>&lt;Publication ,has , publisher&gt;</a:t>
            </a:r>
          </a:p>
          <a:p>
            <a:pPr lvl="1">
              <a:buNone/>
            </a:pPr>
            <a:r>
              <a:rPr lang="en-US" dirty="0" smtClean="0"/>
              <a:t>&lt;Publication, has, source&gt;</a:t>
            </a:r>
          </a:p>
          <a:p>
            <a:pPr lvl="1">
              <a:buNone/>
            </a:pPr>
            <a:r>
              <a:rPr lang="en-US" dirty="0" smtClean="0"/>
              <a:t>&lt;Publication, has, title&gt;</a:t>
            </a:r>
          </a:p>
          <a:p>
            <a:pPr lvl="1">
              <a:buNone/>
            </a:pPr>
            <a:r>
              <a:rPr lang="en-US" dirty="0" smtClean="0"/>
              <a:t>Ta sẽ loại bỏ 2 bộ ba đầu, do giá trị “Software Engineering” thuộc miền giá trị của title.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r>
              <a:rPr lang="en-US" b="1" dirty="0" smtClean="0"/>
              <a:t>Nhận diện lớp của câu hỏi:</a:t>
            </a:r>
            <a:endParaRPr lang="en-US" sz="2000" dirty="0" smtClean="0"/>
          </a:p>
          <a:p>
            <a:pPr lvl="1"/>
            <a:r>
              <a:rPr lang="en-US" dirty="0" smtClean="0"/>
              <a:t>Với câu hỏi xuất hiện các từ hỏi như Who, What, When, Where, … thì ta áp dụng một số cách nhận diện theo tài liệu [5]. Nếu không, mặc định phân lớp là các đối tượng bài báo.</a:t>
            </a:r>
          </a:p>
          <a:p>
            <a:pPr lvl="1"/>
            <a:r>
              <a:rPr lang="en-US" sz="2400" dirty="0" smtClean="0"/>
              <a:t>Ví dụ :</a:t>
            </a:r>
          </a:p>
          <a:p>
            <a:r>
              <a:rPr lang="en-US" sz="2400" dirty="0" smtClean="0"/>
              <a:t>+ </a:t>
            </a:r>
            <a:r>
              <a:rPr lang="en-US" sz="2400" i="1" dirty="0" smtClean="0"/>
              <a:t>What+ Noun +….?</a:t>
            </a:r>
            <a:r>
              <a:rPr lang="en-US" sz="2400" dirty="0" smtClean="0"/>
              <a:t> Thì lớp câu hỏi chinh là danh từ.</a:t>
            </a:r>
          </a:p>
          <a:p>
            <a:r>
              <a:rPr lang="en-US" sz="2400" dirty="0" smtClean="0"/>
              <a:t>+ </a:t>
            </a:r>
            <a:r>
              <a:rPr lang="en-US" sz="2400" i="1" dirty="0" smtClean="0"/>
              <a:t>Who is Noun+…? </a:t>
            </a:r>
            <a:r>
              <a:rPr lang="en-US" sz="2400" dirty="0" smtClean="0"/>
              <a:t>Thì lớp của câu hỏi chính là danh từ</a:t>
            </a:r>
          </a:p>
          <a:p>
            <a:pPr lvl="1"/>
            <a:endParaRPr lang="en-US" sz="2000" dirty="0" smtClean="0"/>
          </a:p>
          <a:p>
            <a:pPr lvl="1"/>
            <a:endParaRPr lang="en-US" dirty="0" smtClean="0"/>
          </a:p>
          <a:p>
            <a:pPr lvl="1">
              <a:buNone/>
            </a:pPr>
            <a:r>
              <a:rPr lang="en-US"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B4: Nhận diện quan hệ ẩn</a:t>
            </a:r>
          </a:p>
          <a:p>
            <a:pPr lvl="1"/>
            <a:r>
              <a:rPr lang="en-US" dirty="0" smtClean="0"/>
              <a:t>Như trong nghiên cứu của tác giả Cao Duy Trường, trong quá trình hình thành đồ thị ý niệm, có một số quan hệ ẩn chưa được xác định. Lý do là người dùng không nhập vào từ quan hệ.</a:t>
            </a:r>
          </a:p>
          <a:p>
            <a:pPr lvl="1">
              <a:buNone/>
            </a:pPr>
            <a:r>
              <a:rPr lang="en-US" dirty="0" smtClean="0"/>
              <a:t>Ví dụ: “Which books were published by ACM, 2009 ?” thì từ quan hệ “in” để chỉ năm công bố không được đề cập tới.</a:t>
            </a:r>
          </a:p>
          <a:p>
            <a:pPr lvl="1">
              <a:buNone/>
            </a:pPr>
            <a:r>
              <a:rPr lang="en-US" dirty="0" smtClean="0"/>
              <a:t>Con số 2009 phải được hiểu là năm mà nhà xuất bản ACM phát hành các cuốn sách đó.</a:t>
            </a:r>
          </a:p>
          <a:p>
            <a:pPr lvl="1">
              <a:buNone/>
            </a:pPr>
            <a:endParaRPr lang="en-US" dirty="0" smtClean="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B5: Sinh câu truy vấn</a:t>
            </a:r>
          </a:p>
          <a:p>
            <a:pPr lvl="1"/>
            <a:r>
              <a:rPr lang="en-US" dirty="0" smtClean="0"/>
              <a:t>Xác định đối tượng truy vấn</a:t>
            </a:r>
          </a:p>
          <a:p>
            <a:pPr lvl="1"/>
            <a:r>
              <a:rPr lang="en-US" dirty="0" smtClean="0"/>
              <a:t>Xác định nguồn truy vấn</a:t>
            </a:r>
          </a:p>
          <a:p>
            <a:pPr lvl="1"/>
            <a:r>
              <a:rPr lang="en-US" dirty="0" smtClean="0"/>
              <a:t>Xác định điều kiện truy vấn</a:t>
            </a:r>
          </a:p>
          <a:p>
            <a:pPr lvl="1"/>
            <a:endParaRPr lang="en-US" dirty="0"/>
          </a:p>
        </p:txBody>
      </p:sp>
      <p:sp>
        <p:nvSpPr>
          <p:cNvPr id="112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Ví dụ: “Which books were published by ACM, 2009 ?” thì từ quan hệ “in” không được đề cập tới. Đơn giản người dùng chỉ đề cập tới nhà xuất bản là ACM và con số 2009. Con số 2009 phải được hiểu là năm mà nhà xuất bản ACM phát hành các cuốn sách đó.</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smtClean="0"/>
              <a:t>khảo</a:t>
            </a:r>
            <a:endParaRPr lang="en-US"/>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[1] </a:t>
            </a:r>
            <a:r>
              <a:rPr lang="en-US" sz="2400" u="sng" dirty="0" smtClean="0">
                <a:latin typeface="Times New Roman" pitchFamily="18" charset="0"/>
                <a:cs typeface="Times New Roman" pitchFamily="18" charset="0"/>
                <a:hlinkClick r:id="rId2"/>
              </a:rPr>
              <a:t>http://vi.wikipedia.org/wiki/X%E1%BB%AD_l%C3%BD_ng%C3%B4n_ng%E1%BB%AF_t%E1%BB%B1_nhi%C3%AAn</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[2] “A Question Answering System based on Conceptual Graph Formalism”, Wael Salloum , 2009.</a:t>
            </a:r>
          </a:p>
          <a:p>
            <a:r>
              <a:rPr lang="en-US" sz="2400" dirty="0" smtClean="0">
                <a:latin typeface="Times New Roman" pitchFamily="18" charset="0"/>
                <a:cs typeface="Times New Roman" pitchFamily="18" charset="0"/>
              </a:rPr>
              <a:t>[3] “Automatic Question Pattern Generation for Ontology-based Question”, Shiyan Ou, Constantin Orasan, Dalila Mekhaldi and Laura Hasler, 2008.</a:t>
            </a:r>
          </a:p>
          <a:p>
            <a:r>
              <a:rPr lang="en-US" sz="2400" dirty="0" smtClean="0">
                <a:latin typeface="Times New Roman" pitchFamily="18" charset="0"/>
                <a:cs typeface="Times New Roman" pitchFamily="18" charset="0"/>
              </a:rPr>
              <a:t>[4] “Xây dựng công cụ tìm kiếm tài liệu học tập bằng các truy vấn ngôn ngữ tự nhiên  trên kho học liệu mở tiếng Việt”, Lương Quý Tịnh Hà, 2009.</a:t>
            </a:r>
          </a:p>
          <a:p>
            <a:r>
              <a:rPr lang="en-US" sz="2400" dirty="0" smtClean="0">
                <a:latin typeface="Times New Roman" pitchFamily="18" charset="0"/>
                <a:cs typeface="Times New Roman" pitchFamily="18" charset="0"/>
              </a:rPr>
              <a:t>[5] “ Dịch câu truy vấn có cấu trúc sang đồ thị ý niệm: cách tiếp cận ít phụ thuộc vào cú pháp”, Cao Duy Trường, 2008.</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2438400" y="2133600"/>
            <a:ext cx="61849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nghiên cứu liên quan</a:t>
            </a:r>
            <a:endParaRPr lang="en-US" sz="2400" b="1" dirty="0">
              <a:solidFill>
                <a:schemeClr val="bg1"/>
              </a:solidFill>
            </a:endParaRPr>
          </a:p>
        </p:txBody>
      </p:sp>
      <p:sp>
        <p:nvSpPr>
          <p:cNvPr id="41085" name="AutoShape 125"/>
          <p:cNvSpPr>
            <a:spLocks noChangeArrowheads="1"/>
          </p:cNvSpPr>
          <p:nvPr/>
        </p:nvSpPr>
        <p:spPr bwMode="grayWhite">
          <a:xfrm>
            <a:off x="2438400" y="1371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Đặt</a:t>
            </a:r>
            <a:r>
              <a:rPr lang="en-US" sz="2400" b="1" dirty="0" smtClean="0">
                <a:solidFill>
                  <a:schemeClr val="bg1"/>
                </a:solidFill>
              </a:rPr>
              <a:t> </a:t>
            </a:r>
            <a:r>
              <a:rPr lang="en-US" sz="2400" b="1" dirty="0" err="1" smtClean="0">
                <a:solidFill>
                  <a:schemeClr val="bg1"/>
                </a:solidFill>
              </a:rPr>
              <a:t>vấn</a:t>
            </a:r>
            <a:r>
              <a:rPr lang="en-US" sz="2400" b="1" dirty="0" smtClean="0">
                <a:solidFill>
                  <a:schemeClr val="bg1"/>
                </a:solidFill>
              </a:rPr>
              <a:t> </a:t>
            </a:r>
            <a:r>
              <a:rPr lang="en-US" sz="2400" b="1" dirty="0" err="1" smtClean="0">
                <a:solidFill>
                  <a:schemeClr val="bg1"/>
                </a:solidFill>
              </a:rPr>
              <a:t>đề</a:t>
            </a:r>
            <a:endParaRPr lang="en-US" sz="2400" b="1" dirty="0">
              <a:solidFill>
                <a:schemeClr val="bg1"/>
              </a:solidFill>
            </a:endParaRPr>
          </a:p>
        </p:txBody>
      </p:sp>
      <p:grpSp>
        <p:nvGrpSpPr>
          <p:cNvPr id="41086" name="Group 126"/>
          <p:cNvGrpSpPr>
            <a:grpSpLocks/>
          </p:cNvGrpSpPr>
          <p:nvPr/>
        </p:nvGrpSpPr>
        <p:grpSpPr bwMode="auto">
          <a:xfrm>
            <a:off x="2120900" y="1460500"/>
            <a:ext cx="381000"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1100" name="Group 140"/>
          <p:cNvGrpSpPr>
            <a:grpSpLocks/>
          </p:cNvGrpSpPr>
          <p:nvPr/>
        </p:nvGrpSpPr>
        <p:grpSpPr bwMode="auto">
          <a:xfrm>
            <a:off x="2133600" y="2209800"/>
            <a:ext cx="381000" cy="381000"/>
            <a:chOff x="2078" y="1680"/>
            <a:chExt cx="1615" cy="1615"/>
          </a:xfrm>
        </p:grpSpPr>
        <p:sp>
          <p:nvSpPr>
            <p:cNvPr id="41101"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102"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103"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104"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1105"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106"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91" name="AutoShape 124"/>
          <p:cNvSpPr>
            <a:spLocks noChangeArrowheads="1"/>
          </p:cNvSpPr>
          <p:nvPr/>
        </p:nvSpPr>
        <p:spPr bwMode="grayWhite">
          <a:xfrm>
            <a:off x="2438400" y="2895600"/>
            <a:ext cx="6172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cho việc xử lý câu hỏi</a:t>
            </a:r>
            <a:endParaRPr lang="en-US" sz="2400" b="1" dirty="0">
              <a:solidFill>
                <a:schemeClr val="bg1"/>
              </a:solidFill>
            </a:endParaRPr>
          </a:p>
        </p:txBody>
      </p:sp>
      <p:grpSp>
        <p:nvGrpSpPr>
          <p:cNvPr id="92" name="Group 133"/>
          <p:cNvGrpSpPr>
            <a:grpSpLocks/>
          </p:cNvGrpSpPr>
          <p:nvPr/>
        </p:nvGrpSpPr>
        <p:grpSpPr bwMode="auto">
          <a:xfrm>
            <a:off x="2133600" y="3001963"/>
            <a:ext cx="381000" cy="381000"/>
            <a:chOff x="2078" y="1680"/>
            <a:chExt cx="1615" cy="1615"/>
          </a:xfrm>
        </p:grpSpPr>
        <p:sp>
          <p:nvSpPr>
            <p:cNvPr id="93"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94"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95"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6"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97"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8"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2438400" y="3581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Tham</a:t>
            </a:r>
            <a:r>
              <a:rPr lang="en-US" sz="2400" b="1" dirty="0" smtClean="0">
                <a:solidFill>
                  <a:schemeClr val="bg1"/>
                </a:solidFill>
              </a:rPr>
              <a:t> </a:t>
            </a:r>
            <a:r>
              <a:rPr lang="en-US" sz="2400" b="1" dirty="0" err="1" smtClean="0">
                <a:solidFill>
                  <a:schemeClr val="bg1"/>
                </a:solidFill>
              </a:rPr>
              <a:t>khảo</a:t>
            </a:r>
            <a:endParaRPr lang="en-US" sz="2400" b="1" dirty="0">
              <a:solidFill>
                <a:schemeClr val="bg1"/>
              </a:solidFill>
            </a:endParaRPr>
          </a:p>
        </p:txBody>
      </p:sp>
      <p:grpSp>
        <p:nvGrpSpPr>
          <p:cNvPr id="108" name="Group 140"/>
          <p:cNvGrpSpPr>
            <a:grpSpLocks/>
          </p:cNvGrpSpPr>
          <p:nvPr/>
        </p:nvGrpSpPr>
        <p:grpSpPr bwMode="auto">
          <a:xfrm>
            <a:off x="2133600" y="36576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Tham khảo</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[6] “An Ontology based Question Answering System on Software Test Document Domain”, Meltem Serhatli and Ferda N. Alpaslan, 2009.</a:t>
            </a:r>
          </a:p>
          <a:p>
            <a:r>
              <a:rPr lang="en-US" sz="2400" dirty="0" smtClean="0">
                <a:latin typeface="Times New Roman" pitchFamily="18" charset="0"/>
                <a:cs typeface="Times New Roman" pitchFamily="18" charset="0"/>
              </a:rPr>
              <a:t>[7] “Xây dựng hệ thống tra cứu thư viện điện tử bằng ngôn ngữ tự nhiên”, Đỗ Thị Thanh Tuyền, 2008.</a:t>
            </a:r>
          </a:p>
          <a:p>
            <a:r>
              <a:rPr lang="en-US" sz="2400" dirty="0" smtClean="0">
                <a:latin typeface="Times New Roman" pitchFamily="18" charset="0"/>
                <a:cs typeface="Times New Roman" pitchFamily="18" charset="0"/>
              </a:rPr>
              <a:t>[8] </a:t>
            </a:r>
            <a:r>
              <a:rPr lang="en-US" sz="2400" u="sng" dirty="0" smtClean="0">
                <a:latin typeface="Times New Roman" pitchFamily="18" charset="0"/>
                <a:cs typeface="Times New Roman" pitchFamily="18" charset="0"/>
                <a:hlinkClick r:id="rId2"/>
              </a:rPr>
              <a:t>http://gate.ac.uk/</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[9] </a:t>
            </a:r>
            <a:r>
              <a:rPr lang="en-US" sz="2400" u="sng" dirty="0" smtClean="0">
                <a:latin typeface="Times New Roman" pitchFamily="18" charset="0"/>
                <a:cs typeface="Times New Roman" pitchFamily="18" charset="0"/>
                <a:hlinkClick r:id="rId3"/>
              </a:rPr>
              <a:t>http://en.wikipedia.org/wiki/Named_entity_recognition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[10] </a:t>
            </a:r>
            <a:r>
              <a:rPr lang="en-US" sz="2400" u="sng" dirty="0" smtClean="0">
                <a:latin typeface="Times New Roman" pitchFamily="18" charset="0"/>
                <a:cs typeface="Times New Roman" pitchFamily="18" charset="0"/>
                <a:hlinkClick r:id="rId4"/>
              </a:rPr>
              <a:t>http://www.gutenberg.org/wiki/Main_Page</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[11] http://en.wikipedia.org/wiki/Stemming</a:t>
            </a:r>
          </a:p>
          <a:p>
            <a:r>
              <a:rPr lang="en-US" sz="2400" dirty="0" smtClean="0">
                <a:latin typeface="Times New Roman" pitchFamily="18" charset="0"/>
                <a:cs typeface="Times New Roman" pitchFamily="18" charset="0"/>
              </a:rPr>
              <a:t>[12] http://gate.ac.uk/gate/doc/plugins.html</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 cám ơn!</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Đặt</a:t>
            </a:r>
            <a:r>
              <a:rPr lang="en-US" dirty="0" smtClean="0"/>
              <a:t> </a:t>
            </a:r>
            <a:r>
              <a:rPr lang="en-US" dirty="0" err="1" smtClean="0"/>
              <a:t>vấn</a:t>
            </a:r>
            <a:r>
              <a:rPr lang="en-US" dirty="0" smtClean="0"/>
              <a:t> </a:t>
            </a:r>
            <a:r>
              <a:rPr lang="en-US" dirty="0" err="1" smtClean="0"/>
              <a:t>đề</a:t>
            </a:r>
            <a:endParaRPr lang="en-US" dirty="0"/>
          </a:p>
        </p:txBody>
      </p:sp>
      <p:sp>
        <p:nvSpPr>
          <p:cNvPr id="3" name="Content Placeholder 2"/>
          <p:cNvSpPr>
            <a:spLocks noGrp="1"/>
          </p:cNvSpPr>
          <p:nvPr>
            <p:ph idx="1"/>
          </p:nvPr>
        </p:nvSpPr>
        <p:spPr/>
        <p:txBody>
          <a:bodyPr/>
          <a:lstStyle/>
          <a:p>
            <a:r>
              <a:rPr lang="en-US" dirty="0" smtClean="0"/>
              <a:t>Câu hỏi người dùng dưới dạng ngôn ngữ tự nhiên. Ngôn ngữ này máy không thể hiểu được.</a:t>
            </a:r>
          </a:p>
          <a:p>
            <a:r>
              <a:rPr lang="en-US" dirty="0" smtClean="0"/>
              <a:t>Xử lý ngôn ngữ tự nhiên được áp dụng cho nhiều bài toán: nhận dạng chữ viết, nhận dạng tiếng nói, dịch tự động, tìm kiếm thông tin [1].  </a:t>
            </a:r>
          </a:p>
          <a:p>
            <a:r>
              <a:rPr lang="en-US" dirty="0" smtClean="0"/>
              <a:t>Câu hỏi tự nhiên phải được biến đổi thành một dạng ngôn ngữ máy có thể hiểu được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r>
              <a:rPr lang="en-US" dirty="0" smtClean="0"/>
              <a:t>Phương pháp xây dựng đồ thị ý niệm của Wael Salloum [2], câu hỏi có thể được miêu tả dưới dạng đồ thị. Các nút của đồ thị được liên kết với nhau bởi mối quan hệ ngữ nghĩa.</a:t>
            </a:r>
            <a:endParaRPr lang="en-US" dirty="0"/>
          </a:p>
        </p:txBody>
      </p:sp>
      <p:pic>
        <p:nvPicPr>
          <p:cNvPr id="4098" name="Picture 1"/>
          <p:cNvPicPr>
            <a:picLocks noChangeAspect="1" noChangeArrowheads="1"/>
          </p:cNvPicPr>
          <p:nvPr/>
        </p:nvPicPr>
        <p:blipFill>
          <a:blip r:embed="rId2"/>
          <a:srcRect/>
          <a:stretch>
            <a:fillRect/>
          </a:stretch>
        </p:blipFill>
        <p:spPr bwMode="auto">
          <a:xfrm>
            <a:off x="457200" y="4267200"/>
            <a:ext cx="8153400" cy="1524000"/>
          </a:xfrm>
          <a:prstGeom prst="rect">
            <a:avLst/>
          </a:prstGeom>
          <a:noFill/>
          <a:ln w="9525">
            <a:noFill/>
            <a:miter lim="800000"/>
            <a:headEnd/>
            <a:tailEnd/>
          </a:ln>
        </p:spPr>
      </p:pic>
      <p:sp>
        <p:nvSpPr>
          <p:cNvPr id="5" name="TextBox 4"/>
          <p:cNvSpPr txBox="1"/>
          <p:nvPr/>
        </p:nvSpPr>
        <p:spPr>
          <a:xfrm>
            <a:off x="1981200" y="5943600"/>
            <a:ext cx="5791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Hình 1 – Ví dụ đồ thị khái niệm (Figure 2 tài liệu [2])</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r>
              <a:rPr lang="en-US" dirty="0" smtClean="0"/>
              <a:t>Phương pháp dịch câu truy vấn sang đồ thị ý niệm mà không dựa trên việc phân tích cú pháp câu [5], Cao Duy Trường.</a:t>
            </a:r>
          </a:p>
          <a:p>
            <a:pPr lvl="1"/>
            <a:r>
              <a:rPr lang="en-US" dirty="0" smtClean="0"/>
              <a:t>Xây dựng dựa trên việc nhận diện các thực thể đặt tên, không đặt tên và từ quan hệ.</a:t>
            </a:r>
          </a:p>
          <a:p>
            <a:pPr lvl="1"/>
            <a:r>
              <a:rPr lang="en-US" dirty="0" smtClean="0"/>
              <a:t>Công cụ sử dụng là GATE (Gazetteer,OCAT).</a:t>
            </a:r>
          </a:p>
          <a:p>
            <a:pPr lvl="1"/>
            <a:r>
              <a:rPr lang="en-US" b="1" dirty="0" smtClean="0"/>
              <a:t>Kiểm thử trên tập TREC 2002 và 2007</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r>
              <a:rPr lang="en-US" dirty="0" smtClean="0"/>
              <a:t>Hệ thống eLSSNL (eLibrary Searching System by Natural Language) [7].</a:t>
            </a:r>
          </a:p>
          <a:p>
            <a:pPr lvl="1"/>
            <a:r>
              <a:rPr lang="en-US" dirty="0" smtClean="0"/>
              <a:t>Từ câu truy vấn tự nhiên của người dùng, hệ thống nhận dạng các giá trị tương </a:t>
            </a:r>
            <a:r>
              <a:rPr lang="vi-VN" dirty="0" smtClean="0"/>
              <a:t>ứng với các thuộc tính của </a:t>
            </a:r>
            <a:r>
              <a:rPr lang="en-US" dirty="0" smtClean="0"/>
              <a:t>các </a:t>
            </a:r>
            <a:r>
              <a:rPr lang="vi-VN" dirty="0" smtClean="0"/>
              <a:t>bảng trong cơ sở d</a:t>
            </a:r>
            <a:r>
              <a:rPr lang="en-US" dirty="0" smtClean="0"/>
              <a:t>ữ</a:t>
            </a:r>
            <a:r>
              <a:rPr lang="vi-VN" dirty="0" smtClean="0"/>
              <a:t> liệu</a:t>
            </a:r>
            <a:r>
              <a:rPr lang="en-US" dirty="0" smtClean="0"/>
              <a:t>.</a:t>
            </a:r>
          </a:p>
          <a:p>
            <a:pPr lvl="1"/>
            <a:r>
              <a:rPr lang="en-US" dirty="0" smtClean="0"/>
              <a:t>H</a:t>
            </a:r>
            <a:r>
              <a:rPr lang="vi-VN" dirty="0" smtClean="0"/>
              <a:t>ệ thống này sử dụng dữ liệu </a:t>
            </a:r>
            <a:r>
              <a:rPr lang="en-US" dirty="0" smtClean="0"/>
              <a:t>miễn phí từ dự án</a:t>
            </a:r>
            <a:r>
              <a:rPr lang="de-DE" dirty="0" smtClean="0"/>
              <a:t> Gutenberg chứa thông tin của khoảng </a:t>
            </a:r>
            <a:r>
              <a:rPr lang="en-US" dirty="0" smtClean="0"/>
              <a:t>33,000 ebooks miễn phí. [10]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pPr lvl="1"/>
            <a:r>
              <a:rPr lang="en-US" b="1" dirty="0" smtClean="0"/>
              <a:t>Sử dụng các chỉ định từ và các quy tắc cho từng thuộc tính</a:t>
            </a:r>
          </a:p>
          <a:p>
            <a:pPr lvl="1"/>
            <a:r>
              <a:rPr lang="en-US" dirty="0" smtClean="0"/>
              <a:t>Ví dụ: </a:t>
            </a:r>
          </a:p>
          <a:p>
            <a:pPr>
              <a:buNone/>
            </a:pPr>
            <a:r>
              <a:rPr lang="en-US" i="1" dirty="0" smtClean="0"/>
              <a:t>Nhận dạng giá trị cho thuộc tính Title/FriendlyTitle:</a:t>
            </a:r>
            <a:endParaRPr lang="en-US" dirty="0" smtClean="0"/>
          </a:p>
          <a:p>
            <a:pPr>
              <a:buNone/>
            </a:pPr>
            <a:r>
              <a:rPr lang="en-US" dirty="0" smtClean="0"/>
              <a:t>+  DOM(Title) hoặc  DOM(FriendlyTitle) (DOM(fileld): là miền giá trị của một thuộc tính (field) trong table BOOKS )</a:t>
            </a:r>
          </a:p>
          <a:p>
            <a:pPr>
              <a:buNone/>
            </a:pPr>
            <a:r>
              <a:rPr lang="en-US" dirty="0" smtClean="0"/>
              <a:t>+ Đi kèm theo các chỉ định từ: title/heading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pPr marL="342900" lvl="1" indent="-342900">
              <a:buClr>
                <a:schemeClr val="tx2"/>
              </a:buClr>
              <a:buSzPct val="115000"/>
            </a:pPr>
            <a:r>
              <a:rPr lang="en-US" b="1" dirty="0" err="1" smtClean="0"/>
              <a:t>Xây</a:t>
            </a:r>
            <a:r>
              <a:rPr lang="en-US" b="1" dirty="0" smtClean="0"/>
              <a:t> </a:t>
            </a:r>
            <a:r>
              <a:rPr lang="en-US" b="1" dirty="0" smtClean="0"/>
              <a:t>dựng tập tin miêu tả ngữ nghĩa cho database và các mối quan hệ giữa các bảng.</a:t>
            </a:r>
          </a:p>
          <a:p>
            <a:endParaRPr lang="en-US" dirty="0"/>
          </a:p>
        </p:txBody>
      </p:sp>
      <p:pic>
        <p:nvPicPr>
          <p:cNvPr id="5123" name="Picture 7"/>
          <p:cNvPicPr>
            <a:picLocks noChangeAspect="1" noChangeArrowheads="1"/>
          </p:cNvPicPr>
          <p:nvPr/>
        </p:nvPicPr>
        <p:blipFill>
          <a:blip r:embed="rId2"/>
          <a:srcRect/>
          <a:stretch>
            <a:fillRect/>
          </a:stretch>
        </p:blipFill>
        <p:spPr bwMode="auto">
          <a:xfrm>
            <a:off x="457200" y="2209800"/>
            <a:ext cx="8153400" cy="4343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pic>
        <p:nvPicPr>
          <p:cNvPr id="6146" name="Picture 2" descr="process steps"/>
          <p:cNvPicPr>
            <a:picLocks noChangeAspect="1" noChangeArrowheads="1"/>
          </p:cNvPicPr>
          <p:nvPr/>
        </p:nvPicPr>
        <p:blipFill>
          <a:blip r:embed="rId2"/>
          <a:srcRect/>
          <a:stretch>
            <a:fillRect/>
          </a:stretch>
        </p:blipFill>
        <p:spPr bwMode="auto">
          <a:xfrm>
            <a:off x="1066800" y="1066800"/>
            <a:ext cx="6858000" cy="5562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187</TotalTime>
  <Words>1557</Words>
  <Application>Microsoft PowerPoint</Application>
  <PresentationFormat>On-screen Show (4:3)</PresentationFormat>
  <Paragraphs>107</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De Cuong v0.2</vt:lpstr>
      <vt:lpstr>Image</vt:lpstr>
      <vt:lpstr>Báo cáo hàng tuần Chủ đề:  Xử lý câu hỏi tự nhiên trong hệ thống hỏi đáp tìm kiếm bài báo khoa học</vt:lpstr>
      <vt:lpstr>Nội dung</vt:lpstr>
      <vt:lpstr>Đặt vấn đề</vt:lpstr>
      <vt:lpstr>Các nghiên cứu liên quan</vt:lpstr>
      <vt:lpstr>Các nghiên cứu liên quan</vt:lpstr>
      <vt:lpstr>Các nghiên cứu liên quan</vt:lpstr>
      <vt:lpstr>Các nghiên cứu liên quan</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Tham khảo</vt:lpstr>
      <vt:lpstr>Tham khảo</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aa</cp:lastModifiedBy>
  <cp:revision>152</cp:revision>
  <dcterms:created xsi:type="dcterms:W3CDTF">2010-08-22T04:49:18Z</dcterms:created>
  <dcterms:modified xsi:type="dcterms:W3CDTF">2010-10-26T01:46:18Z</dcterms:modified>
</cp:coreProperties>
</file>