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76" r:id="rId3"/>
    <p:sldId id="296" r:id="rId4"/>
    <p:sldId id="277" r:id="rId5"/>
    <p:sldId id="332" r:id="rId6"/>
    <p:sldId id="334" r:id="rId7"/>
    <p:sldId id="333" r:id="rId8"/>
    <p:sldId id="319" r:id="rId9"/>
    <p:sldId id="303" r:id="rId10"/>
    <p:sldId id="309" r:id="rId11"/>
    <p:sldId id="320" r:id="rId12"/>
    <p:sldId id="338" r:id="rId13"/>
    <p:sldId id="337" r:id="rId14"/>
    <p:sldId id="340" r:id="rId15"/>
    <p:sldId id="341" r:id="rId16"/>
    <p:sldId id="342" r:id="rId17"/>
    <p:sldId id="343" r:id="rId18"/>
    <p:sldId id="314" r:id="rId19"/>
    <p:sldId id="315" r:id="rId20"/>
    <p:sldId id="316" r:id="rId21"/>
    <p:sldId id="317" r:id="rId22"/>
    <p:sldId id="312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8F"/>
    <a:srgbClr val="292929"/>
    <a:srgbClr val="043C97"/>
    <a:srgbClr val="211E54"/>
    <a:srgbClr val="F4E59C"/>
    <a:srgbClr val="DDDDDD"/>
    <a:srgbClr val="B2B2B2"/>
    <a:srgbClr val="1562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7" autoAdjust="0"/>
    <p:restoredTop sz="96953" autoAdjust="0"/>
  </p:normalViewPr>
  <p:slideViewPr>
    <p:cSldViewPr>
      <p:cViewPr>
        <p:scale>
          <a:sx n="75" d="100"/>
          <a:sy n="75" d="100"/>
        </p:scale>
        <p:origin x="-115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c.nist.gov/" TargetMode="External"/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91000" y="0"/>
            <a:ext cx="5105400" cy="335280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vi-VN" sz="2400" dirty="0" smtClean="0"/>
              <a:t>XÂY DỰNG HỆ THỐNG TÌM KIẾM BÀI BÁO KHOA HỌC DỰA TRÊN HỎI ĐÁP BẰNG NGÔN NGỮ TỰ NHIÊN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vi-VN" kern="0" dirty="0" smtClean="0">
                <a:latin typeface="+mn-lt"/>
              </a:rPr>
              <a:t>SVTH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.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  <a:r>
              <a:rPr lang="vi-VN" sz="2200" dirty="0" smtClean="0"/>
              <a:t>với một bảng có tên là Publication có thuộc tính là publisher</a:t>
            </a:r>
            <a:r>
              <a:rPr lang="en-US" sz="2200" dirty="0" smtClean="0"/>
              <a:t>.</a:t>
            </a:r>
            <a:r>
              <a:rPr lang="vi-VN" sz="2200" dirty="0" smtClean="0"/>
              <a:t>Ta có các từ, cụm từ quan hệ là : be publish by, be release by, from, in ... có thể hiểu là ta có các bộ ba sau:</a:t>
            </a:r>
            <a:endParaRPr lang="en-US" sz="2200" dirty="0" smtClean="0"/>
          </a:p>
          <a:p>
            <a:pPr lvl="2" algn="just"/>
            <a:r>
              <a:rPr lang="vi-VN" sz="1800" dirty="0" smtClean="0"/>
              <a:t>(Publication, be publish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be realese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from,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in, publisher) (Tham khảo phụ lục E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luận</a:t>
            </a:r>
            <a:r>
              <a:rPr lang="vi-VN" sz="1800" dirty="0" smtClean="0"/>
              <a:t>)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,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.</a:t>
            </a:r>
          </a:p>
          <a:p>
            <a:pPr lvl="1"/>
            <a:endParaRPr lang="en-US" sz="2200" dirty="0" smtClean="0"/>
          </a:p>
          <a:p>
            <a:pPr lvl="2">
              <a:buNone/>
            </a:pPr>
            <a:endParaRPr lang="en-US" sz="1800" dirty="0" smtClean="0"/>
          </a:p>
          <a:p>
            <a:pPr lvl="1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05400" y="914400"/>
            <a:ext cx="4038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Philip K. Chan in 1999?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24000" y="990600"/>
            <a:ext cx="6019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</a:t>
            </a:r>
            <a:r>
              <a:rPr lang="en-US" sz="2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NNS  VBD  VBN  IN       NNP           IN  CD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14600" y="19812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28600" y="2438400"/>
            <a:ext cx="20574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dirty="0">
                <a:solidFill>
                  <a:srgbClr val="292929"/>
                </a:solidFill>
              </a:rPr>
              <a:t>Wh-word question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28600" y="2819400"/>
            <a:ext cx="25146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dirty="0">
                <a:solidFill>
                  <a:srgbClr val="292929"/>
                </a:solidFill>
              </a:rPr>
              <a:t>Publication: book(NN)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4600" y="19812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90800" y="3124200"/>
            <a:ext cx="36576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4.81481E-6 C 0.01371 0.01713 0.0276 0.03449 -0.02084 0.04259 C -0.06928 0.05069 -0.23733 0.05717 -0.29028 0.04815 C -0.34324 0.03912 -0.33056 -0.00023 -0.3389 -0.01111 " pathEditMode="relative" ptsTypes="aaaA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33 0.08889 " pathEditMode="relative" ptsTypes="AA">
                                      <p:cBhvr>
                                        <p:cTn id="8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0.08889 C 0.16128 0.09305 0.16441 0.09745 0.15694 0.10926 C 0.14947 0.12106 0.14652 0.15 0.11388 0.15926 C 0.08125 0.16852 -0.0125 0.16204 -0.03889 0.16481 " pathEditMode="relative" rAng="0" ptsTypes="aaaA">
                                      <p:cBhvr>
                                        <p:cTn id="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0.00371 L -0.30972 0.0037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1555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62" grpId="0" animBg="1"/>
      <p:bldP spid="62" grpId="3" animBg="1"/>
      <p:bldP spid="62" grpId="4" animBg="1"/>
      <p:bldP spid="58" grpId="0" animBg="1"/>
      <p:bldP spid="60" grpId="0" animBg="1"/>
      <p:bldP spid="64" grpId="0" animBg="1"/>
      <p:bldP spid="64" grpId="1" animBg="1"/>
      <p:bldP spid="64" grpId="2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228600" y="2438400"/>
            <a:ext cx="20574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dirty="0">
                <a:solidFill>
                  <a:srgbClr val="292929"/>
                </a:solidFill>
              </a:rPr>
              <a:t>Wh-word question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28600" y="2819400"/>
            <a:ext cx="25146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dirty="0">
                <a:solidFill>
                  <a:srgbClr val="292929"/>
                </a:solidFill>
              </a:rPr>
              <a:t>Publication: book(NN)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019800" y="2895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720090"/>
            <a:ext cx="9144000" cy="613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5800" y="1371600"/>
            <a:ext cx="52578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   VB 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IN        NNP      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  CD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4800" y="2514600"/>
            <a:ext cx="8610600" cy="198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228600" indent="-228600"/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(WP|WDT|NNP|</a:t>
            </a:r>
            <a:r>
              <a:rPr lang="vi-VN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-4 (NN|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NNP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|CD)-</a:t>
            </a: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5-NA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--&gt; (WP|WDT|NNP|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)-1,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-4,(NN|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NNP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|CD)-5 --&gt;</a:t>
            </a: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(NNP|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 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 (NN|NNP|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)-3-NA 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Font typeface="Wingdings" pitchFamily="2" charset="2"/>
              <a:buChar char="à"/>
            </a:pP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(NNP|</a:t>
            </a:r>
            <a:r>
              <a:rPr lang="vi-VN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)-1,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-2,(NN|NNP|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)-3-NA --&gt;</a:t>
            </a: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Bent Arrow 55"/>
          <p:cNvSpPr/>
          <p:nvPr/>
        </p:nvSpPr>
        <p:spPr>
          <a:xfrm rot="5400000">
            <a:off x="6019799" y="1752601"/>
            <a:ext cx="838201" cy="99060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38800" y="2971800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 VB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NNP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CD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" name="Picture 4" descr="D:\IT\UIT\HocKy4\CNPM\CNPM_N16_QuanLiNhaSach\SourceCode\QLNhaSach\QLNhaSach\Resources\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3048000"/>
            <a:ext cx="381000" cy="381000"/>
          </a:xfrm>
          <a:prstGeom prst="rect">
            <a:avLst/>
          </a:prstGeom>
          <a:noFill/>
        </p:spPr>
      </p:pic>
      <p:sp>
        <p:nvSpPr>
          <p:cNvPr id="61" name="Down Arrow 60"/>
          <p:cNvSpPr/>
          <p:nvPr/>
        </p:nvSpPr>
        <p:spPr>
          <a:xfrm>
            <a:off x="1143000" y="4800600"/>
            <a:ext cx="533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0" y="5410200"/>
            <a:ext cx="3657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NN    IN   CD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10200" y="3352800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3581400"/>
            <a:ext cx="5257800" cy="1295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76400" y="3581400"/>
            <a:ext cx="838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384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71800" y="3581400"/>
            <a:ext cx="60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90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386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400" y="3581400"/>
            <a:ext cx="1600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NNP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200" y="3581400"/>
            <a:ext cx="533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722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95600" y="2438400"/>
            <a:ext cx="2667000" cy="1295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71800" y="2438400"/>
            <a:ext cx="838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57600" y="2438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43400" y="2438400"/>
            <a:ext cx="533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48200" y="2438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38800" y="3124200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CD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3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3048000"/>
            <a:ext cx="382587" cy="382587"/>
          </a:xfrm>
          <a:prstGeom prst="rect">
            <a:avLst/>
          </a:prstGeom>
          <a:noFill/>
        </p:spPr>
      </p:pic>
      <p:pic>
        <p:nvPicPr>
          <p:cNvPr id="84" name="Picture 4" descr="D:\IT\UIT\HocKy4\CNPM\CNPM_N16_QuanLiNhaSach\SourceCode\QLNhaSach\QLNhaSach\Resources\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3886200"/>
            <a:ext cx="381000" cy="381000"/>
          </a:xfrm>
          <a:prstGeom prst="rect">
            <a:avLst/>
          </a:prstGeom>
          <a:noFill/>
        </p:spPr>
      </p:pic>
      <p:sp>
        <p:nvSpPr>
          <p:cNvPr id="85" name="Bent-Up Arrow 84"/>
          <p:cNvSpPr/>
          <p:nvPr/>
        </p:nvSpPr>
        <p:spPr>
          <a:xfrm>
            <a:off x="3657600" y="4800600"/>
            <a:ext cx="1219200" cy="1524000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6781800" y="4648200"/>
            <a:ext cx="685800" cy="8382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57800" y="5486400"/>
            <a:ext cx="3657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33800" y="4114800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56647E-6 L 0 0.12208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5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8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1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2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3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06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09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5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8" dur="5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1" dur="50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4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8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1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7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0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3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6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animBg="1"/>
      <p:bldP spid="54" grpId="0" animBg="1"/>
      <p:bldP spid="54" grpId="1" animBg="1"/>
      <p:bldP spid="55" grpId="0" build="allAtOnce" animBg="1"/>
      <p:bldP spid="55" grpId="1" build="allAtOnce" animBg="1"/>
      <p:bldP spid="56" grpId="0" animBg="1"/>
      <p:bldP spid="56" grpId="1" animBg="1"/>
      <p:bldP spid="59" grpId="0" animBg="1"/>
      <p:bldP spid="59" grpId="1" animBg="1"/>
      <p:bldP spid="61" grpId="0" animBg="1"/>
      <p:bldP spid="61" grpId="1" animBg="1"/>
      <p:bldP spid="62" grpId="0" build="allAtOnce" animBg="1"/>
      <p:bldP spid="62" grpId="1" build="allAtOnce" animBg="1"/>
      <p:bldP spid="63" grpId="0"/>
      <p:bldP spid="63" grpId="1"/>
      <p:bldP spid="65" grpId="0" animBg="1"/>
      <p:bldP spid="65" grpId="1" animBg="1"/>
      <p:bldP spid="64" grpId="0"/>
      <p:bldP spid="64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 animBg="1"/>
      <p:bldP spid="73" grpId="1" animBg="1"/>
      <p:bldP spid="74" grpId="0"/>
      <p:bldP spid="74" grpId="1"/>
      <p:bldP spid="75" grpId="0"/>
      <p:bldP spid="75" grpId="1"/>
      <p:bldP spid="80" grpId="0"/>
      <p:bldP spid="80" grpId="1"/>
      <p:bldP spid="80" grpId="2"/>
      <p:bldP spid="81" grpId="0"/>
      <p:bldP spid="81" grpId="1"/>
      <p:bldP spid="82" grpId="0" animBg="1"/>
      <p:bldP spid="82" grpId="1" animBg="1"/>
      <p:bldP spid="82" grpId="2" animBg="1"/>
      <p:bldP spid="85" grpId="0" animBg="1"/>
      <p:bldP spid="85" grpId="1" animBg="1"/>
      <p:bldP spid="86" grpId="0" animBg="1"/>
      <p:bldP spid="86" grpId="1" animBg="1"/>
      <p:bldP spid="87" grpId="0" build="allAtOnce" animBg="1"/>
      <p:bldP spid="87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28600" y="2438400"/>
            <a:ext cx="20574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dirty="0">
                <a:solidFill>
                  <a:srgbClr val="292929"/>
                </a:solidFill>
              </a:rPr>
              <a:t>Wh-word question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28600" y="2819400"/>
            <a:ext cx="25146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dirty="0">
                <a:solidFill>
                  <a:srgbClr val="292929"/>
                </a:solidFill>
              </a:rPr>
              <a:t>Publication: book(NN)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2590800" y="2971800"/>
            <a:ext cx="36576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05400" y="4191000"/>
            <a:ext cx="40386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&lt;book, in, 1999&gt;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&lt;Publication, in, publisher&gt;,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&lt;Publication, in, source&gt;,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&lt;Publication, in, year&gt;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05400" y="3048000"/>
            <a:ext cx="4038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&lt;book, be write by, Philip K. Chan&gt;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&lt;Publication, be write by, Author&gt;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00200" y="3733800"/>
            <a:ext cx="57912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Book:Publication</a:t>
            </a:r>
            <a:r>
              <a:rPr lang="en-US" dirty="0" smtClean="0">
                <a:solidFill>
                  <a:schemeClr val="bg1"/>
                </a:solidFill>
              </a:rPr>
              <a:t>, be write by, Philip K. Chan: author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Book:Publication</a:t>
            </a:r>
            <a:r>
              <a:rPr lang="en-US" dirty="0" smtClean="0">
                <a:solidFill>
                  <a:schemeClr val="bg1"/>
                </a:solidFill>
              </a:rPr>
              <a:t>, in, 1999: year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172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3889 L -0.00833 0.233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96296E-6 L 2.77556E-17 0.23102 C 2.77556E-17 0.33449 0.03559 0.46204 0.06458 0.46204 L 0.12917 0.46204 " pathEditMode="relative" rAng="0" ptsTypes="FfFF">
                                      <p:cBhvr>
                                        <p:cTn id="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3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24768 C 0 0.35879 0.04479 0.49537 0.08125 0.49537 L 0.1625 0.49537 " pathEditMode="relative" rAng="0" ptsTypes="FfFF">
                                      <p:cBhvr>
                                        <p:cTn id="9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57" grpId="0" animBg="1"/>
      <p:bldP spid="57" grpId="1" animBg="1"/>
      <p:bldP spid="57" grpId="2" animBg="1"/>
      <p:bldP spid="59" grpId="0" build="allAtOnce" animBg="1"/>
      <p:bldP spid="59" grpId="1" build="allAtOnce" animBg="1"/>
      <p:bldP spid="61" grpId="0"/>
      <p:bldP spid="61" grpId="1" animBg="1"/>
      <p:bldP spid="61" grpId="2" animBg="1"/>
      <p:bldP spid="63" grpId="0" animBg="1"/>
      <p:bldP spid="63" grpId="1" animBg="1"/>
      <p:bldP spid="63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write 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Philip K. Chan&gt;</a:t>
            </a:r>
          </a:p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38400" y="2743200"/>
            <a:ext cx="4114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book: Publication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4114800" y="3581400"/>
            <a:ext cx="838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95600" y="44196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vấn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SELECT  `Publication`.*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3600" y="990600"/>
            <a:ext cx="51816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Đối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tượng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vào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câu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hỏi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Book: Publication (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Philip K. Chan: Author (</a:t>
            </a:r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1999:year (</a:t>
            </a:r>
            <a:r>
              <a:rPr lang="en-US" dirty="0" err="1" smtClean="0">
                <a:solidFill>
                  <a:schemeClr val="bg1"/>
                </a:solidFill>
              </a:rPr>
              <a:t>dblp_pub_new.year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Table </a:t>
            </a:r>
            <a:r>
              <a:rPr lang="en-US" dirty="0" err="1" smtClean="0">
                <a:solidFill>
                  <a:srgbClr val="C00000"/>
                </a:solidFill>
              </a:rPr>
              <a:t>kết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trong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tập</a:t>
            </a:r>
            <a:r>
              <a:rPr lang="en-US" dirty="0" smtClean="0">
                <a:solidFill>
                  <a:srgbClr val="C00000"/>
                </a:solidFill>
              </a:rPr>
              <a:t> tin </a:t>
            </a:r>
            <a:r>
              <a:rPr lang="en-US" dirty="0" err="1" smtClean="0">
                <a:solidFill>
                  <a:srgbClr val="C00000"/>
                </a:solidFill>
              </a:rPr>
              <a:t>cấu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hình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ngữ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nghĩa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giữa</a:t>
            </a:r>
            <a:r>
              <a:rPr lang="en-US" dirty="0" smtClean="0">
                <a:solidFill>
                  <a:srgbClr val="C00000"/>
                </a:solidFill>
              </a:rPr>
              <a:t> Publication </a:t>
            </a:r>
            <a:r>
              <a:rPr lang="en-US" dirty="0" err="1" smtClean="0">
                <a:solidFill>
                  <a:srgbClr val="C00000"/>
                </a:solidFill>
              </a:rPr>
              <a:t>và</a:t>
            </a:r>
            <a:r>
              <a:rPr lang="en-US" dirty="0" smtClean="0">
                <a:solidFill>
                  <a:srgbClr val="C00000"/>
                </a:solidFill>
              </a:rPr>
              <a:t> Author: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38400" y="4191000"/>
            <a:ext cx="45720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Nguồn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truy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vấn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 `Publication`,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 `Author`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write 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Philip K. Chan&gt;</a:t>
            </a:r>
          </a:p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43000" y="2819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1600200" cy="1828800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2133600" y="1143000"/>
            <a:ext cx="563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&lt;book: Publication, be write by, Philip K. Chan: Author&gt;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33600" y="1828800"/>
            <a:ext cx="563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&lt;book: Publication, in, 1999: year&gt;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/>
          <p:cNvSpPr/>
          <p:nvPr/>
        </p:nvSpPr>
        <p:spPr>
          <a:xfrm>
            <a:off x="1371600" y="2362200"/>
            <a:ext cx="38862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" y="3429000"/>
            <a:ext cx="304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3400" y="4724400"/>
            <a:ext cx="38862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9600" y="6096000"/>
            <a:ext cx="45720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" y="5791200"/>
            <a:ext cx="3048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733800" y="1828800"/>
            <a:ext cx="5334000" cy="2057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dblp_author_ref_new`.`author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8800" y="4191000"/>
            <a:ext cx="19812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67000" y="6248400"/>
            <a:ext cx="1905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5 0.45555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61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build="allAtOnce" animBg="1"/>
      <p:bldP spid="70" grpId="1" build="allAtOnce" animBg="1"/>
      <p:bldP spid="71" grpId="0" animBg="1"/>
      <p:bldP spid="71" grpId="1" animBg="1"/>
      <p:bldP spid="72" grpId="0" animBg="1"/>
      <p:bldP spid="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write 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Philip K. Chan&gt;</a:t>
            </a:r>
          </a:p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43000" y="2819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1600200" cy="1828800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>
            <a:off x="2057400" y="1752600"/>
            <a:ext cx="563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&lt;book: Publication, in, 1999: year&gt;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/>
        </p:nvSpPr>
        <p:spPr>
          <a:xfrm>
            <a:off x="914400" y="6019800"/>
            <a:ext cx="3733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76400" y="2667000"/>
            <a:ext cx="5257800" cy="220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2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5" grpId="0" animBg="1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1600200" cy="1828800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1752600" y="2209800"/>
            <a:ext cx="5257800" cy="220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vấn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00200" y="1828800"/>
            <a:ext cx="6248400" cy="4648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 SELECT, FROM, WHERE: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SELECT `Publication`.*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 `Publication`,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 `Author`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6" grpId="0" animBg="1"/>
      <p:bldP spid="66" grpId="1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Tập kiếm thử gồm 102 câu dựa tên thông tin hiện có của cơ sở dữ liệu, nhu cầu tìm kiếm và một số dạng câu hỏi trong TREC. </a:t>
            </a:r>
            <a:endParaRPr lang="en-US" sz="2200" dirty="0" smtClean="0"/>
          </a:p>
          <a:p>
            <a:pPr algn="just"/>
            <a:r>
              <a:rPr lang="vi-VN" sz="2200" dirty="0" smtClean="0"/>
              <a:t>Độ chính xác khi rút bộ ba được trình bày ở bảng sau:</a:t>
            </a:r>
            <a:endParaRPr lang="en-US" sz="22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819400"/>
          <a:ext cx="6096000" cy="28041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900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Độ chính xác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đúng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sai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1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không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5715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1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TREC 2004 (</a:t>
            </a:r>
            <a:r>
              <a:rPr lang="en-US" sz="2200" dirty="0" err="1" smtClean="0"/>
              <a:t>gồm</a:t>
            </a:r>
            <a:r>
              <a:rPr lang="en-US" sz="2200" dirty="0" smtClean="0"/>
              <a:t> 286 </a:t>
            </a:r>
            <a:r>
              <a:rPr lang="en-US" sz="2200" dirty="0" err="1" smtClean="0"/>
              <a:t>câu</a:t>
            </a:r>
            <a:r>
              <a:rPr lang="en-US" sz="2200" dirty="0" smtClean="0"/>
              <a:t>).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: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khá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(30%) so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(50%).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810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2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TREC 2004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133600"/>
          <a:ext cx="6096000" cy="1752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Trước khi chỉnh sửa luật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30% (86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Sau khi chỉnh sửa luật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50% (144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trong TREC 2004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286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1905000" y="1981200"/>
            <a:ext cx="65666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tài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1905000" y="1371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thiệu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87499" y="1460500"/>
            <a:ext cx="404519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AutoShape 124"/>
          <p:cNvSpPr>
            <a:spLocks noChangeArrowheads="1"/>
          </p:cNvSpPr>
          <p:nvPr/>
        </p:nvSpPr>
        <p:spPr bwMode="grayWhite">
          <a:xfrm>
            <a:off x="1905000" y="32004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Xây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oup 133"/>
          <p:cNvGrpSpPr>
            <a:grpSpLocks/>
          </p:cNvGrpSpPr>
          <p:nvPr/>
        </p:nvGrpSpPr>
        <p:grpSpPr bwMode="auto">
          <a:xfrm>
            <a:off x="1600199" y="3306763"/>
            <a:ext cx="404519" cy="381000"/>
            <a:chOff x="2078" y="1680"/>
            <a:chExt cx="1615" cy="1615"/>
          </a:xfrm>
        </p:grpSpPr>
        <p:sp>
          <p:nvSpPr>
            <p:cNvPr id="37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AutoShape 123"/>
          <p:cNvSpPr>
            <a:spLocks noChangeArrowheads="1"/>
          </p:cNvSpPr>
          <p:nvPr/>
        </p:nvSpPr>
        <p:spPr bwMode="grayWhite">
          <a:xfrm>
            <a:off x="1905000" y="38100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bước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xuất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để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câu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hỏi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Group 140"/>
          <p:cNvGrpSpPr>
            <a:grpSpLocks/>
          </p:cNvGrpSpPr>
          <p:nvPr/>
        </p:nvGrpSpPr>
        <p:grpSpPr bwMode="auto">
          <a:xfrm>
            <a:off x="1600199" y="3886200"/>
            <a:ext cx="404519" cy="381000"/>
            <a:chOff x="2078" y="1680"/>
            <a:chExt cx="1615" cy="1615"/>
          </a:xfrm>
        </p:grpSpPr>
        <p:sp>
          <p:nvSpPr>
            <p:cNvPr id="45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126"/>
          <p:cNvGrpSpPr>
            <a:grpSpLocks/>
          </p:cNvGrpSpPr>
          <p:nvPr/>
        </p:nvGrpSpPr>
        <p:grpSpPr bwMode="auto">
          <a:xfrm>
            <a:off x="1600200" y="2057400"/>
            <a:ext cx="404519" cy="381000"/>
            <a:chOff x="2078" y="1680"/>
            <a:chExt cx="1615" cy="1615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124"/>
          <p:cNvSpPr>
            <a:spLocks noChangeArrowheads="1"/>
          </p:cNvSpPr>
          <p:nvPr/>
        </p:nvSpPr>
        <p:spPr bwMode="grayWhite">
          <a:xfrm>
            <a:off x="1905000" y="25908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59" name="Group 133"/>
          <p:cNvGrpSpPr>
            <a:grpSpLocks/>
          </p:cNvGrpSpPr>
          <p:nvPr/>
        </p:nvGrpSpPr>
        <p:grpSpPr bwMode="auto">
          <a:xfrm>
            <a:off x="1600199" y="2697163"/>
            <a:ext cx="404519" cy="381000"/>
            <a:chOff x="2078" y="1680"/>
            <a:chExt cx="1615" cy="1615"/>
          </a:xfrm>
        </p:grpSpPr>
        <p:sp>
          <p:nvSpPr>
            <p:cNvPr id="60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123"/>
          <p:cNvSpPr>
            <a:spLocks noChangeArrowheads="1"/>
          </p:cNvSpPr>
          <p:nvPr/>
        </p:nvSpPr>
        <p:spPr bwMode="grayWhite">
          <a:xfrm>
            <a:off x="1905000" y="4419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vi-VN" sz="2400" b="1" dirty="0" smtClean="0">
                <a:solidFill>
                  <a:schemeClr val="bg1"/>
                </a:solidFill>
              </a:rPr>
              <a:t>Đánh giá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luận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67" name="Group 140"/>
          <p:cNvGrpSpPr>
            <a:grpSpLocks/>
          </p:cNvGrpSpPr>
          <p:nvPr/>
        </p:nvGrpSpPr>
        <p:grpSpPr bwMode="auto">
          <a:xfrm>
            <a:off x="1600199" y="4495800"/>
            <a:ext cx="404519" cy="381000"/>
            <a:chOff x="2078" y="1680"/>
            <a:chExt cx="1615" cy="1615"/>
          </a:xfrm>
        </p:grpSpPr>
        <p:sp>
          <p:nvSpPr>
            <p:cNvPr id="68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3" grpId="0" animBg="1"/>
      <p:bldP spid="41085" grpId="0" animBg="1"/>
      <p:bldP spid="35" grpId="0" animBg="1"/>
      <p:bldP spid="43" grpId="0" animBg="1"/>
      <p:bldP spid="58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h</a:t>
            </a:r>
            <a:r>
              <a:rPr lang="vi-VN" sz="2000" dirty="0" smtClean="0"/>
              <a:t>ệ thống hỏi đáp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khoa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V</a:t>
            </a:r>
            <a:r>
              <a:rPr lang="vi-VN" sz="2000" dirty="0" smtClean="0"/>
              <a:t>iệc sử dụng một câu hỏi dưới dạng ngôn ngữ tự nhiên để tìm kiếm một thông tin hay tài liệu nào đó có th</a:t>
            </a:r>
            <a:r>
              <a:rPr lang="en-US" sz="2000" dirty="0" smtClean="0"/>
              <a:t>ể</a:t>
            </a:r>
            <a:r>
              <a:rPr lang="vi-VN" sz="2000" dirty="0" smtClean="0"/>
              <a:t> sẽ là một phương pháp tìm kiếm trong tương tai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đun</a:t>
            </a:r>
            <a:r>
              <a:rPr lang="en-US" sz="2000" dirty="0" smtClean="0"/>
              <a:t> g</a:t>
            </a:r>
            <a:r>
              <a:rPr lang="vi-VN" sz="2000" dirty="0" smtClean="0"/>
              <a:t>ợi ý các câu hỏi tương tự cho người dùng</a:t>
            </a:r>
            <a:r>
              <a:rPr lang="en-US" sz="2000" dirty="0" smtClean="0"/>
              <a:t>.</a:t>
            </a:r>
          </a:p>
          <a:p>
            <a:pPr algn="just"/>
            <a:r>
              <a:rPr lang="vi-VN" sz="2000" dirty="0" smtClean="0"/>
              <a:t>Mô-đun có thể chỉnh lỗi chính tả khi người dùng nhập sai chính tả, vì đôi khi người dùng có thể nhập sai một từ nào đó trong câu hỏi. </a:t>
            </a:r>
            <a:endParaRPr lang="en-US" sz="2000" dirty="0" smtClean="0"/>
          </a:p>
          <a:p>
            <a:pPr algn="just"/>
            <a:r>
              <a:rPr lang="vi-VN" sz="2000" dirty="0" smtClean="0"/>
              <a:t>Đề tài có dự định áp dụng phương pháp hỏi đáp đề xuất trên cho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khác là Ontology –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tổ chức theo ngữ nghĩa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 smtClean="0"/>
              <a:t>[1] </a:t>
            </a:r>
            <a:r>
              <a:rPr lang="vi-VN" sz="1600" dirty="0" smtClean="0"/>
              <a:t>Đỗ Thị Thanh Tuyền, </a:t>
            </a:r>
            <a:r>
              <a:rPr lang="vi-VN" sz="1600" b="1" dirty="0" smtClean="0"/>
              <a:t>Xây dựng hệ thống tra cứu thư viên điện tử bằng ngôn ngữ tự nhiên</a:t>
            </a:r>
            <a:r>
              <a:rPr lang="vi-VN" sz="1600" dirty="0" smtClean="0"/>
              <a:t>, luận văn Thạc Sĩ Công Nghệ Thông Tin, Tp. HC</a:t>
            </a:r>
            <a:r>
              <a:rPr lang="en-US" sz="1600" dirty="0" smtClean="0"/>
              <a:t>M, 2008</a:t>
            </a:r>
            <a:r>
              <a:rPr lang="vi-VN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[2] </a:t>
            </a:r>
            <a:r>
              <a:rPr lang="vi-VN" sz="1600" dirty="0" smtClean="0"/>
              <a:t>Cao Duy Trường, </a:t>
            </a:r>
            <a:r>
              <a:rPr lang="vi-VN" sz="1600" b="1" dirty="0" smtClean="0"/>
              <a:t>Dịch câu truy vấn có cấu trúc sang đồ thị ý niệm: cách tiếp cận ít phụ thuộc vào cú pháp</a:t>
            </a:r>
            <a:r>
              <a:rPr lang="vi-VN" sz="1600" dirty="0" smtClean="0"/>
              <a:t>, luận văn Thạc Sĩ,</a:t>
            </a:r>
            <a:r>
              <a:rPr lang="vi-VN" sz="1600" b="1" dirty="0" smtClean="0"/>
              <a:t> </a:t>
            </a:r>
            <a:r>
              <a:rPr lang="vi-VN" sz="1600" dirty="0" smtClean="0"/>
              <a:t>trường Đại học Bách Khoa,</a:t>
            </a:r>
            <a:r>
              <a:rPr lang="vi-VN" sz="1600" b="1" dirty="0" smtClean="0"/>
              <a:t> </a:t>
            </a:r>
            <a:r>
              <a:rPr lang="vi-VN" sz="1600" dirty="0" smtClean="0"/>
              <a:t>Tp.HCM</a:t>
            </a:r>
            <a:r>
              <a:rPr lang="vi-VN" sz="1600" b="1" dirty="0" smtClean="0"/>
              <a:t>, </a:t>
            </a:r>
            <a:r>
              <a:rPr lang="vi-VN" sz="1600" dirty="0" smtClean="0"/>
              <a:t>2008</a:t>
            </a:r>
            <a:r>
              <a:rPr lang="vi-VN" sz="1600" b="1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[3]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and Marko </a:t>
            </a:r>
            <a:r>
              <a:rPr lang="en-US" sz="1600" dirty="0" err="1" smtClean="0"/>
              <a:t>Grobelnik</a:t>
            </a:r>
            <a:r>
              <a:rPr lang="vi-VN" sz="1600" dirty="0" smtClean="0"/>
              <a:t>, </a:t>
            </a:r>
            <a:r>
              <a:rPr lang="en-US" sz="1600" b="1" dirty="0" smtClean="0"/>
              <a:t>Question Answering Based on Semantic </a:t>
            </a:r>
            <a:r>
              <a:rPr lang="en-US" sz="1600" b="1" dirty="0" err="1" smtClean="0"/>
              <a:t>Grahps</a:t>
            </a:r>
            <a:r>
              <a:rPr lang="vi-VN" sz="1600" dirty="0" smtClean="0"/>
              <a:t>, </a:t>
            </a:r>
            <a:r>
              <a:rPr lang="en-US" sz="1600" dirty="0" smtClean="0"/>
              <a:t>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2009.</a:t>
            </a:r>
          </a:p>
          <a:p>
            <a:r>
              <a:rPr lang="en-US" sz="1600" dirty="0" smtClean="0"/>
              <a:t>[4] </a:t>
            </a:r>
            <a:r>
              <a:rPr lang="en-US" sz="1600" dirty="0" err="1" smtClean="0"/>
              <a:t>Wael</a:t>
            </a:r>
            <a:r>
              <a:rPr lang="en-US" sz="1600" dirty="0" smtClean="0"/>
              <a:t> </a:t>
            </a:r>
            <a:r>
              <a:rPr lang="en-US" sz="1600" dirty="0" err="1" smtClean="0"/>
              <a:t>Salloum</a:t>
            </a:r>
            <a:r>
              <a:rPr lang="en-US" sz="1600" dirty="0" smtClean="0"/>
              <a:t>, </a:t>
            </a:r>
            <a:r>
              <a:rPr lang="en-US" sz="1600" b="1" dirty="0" smtClean="0"/>
              <a:t>A Question Answering System based on Conceptual Graph Formalism</a:t>
            </a:r>
            <a:r>
              <a:rPr lang="vi-VN" sz="1600" dirty="0" smtClean="0"/>
              <a:t>,</a:t>
            </a:r>
            <a:r>
              <a:rPr lang="en-US" sz="1600" dirty="0" smtClean="0"/>
              <a:t> Conference: The 2nd International Symposium on Knowledge Acquisition and Modeling (KAM 2009)</a:t>
            </a:r>
            <a:r>
              <a:rPr lang="vi-VN" sz="1600" dirty="0" smtClean="0"/>
              <a:t>,</a:t>
            </a:r>
            <a:r>
              <a:rPr lang="en-US" sz="1600" dirty="0" smtClean="0"/>
              <a:t> IEEE Computer Society Press, 2009.</a:t>
            </a:r>
          </a:p>
          <a:p>
            <a:pPr lvl="0"/>
            <a:r>
              <a:rPr lang="en-US" sz="1600" dirty="0" smtClean="0"/>
              <a:t>[5]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Marko </a:t>
            </a:r>
            <a:r>
              <a:rPr lang="en-US" sz="1600" dirty="0" err="1" smtClean="0"/>
              <a:t>Grobelnik</a:t>
            </a:r>
            <a:r>
              <a:rPr lang="en-US" sz="1600" dirty="0" smtClean="0"/>
              <a:t>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</a:t>
            </a:r>
            <a:r>
              <a:rPr lang="vi-VN" sz="1600" dirty="0" smtClean="0"/>
              <a:t>, </a:t>
            </a:r>
            <a:r>
              <a:rPr lang="en-US" sz="1600" b="1" dirty="0" smtClean="0"/>
              <a:t>Triplet Extraction from Sentences</a:t>
            </a:r>
            <a:r>
              <a:rPr lang="vi-VN" sz="1600" dirty="0" smtClean="0"/>
              <a:t>,</a:t>
            </a:r>
            <a:r>
              <a:rPr lang="en-US" sz="1600" dirty="0" smtClean="0"/>
              <a:t> 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2007.</a:t>
            </a:r>
          </a:p>
          <a:p>
            <a:r>
              <a:rPr lang="en-US" sz="1600" dirty="0" smtClean="0"/>
              <a:t>[6] Kenneth C. </a:t>
            </a:r>
            <a:r>
              <a:rPr lang="en-US" sz="1600" dirty="0" err="1" smtClean="0"/>
              <a:t>Litkowski</a:t>
            </a:r>
            <a:r>
              <a:rPr lang="en-US" sz="1600" dirty="0" smtClean="0"/>
              <a:t>, </a:t>
            </a:r>
            <a:r>
              <a:rPr lang="vi-VN" sz="1600" b="1" dirty="0" smtClean="0"/>
              <a:t>Question-Answering using Semantic Relation Triples  </a:t>
            </a:r>
            <a:r>
              <a:rPr lang="vi-VN" sz="1600" dirty="0" smtClean="0"/>
              <a:t>, </a:t>
            </a:r>
            <a:r>
              <a:rPr lang="en-US" sz="1600" dirty="0" smtClean="0"/>
              <a:t>In Proceedings of the 8th Text Retrieval Conference (TREC-8</a:t>
            </a:r>
            <a:r>
              <a:rPr lang="vi-VN" sz="1600" dirty="0" smtClean="0"/>
              <a:t>)</a:t>
            </a:r>
            <a:r>
              <a:rPr lang="en-US" sz="1600" dirty="0" smtClean="0"/>
              <a:t>, 1999.</a:t>
            </a:r>
          </a:p>
          <a:p>
            <a:r>
              <a:rPr lang="en-US" sz="1600" dirty="0" smtClean="0"/>
              <a:t>[7] </a:t>
            </a:r>
            <a:r>
              <a:rPr lang="en-US" sz="1600" b="1" dirty="0" smtClean="0"/>
              <a:t>DBLP Computer Science Bibliography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http://www.informatik.uni-trier.de/~ley/db/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[8] TREC </a:t>
            </a:r>
            <a:r>
              <a:rPr lang="en-US" sz="1600" dirty="0" smtClean="0">
                <a:hlinkClick r:id="rId3"/>
              </a:rPr>
              <a:t>http://trec.nist.gov/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1676400"/>
            <a:ext cx="3810000" cy="990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cám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quý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thầy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cô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</a:p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và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các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bạn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Hiện nay, việc tìm kiếm các bài báo trong các thư viện số (CiteSeerX, IEEE, ACM</a:t>
            </a:r>
            <a:r>
              <a:rPr lang="en-US" sz="2200" dirty="0" smtClean="0"/>
              <a:t> </a:t>
            </a:r>
            <a:r>
              <a:rPr lang="vi-VN" sz="2200" dirty="0" smtClean="0"/>
              <a:t>...)</a:t>
            </a:r>
            <a:r>
              <a:rPr lang="en-US" sz="2200" dirty="0" smtClean="0"/>
              <a:t> </a:t>
            </a:r>
            <a:r>
              <a:rPr lang="vi-VN" sz="2200" dirty="0" smtClean="0"/>
              <a:t>vẫn dựa trên từ khóa do người dùng nhập vào.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viện</a:t>
            </a:r>
            <a:r>
              <a:rPr lang="en-US" sz="2200" dirty="0" smtClean="0"/>
              <a:t> </a:t>
            </a:r>
            <a:r>
              <a:rPr lang="vi-VN" sz="2200" dirty="0" smtClean="0"/>
              <a:t>thường rất nhiều, </a:t>
            </a:r>
            <a:r>
              <a:rPr lang="en-US" sz="2200" dirty="0" err="1" smtClean="0"/>
              <a:t>đôi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vi-VN" sz="2200" dirty="0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phù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v</a:t>
            </a:r>
            <a:r>
              <a:rPr lang="vi-VN" sz="2200" dirty="0" smtClean="0"/>
              <a:t>ớ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.</a:t>
            </a:r>
          </a:p>
          <a:p>
            <a:pPr algn="just"/>
            <a:r>
              <a:rPr lang="vi-VN" sz="2200" dirty="0" smtClean="0"/>
              <a:t>Đề tài mong muốn xây dựng một giao diện hỏi đáp để tìm kiếm bài báo. Các</a:t>
            </a:r>
            <a:r>
              <a:rPr lang="en-US" sz="2200" dirty="0" smtClean="0"/>
              <a:t>h</a:t>
            </a:r>
            <a:r>
              <a:rPr lang="vi-VN" sz="2200" dirty="0" smtClean="0"/>
              <a:t> thức hỏi đáp có thể sẽ giúp tìm kiếm bài báo chính xác hơn</a:t>
            </a:r>
            <a:r>
              <a:rPr lang="en-US" sz="2200" dirty="0" smtClean="0"/>
              <a:t>, </a:t>
            </a:r>
            <a:r>
              <a:rPr lang="vi-VN" sz="2200" dirty="0" smtClean="0"/>
              <a:t>tạo ra một môi trường giao tiếp thân thiện giữa người và máy.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phạm vi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khoa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lĩnh</a:t>
            </a:r>
            <a:r>
              <a:rPr lang="en-US" sz="2200" dirty="0" smtClean="0"/>
              <a:t> </a:t>
            </a:r>
            <a:r>
              <a:rPr lang="en-US" sz="2200" dirty="0" err="1" smtClean="0"/>
              <a:t>vực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nghệ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smtClean="0"/>
              <a:t>tin </a:t>
            </a:r>
            <a:r>
              <a:rPr lang="en-US" sz="2200" dirty="0" err="1" smtClean="0"/>
              <a:t>theo</a:t>
            </a:r>
            <a:r>
              <a:rPr lang="en-US" sz="2200" dirty="0" smtClean="0"/>
              <a:t>: </a:t>
            </a:r>
          </a:p>
          <a:p>
            <a:pPr lvl="1" algn="just"/>
            <a:r>
              <a:rPr lang="en-US" sz="1800" dirty="0" err="1" smtClean="0"/>
              <a:t>T</a:t>
            </a:r>
            <a:r>
              <a:rPr lang="en-US" sz="1800" dirty="0" err="1" smtClean="0"/>
              <a:t>ừ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 algn="just"/>
            <a:r>
              <a:rPr lang="en-US" sz="1800" dirty="0" err="1" smtClean="0"/>
              <a:t>Câu</a:t>
            </a:r>
            <a:r>
              <a:rPr lang="en-US" sz="1800" dirty="0" smtClean="0"/>
              <a:t> </a:t>
            </a:r>
            <a:r>
              <a:rPr lang="en-US" sz="1800" dirty="0" err="1" smtClean="0"/>
              <a:t>hỏi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2200" dirty="0" err="1" smtClean="0"/>
              <a:t>Nguồn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kho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DBLP (</a:t>
            </a:r>
            <a:r>
              <a:rPr lang="vi-VN" sz="2200" dirty="0" smtClean="0"/>
              <a:t>Digital Bibliography &amp; Library Project</a:t>
            </a:r>
            <a:r>
              <a:rPr lang="en-US" sz="2200" dirty="0" smtClean="0"/>
              <a:t>) [7]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1,</a:t>
            </a:r>
            <a:r>
              <a:rPr lang="vi-VN" sz="2200" dirty="0" smtClean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triệu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. </a:t>
            </a:r>
          </a:p>
          <a:p>
            <a:pPr lvl="1"/>
            <a:r>
              <a:rPr lang="vi-VN" sz="2000" dirty="0" smtClean="0"/>
              <a:t>Yes/No question</a:t>
            </a:r>
          </a:p>
          <a:p>
            <a:pPr lvl="1"/>
            <a:r>
              <a:rPr lang="vi-VN" sz="2000" dirty="0" smtClean="0"/>
              <a:t>Wh-word question (What, Which, Who</a:t>
            </a:r>
            <a:r>
              <a:rPr lang="en-US" sz="2000" dirty="0" smtClean="0"/>
              <a:t>, How many</a:t>
            </a:r>
            <a:r>
              <a:rPr lang="vi-VN" sz="2000" dirty="0" smtClean="0"/>
              <a:t>)</a:t>
            </a:r>
          </a:p>
          <a:p>
            <a:pPr lvl="1"/>
            <a:r>
              <a:rPr lang="vi-VN" sz="2000" dirty="0" smtClean="0"/>
              <a:t>List Question</a:t>
            </a:r>
          </a:p>
          <a:p>
            <a:r>
              <a:rPr lang="en-US" sz="2200" dirty="0" smtClean="0"/>
              <a:t>Tập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vi-VN" sz="2200" dirty="0" smtClean="0"/>
              <a:t>được tạo bằng tay tham khảo trên một số mẫu câu của TREC</a:t>
            </a:r>
            <a:r>
              <a:rPr lang="en-US" sz="2200" dirty="0" smtClean="0"/>
              <a:t> [8]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hỏi đáp của Weal Salloum [</a:t>
            </a:r>
            <a:r>
              <a:rPr lang="en-US" sz="2000" dirty="0" smtClean="0"/>
              <a:t>4</a:t>
            </a:r>
            <a:r>
              <a:rPr lang="vi-VN" sz="2000" dirty="0" smtClean="0"/>
              <a:t>] và Lorand Dali [</a:t>
            </a:r>
            <a:r>
              <a:rPr lang="en-US" sz="2000" dirty="0" smtClean="0"/>
              <a:t>3</a:t>
            </a:r>
            <a:r>
              <a:rPr lang="vi-VN" sz="2000" dirty="0" smtClean="0"/>
              <a:t>].</a:t>
            </a:r>
          </a:p>
          <a:p>
            <a:pPr lvl="2"/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Hình 1 – mô hình hệ thống hỏi đáp của Lorand Dali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Nghiên cứu về rút bộ ba trong câu dựa trên phân tích cú pháp [</a:t>
            </a:r>
            <a:r>
              <a:rPr lang="en-US" sz="2000" dirty="0" smtClean="0"/>
              <a:t>5</a:t>
            </a:r>
            <a:r>
              <a:rPr lang="vi-VN" sz="2000" dirty="0" smtClean="0"/>
              <a:t>].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6172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2 – Minh họa việc rút trích bộ ba bằng phân tích cú pháp </a:t>
            </a:r>
          </a:p>
          <a:p>
            <a:pPr algn="ctr"/>
            <a:r>
              <a:rPr lang="vi-VN" dirty="0" smtClean="0"/>
              <a:t>( lấy từ [</a:t>
            </a:r>
            <a:r>
              <a:rPr lang="en-US" dirty="0" smtClean="0"/>
              <a:t>5</a:t>
            </a:r>
            <a:r>
              <a:rPr lang="vi-VN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eLSSNL</a:t>
            </a:r>
            <a:r>
              <a:rPr lang="en-US" sz="2000" dirty="0" smtClean="0"/>
              <a:t> [1]</a:t>
            </a:r>
            <a:r>
              <a:rPr lang="vi-VN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cuốn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Gutenberg</a:t>
            </a:r>
            <a:r>
              <a:rPr lang="vi-VN" sz="2000" dirty="0" smtClean="0"/>
              <a:t>.</a:t>
            </a:r>
          </a:p>
          <a:p>
            <a:pPr lvl="2" algn="just"/>
            <a:r>
              <a:rPr lang="vi-VN" sz="2000" dirty="0" smtClean="0"/>
              <a:t>Hệ thống sử dụng câu truy vấn dạng ngôn ngữ tự nhiên để tìm kiếm các sách ebook.</a:t>
            </a:r>
          </a:p>
          <a:p>
            <a:pPr lvl="2" algn="just"/>
            <a:r>
              <a:rPr lang="vi-VN" sz="2000" dirty="0" smtClean="0"/>
              <a:t>Câu truy vấn được hiểu thông qua một tập từ khóa dựa trên các chỉ định từ mà tác giả đã liệt kê.</a:t>
            </a:r>
          </a:p>
          <a:p>
            <a:pPr lvl="2" algn="just"/>
            <a:r>
              <a:rPr lang="vi-VN" sz="2000" dirty="0" smtClean="0"/>
              <a:t>Ví dụ:</a:t>
            </a:r>
          </a:p>
          <a:p>
            <a:pPr lvl="2">
              <a:buNone/>
            </a:pP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Title/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:</a:t>
            </a:r>
          </a:p>
          <a:p>
            <a:pPr lvl="2">
              <a:buNone/>
            </a:pPr>
            <a:r>
              <a:rPr lang="en-US" sz="2000" dirty="0" smtClean="0"/>
              <a:t>+  DOM(Title)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 DOM(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) (DOM(</a:t>
            </a:r>
            <a:r>
              <a:rPr lang="en-US" sz="2000" dirty="0" err="1" smtClean="0"/>
              <a:t>fileld</a:t>
            </a:r>
            <a:r>
              <a:rPr lang="en-US" sz="2000" dirty="0" smtClean="0"/>
              <a:t>):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(field)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table BOOKS )</a:t>
            </a:r>
          </a:p>
          <a:p>
            <a:pPr lvl="2"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kèm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: title/heading</a:t>
            </a:r>
            <a:endParaRPr lang="vi-VN" sz="2000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lời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(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,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…)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Mục tiêu: rút được các bộ ba quan hệ trong câu hỏi. Chuyển chúng thành một câu lệnh SQL duy nhất.</a:t>
            </a:r>
          </a:p>
          <a:p>
            <a:pPr algn="just"/>
            <a:r>
              <a:rPr lang="vi-VN" sz="2200" dirty="0" smtClean="0"/>
              <a:t>Sử dụng luật nhãn từ loại để rút bộ ba thay vì phân tích cú pháp câu hỏi, nhằm tránh trường hợp câu hỏi nhập nhằng và sai cú pháp.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(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)</a:t>
            </a:r>
          </a:p>
          <a:p>
            <a:pPr lvl="1" algn="just"/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từng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nhằm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2051</TotalTime>
  <Words>2755</Words>
  <Application>Microsoft Office PowerPoint</Application>
  <PresentationFormat>On-screen Show (4:3)</PresentationFormat>
  <Paragraphs>363</Paragraphs>
  <Slides>23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 Cuong v0.2</vt:lpstr>
      <vt:lpstr>Image</vt:lpstr>
      <vt:lpstr> XÂY DỰNG HỆ THỐNG TÌM KIẾM BÀI BÁO KHOA HỌC DỰA TRÊN HỎI ĐÁP BẰNG NGÔN NGỮ TỰ NHIÊN</vt:lpstr>
      <vt:lpstr>Nội dung trình bày</vt:lpstr>
      <vt:lpstr>Giới thiệu</vt:lpstr>
      <vt:lpstr>Mục tiêu và phạm vi đề tài</vt:lpstr>
      <vt:lpstr>Các nghiên cứu liên quan</vt:lpstr>
      <vt:lpstr>Các nghiên cứu liên quan</vt:lpstr>
      <vt:lpstr>Các nghiên cứu liên quan</vt:lpstr>
      <vt:lpstr>Xây dựng hệ thống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Đánh giá và kết luận</vt:lpstr>
      <vt:lpstr>Đánh giá và kết luận (tt)</vt:lpstr>
      <vt:lpstr>Đánh giá và kết luận (tt)</vt:lpstr>
      <vt:lpstr>Đánh giá và kết luận</vt:lpstr>
      <vt:lpstr>Các tài liệu tham khảo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ThuanHung</cp:lastModifiedBy>
  <cp:revision>427</cp:revision>
  <dcterms:created xsi:type="dcterms:W3CDTF">2010-08-22T04:49:18Z</dcterms:created>
  <dcterms:modified xsi:type="dcterms:W3CDTF">2011-04-20T04:46:13Z</dcterms:modified>
</cp:coreProperties>
</file>