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76" r:id="rId3"/>
    <p:sldId id="277" r:id="rId4"/>
    <p:sldId id="291" r:id="rId5"/>
    <p:sldId id="293" r:id="rId6"/>
    <p:sldId id="294" r:id="rId7"/>
    <p:sldId id="295" r:id="rId8"/>
    <p:sldId id="296" r:id="rId9"/>
    <p:sldId id="298" r:id="rId10"/>
    <p:sldId id="288" r:id="rId11"/>
    <p:sldId id="289" r:id="rId12"/>
    <p:sldId id="290" r:id="rId13"/>
    <p:sldId id="267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C97"/>
    <a:srgbClr val="1D208F"/>
    <a:srgbClr val="211E54"/>
    <a:srgbClr val="F4E59C"/>
    <a:srgbClr val="DDDDDD"/>
    <a:srgbClr val="B2B2B2"/>
    <a:srgbClr val="1562BF"/>
    <a:srgbClr val="29292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311" autoAdjust="0"/>
    <p:restoredTop sz="94660"/>
  </p:normalViewPr>
  <p:slideViewPr>
    <p:cSldViewPr>
      <p:cViewPr>
        <p:scale>
          <a:sx n="75" d="100"/>
          <a:sy n="75" d="100"/>
        </p:scale>
        <p:origin x="-948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4A4C4-CD5F-4363-9455-E1F0DAF53B53}" type="datetimeFigureOut">
              <a:rPr lang="en-US" smtClean="0"/>
              <a:t>10/22/2010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6FFFA-F13A-4C0F-A707-C1F94A1398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6FFFA-F13A-4C0F-A707-C1F94A1398F3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96" name="Object 24"/>
          <p:cNvGraphicFramePr>
            <a:graphicFrameLocks noChangeAspect="1"/>
          </p:cNvGraphicFramePr>
          <p:nvPr/>
        </p:nvGraphicFramePr>
        <p:xfrm>
          <a:off x="0" y="0"/>
          <a:ext cx="5029200" cy="5867400"/>
        </p:xfrm>
        <a:graphic>
          <a:graphicData uri="http://schemas.openxmlformats.org/presentationml/2006/ole">
            <p:oleObj spid="_x0000_s3096" name="Image" r:id="rId3" imgW="7415873" imgH="7225397" progId="">
              <p:embed/>
            </p:oleObj>
          </a:graphicData>
        </a:graphic>
      </p:graphicFrame>
      <p:sp>
        <p:nvSpPr>
          <p:cNvPr id="3097" name="Freeform 25"/>
          <p:cNvSpPr>
            <a:spLocks/>
          </p:cNvSpPr>
          <p:nvPr/>
        </p:nvSpPr>
        <p:spPr bwMode="gray">
          <a:xfrm>
            <a:off x="0" y="4483100"/>
            <a:ext cx="4122738" cy="2368550"/>
          </a:xfrm>
          <a:custGeom>
            <a:avLst/>
            <a:gdLst/>
            <a:ahLst/>
            <a:cxnLst>
              <a:cxn ang="0">
                <a:pos x="0" y="489"/>
              </a:cxn>
              <a:cxn ang="0">
                <a:pos x="1328" y="840"/>
              </a:cxn>
              <a:cxn ang="0">
                <a:pos x="2488" y="0"/>
              </a:cxn>
              <a:cxn ang="0">
                <a:pos x="1712" y="1124"/>
              </a:cxn>
              <a:cxn ang="0">
                <a:pos x="636" y="1492"/>
              </a:cxn>
              <a:cxn ang="0">
                <a:pos x="1" y="1492"/>
              </a:cxn>
              <a:cxn ang="0">
                <a:pos x="0" y="489"/>
              </a:cxn>
            </a:cxnLst>
            <a:rect l="0" t="0" r="r" b="b"/>
            <a:pathLst>
              <a:path w="2597" h="1492">
                <a:moveTo>
                  <a:pt x="0" y="489"/>
                </a:moveTo>
                <a:cubicBezTo>
                  <a:pt x="247" y="671"/>
                  <a:pt x="632" y="920"/>
                  <a:pt x="1328" y="840"/>
                </a:cubicBezTo>
                <a:cubicBezTo>
                  <a:pt x="2024" y="760"/>
                  <a:pt x="2360" y="131"/>
                  <a:pt x="2488" y="0"/>
                </a:cubicBezTo>
                <a:cubicBezTo>
                  <a:pt x="2597" y="53"/>
                  <a:pt x="1792" y="1068"/>
                  <a:pt x="1712" y="1124"/>
                </a:cubicBezTo>
                <a:cubicBezTo>
                  <a:pt x="1632" y="1180"/>
                  <a:pt x="921" y="1431"/>
                  <a:pt x="636" y="1492"/>
                </a:cubicBezTo>
                <a:lnTo>
                  <a:pt x="1" y="1492"/>
                </a:lnTo>
                <a:lnTo>
                  <a:pt x="0" y="489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24314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8" name="Freeform 26"/>
          <p:cNvSpPr>
            <a:spLocks/>
          </p:cNvSpPr>
          <p:nvPr/>
        </p:nvSpPr>
        <p:spPr bwMode="gray">
          <a:xfrm>
            <a:off x="-12700" y="4149725"/>
            <a:ext cx="4152900" cy="2708275"/>
          </a:xfrm>
          <a:custGeom>
            <a:avLst/>
            <a:gdLst/>
            <a:ahLst/>
            <a:cxnLst>
              <a:cxn ang="0">
                <a:pos x="0" y="1688"/>
              </a:cxn>
              <a:cxn ang="0">
                <a:pos x="0" y="1112"/>
              </a:cxn>
              <a:cxn ang="0">
                <a:pos x="2576" y="0"/>
              </a:cxn>
              <a:cxn ang="0">
                <a:pos x="2135" y="826"/>
              </a:cxn>
              <a:cxn ang="0">
                <a:pos x="635" y="1688"/>
              </a:cxn>
              <a:cxn ang="0">
                <a:pos x="0" y="1688"/>
              </a:cxn>
            </a:cxnLst>
            <a:rect l="0" t="0" r="r" b="b"/>
            <a:pathLst>
              <a:path w="2576" h="1688">
                <a:moveTo>
                  <a:pt x="0" y="1688"/>
                </a:moveTo>
                <a:lnTo>
                  <a:pt x="0" y="1112"/>
                </a:lnTo>
                <a:cubicBezTo>
                  <a:pt x="1960" y="1464"/>
                  <a:pt x="2419" y="304"/>
                  <a:pt x="2576" y="0"/>
                </a:cubicBezTo>
                <a:lnTo>
                  <a:pt x="2135" y="826"/>
                </a:lnTo>
                <a:cubicBezTo>
                  <a:pt x="1618" y="1315"/>
                  <a:pt x="1286" y="1456"/>
                  <a:pt x="635" y="1688"/>
                </a:cubicBezTo>
                <a:lnTo>
                  <a:pt x="0" y="1688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9" name="Freeform 27"/>
          <p:cNvSpPr>
            <a:spLocks/>
          </p:cNvSpPr>
          <p:nvPr/>
        </p:nvSpPr>
        <p:spPr bwMode="grayWhite">
          <a:xfrm>
            <a:off x="2230438" y="-22225"/>
            <a:ext cx="6946900" cy="6888163"/>
          </a:xfrm>
          <a:custGeom>
            <a:avLst/>
            <a:gdLst/>
            <a:ahLst/>
            <a:cxnLst>
              <a:cxn ang="0">
                <a:pos x="189" y="5"/>
              </a:cxn>
              <a:cxn ang="0">
                <a:pos x="561" y="186"/>
              </a:cxn>
              <a:cxn ang="0">
                <a:pos x="943" y="494"/>
              </a:cxn>
              <a:cxn ang="0">
                <a:pos x="1221" y="960"/>
              </a:cxn>
              <a:cxn ang="0">
                <a:pos x="1413" y="1623"/>
              </a:cxn>
              <a:cxn ang="0">
                <a:pos x="1290" y="2653"/>
              </a:cxn>
              <a:cxn ang="0">
                <a:pos x="0" y="4335"/>
              </a:cxn>
              <a:cxn ang="0">
                <a:pos x="4349" y="4335"/>
              </a:cxn>
              <a:cxn ang="0">
                <a:pos x="4362" y="0"/>
              </a:cxn>
              <a:cxn ang="0">
                <a:pos x="189" y="5"/>
              </a:cxn>
            </a:cxnLst>
            <a:rect l="0" t="0" r="r" b="b"/>
            <a:pathLst>
              <a:path w="4362" h="4335">
                <a:moveTo>
                  <a:pt x="189" y="5"/>
                </a:moveTo>
                <a:lnTo>
                  <a:pt x="561" y="186"/>
                </a:lnTo>
                <a:lnTo>
                  <a:pt x="943" y="494"/>
                </a:lnTo>
                <a:lnTo>
                  <a:pt x="1221" y="960"/>
                </a:lnTo>
                <a:lnTo>
                  <a:pt x="1413" y="1623"/>
                </a:lnTo>
                <a:lnTo>
                  <a:pt x="1290" y="2653"/>
                </a:lnTo>
                <a:lnTo>
                  <a:pt x="0" y="4335"/>
                </a:lnTo>
                <a:lnTo>
                  <a:pt x="4349" y="4335"/>
                </a:lnTo>
                <a:lnTo>
                  <a:pt x="4362" y="0"/>
                </a:lnTo>
                <a:lnTo>
                  <a:pt x="189" y="5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black">
          <a:xfrm>
            <a:off x="7391400" y="5867400"/>
            <a:ext cx="1384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800" b="1" i="1"/>
              <a:t>LOGO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gray">
          <a:xfrm>
            <a:off x="4295775" y="3933825"/>
            <a:ext cx="4875213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3" name="Line 31"/>
          <p:cNvSpPr>
            <a:spLocks noChangeShapeType="1"/>
          </p:cNvSpPr>
          <p:nvPr/>
        </p:nvSpPr>
        <p:spPr bwMode="grayWhite">
          <a:xfrm>
            <a:off x="4295775" y="3933825"/>
            <a:ext cx="48593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4" name="Line 32"/>
          <p:cNvSpPr>
            <a:spLocks noChangeShapeType="1"/>
          </p:cNvSpPr>
          <p:nvPr/>
        </p:nvSpPr>
        <p:spPr bwMode="grayWhite">
          <a:xfrm>
            <a:off x="4295775" y="4365625"/>
            <a:ext cx="48593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5" name="Freeform 33"/>
          <p:cNvSpPr>
            <a:spLocks/>
          </p:cNvSpPr>
          <p:nvPr/>
        </p:nvSpPr>
        <p:spPr bwMode="gray">
          <a:xfrm>
            <a:off x="965200" y="-11113"/>
            <a:ext cx="3822700" cy="6881813"/>
          </a:xfrm>
          <a:custGeom>
            <a:avLst/>
            <a:gdLst/>
            <a:ahLst/>
            <a:cxnLst>
              <a:cxn ang="0">
                <a:pos x="858" y="0"/>
              </a:cxn>
              <a:cxn ang="0">
                <a:pos x="1984" y="2583"/>
              </a:cxn>
              <a:cxn ang="0">
                <a:pos x="0" y="4327"/>
              </a:cxn>
              <a:cxn ang="0">
                <a:pos x="1208" y="4335"/>
              </a:cxn>
              <a:cxn ang="0">
                <a:pos x="2272" y="2567"/>
              </a:cxn>
              <a:cxn ang="0">
                <a:pos x="998" y="3"/>
              </a:cxn>
              <a:cxn ang="0">
                <a:pos x="858" y="0"/>
              </a:cxn>
            </a:cxnLst>
            <a:rect l="0" t="0" r="r" b="b"/>
            <a:pathLst>
              <a:path w="2408" h="4335">
                <a:moveTo>
                  <a:pt x="858" y="0"/>
                </a:moveTo>
                <a:cubicBezTo>
                  <a:pt x="2020" y="270"/>
                  <a:pt x="2408" y="1631"/>
                  <a:pt x="1984" y="2583"/>
                </a:cubicBezTo>
                <a:cubicBezTo>
                  <a:pt x="1560" y="3535"/>
                  <a:pt x="880" y="3976"/>
                  <a:pt x="0" y="4327"/>
                </a:cubicBezTo>
                <a:lnTo>
                  <a:pt x="1208" y="4335"/>
                </a:lnTo>
                <a:cubicBezTo>
                  <a:pt x="1520" y="4079"/>
                  <a:pt x="2144" y="3343"/>
                  <a:pt x="2272" y="2567"/>
                </a:cubicBezTo>
                <a:cubicBezTo>
                  <a:pt x="2400" y="1791"/>
                  <a:pt x="2278" y="419"/>
                  <a:pt x="998" y="3"/>
                </a:cubicBezTo>
                <a:lnTo>
                  <a:pt x="858" y="0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27451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4724400" y="2819400"/>
            <a:ext cx="4114800" cy="838200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4735513" y="3962400"/>
            <a:ext cx="4038600" cy="304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8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610350"/>
            <a:ext cx="2133600" cy="171450"/>
          </a:xfr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610350"/>
            <a:ext cx="2133600" cy="17145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15D6C5F5-714C-4FFD-9B82-08ED082701D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93" name="Text Box 21"/>
          <p:cNvSpPr txBox="1">
            <a:spLocks noChangeArrowheads="1"/>
          </p:cNvSpPr>
          <p:nvPr/>
        </p:nvSpPr>
        <p:spPr bwMode="gray">
          <a:xfrm>
            <a:off x="381000" y="3429000"/>
            <a:ext cx="3276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/>
              <a:t>“ Add your company slogan 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3FBC9-01C9-456C-B84F-0C6D1F2C89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228600"/>
            <a:ext cx="20764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769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C7FE1C-7AEC-4004-97BF-3E4CF95D1F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ABAA97-EBED-4AC7-BC17-381C06A07A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7ED645-2A56-4DF8-B0B9-4CB9B51D36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139DE-B9A9-4014-950A-E75B6BAE82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C894D4-5A1E-48BA-BD73-8BC6531423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C30299-23D0-4818-AC98-AEA42F1C2F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73D54-CC10-40C1-9267-A9EFF1DC43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302B6-01CE-479E-9FF6-6DE1AD1249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043303-CD33-4B0A-845F-D623F3F88C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1" name="Object 27"/>
          <p:cNvGraphicFramePr>
            <a:graphicFrameLocks noChangeAspect="1"/>
          </p:cNvGraphicFramePr>
          <p:nvPr/>
        </p:nvGraphicFramePr>
        <p:xfrm>
          <a:off x="0" y="0"/>
          <a:ext cx="9144000" cy="381000"/>
        </p:xfrm>
        <a:graphic>
          <a:graphicData uri="http://schemas.openxmlformats.org/presentationml/2006/ole">
            <p:oleObj spid="_x0000_s1051" name="Image" r:id="rId15" imgW="11034921" imgH="1130159" progId="">
              <p:embed/>
            </p:oleObj>
          </a:graphicData>
        </a:graphic>
      </p:graphicFrame>
      <p:sp>
        <p:nvSpPr>
          <p:cNvPr id="1052" name="Freeform 28"/>
          <p:cNvSpPr>
            <a:spLocks/>
          </p:cNvSpPr>
          <p:nvPr/>
        </p:nvSpPr>
        <p:spPr bwMode="gray">
          <a:xfrm>
            <a:off x="-1588" y="6413500"/>
            <a:ext cx="4205288" cy="444500"/>
          </a:xfrm>
          <a:custGeom>
            <a:avLst/>
            <a:gdLst/>
            <a:ahLst/>
            <a:cxnLst>
              <a:cxn ang="0">
                <a:pos x="2649" y="280"/>
              </a:cxn>
              <a:cxn ang="0">
                <a:pos x="1337" y="184"/>
              </a:cxn>
              <a:cxn ang="0">
                <a:pos x="1" y="0"/>
              </a:cxn>
              <a:cxn ang="0">
                <a:pos x="0" y="279"/>
              </a:cxn>
              <a:cxn ang="0">
                <a:pos x="2649" y="280"/>
              </a:cxn>
            </a:cxnLst>
            <a:rect l="0" t="0" r="r" b="b"/>
            <a:pathLst>
              <a:path w="2649" h="280">
                <a:moveTo>
                  <a:pt x="2649" y="280"/>
                </a:moveTo>
                <a:cubicBezTo>
                  <a:pt x="2211" y="248"/>
                  <a:pt x="2061" y="246"/>
                  <a:pt x="1337" y="184"/>
                </a:cubicBezTo>
                <a:cubicBezTo>
                  <a:pt x="610" y="123"/>
                  <a:pt x="9" y="0"/>
                  <a:pt x="1" y="0"/>
                </a:cubicBezTo>
                <a:lnTo>
                  <a:pt x="0" y="279"/>
                </a:lnTo>
                <a:lnTo>
                  <a:pt x="2649" y="28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tx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3" name="Freeform 29"/>
          <p:cNvSpPr>
            <a:spLocks/>
          </p:cNvSpPr>
          <p:nvPr/>
        </p:nvSpPr>
        <p:spPr bwMode="gray">
          <a:xfrm>
            <a:off x="4932363" y="6337300"/>
            <a:ext cx="4211637" cy="520700"/>
          </a:xfrm>
          <a:custGeom>
            <a:avLst/>
            <a:gdLst/>
            <a:ahLst/>
            <a:cxnLst>
              <a:cxn ang="0">
                <a:pos x="0" y="328"/>
              </a:cxn>
              <a:cxn ang="0">
                <a:pos x="1321" y="224"/>
              </a:cxn>
              <a:cxn ang="0">
                <a:pos x="2653" y="0"/>
              </a:cxn>
              <a:cxn ang="0">
                <a:pos x="2653" y="328"/>
              </a:cxn>
              <a:cxn ang="0">
                <a:pos x="0" y="328"/>
              </a:cxn>
            </a:cxnLst>
            <a:rect l="0" t="0" r="r" b="b"/>
            <a:pathLst>
              <a:path w="2653" h="328">
                <a:moveTo>
                  <a:pt x="0" y="328"/>
                </a:moveTo>
                <a:cubicBezTo>
                  <a:pt x="428" y="297"/>
                  <a:pt x="612" y="285"/>
                  <a:pt x="1321" y="224"/>
                </a:cubicBezTo>
                <a:cubicBezTo>
                  <a:pt x="2031" y="163"/>
                  <a:pt x="2595" y="29"/>
                  <a:pt x="2653" y="0"/>
                </a:cubicBezTo>
                <a:lnTo>
                  <a:pt x="2653" y="328"/>
                </a:lnTo>
                <a:lnTo>
                  <a:pt x="0" y="328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tx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4" name="Freeform 30"/>
          <p:cNvSpPr>
            <a:spLocks/>
          </p:cNvSpPr>
          <p:nvPr/>
        </p:nvSpPr>
        <p:spPr bwMode="gray">
          <a:xfrm>
            <a:off x="4978400" y="800100"/>
            <a:ext cx="4165600" cy="4445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1288" y="120"/>
              </a:cxn>
              <a:cxn ang="0">
                <a:pos x="2624" y="280"/>
              </a:cxn>
              <a:cxn ang="0">
                <a:pos x="2624" y="0"/>
              </a:cxn>
              <a:cxn ang="0">
                <a:pos x="0" y="8"/>
              </a:cxn>
            </a:cxnLst>
            <a:rect l="0" t="0" r="r" b="b"/>
            <a:pathLst>
              <a:path w="2624" h="280">
                <a:moveTo>
                  <a:pt x="0" y="8"/>
                </a:moveTo>
                <a:cubicBezTo>
                  <a:pt x="438" y="40"/>
                  <a:pt x="564" y="59"/>
                  <a:pt x="1288" y="120"/>
                </a:cubicBezTo>
                <a:cubicBezTo>
                  <a:pt x="2015" y="181"/>
                  <a:pt x="2616" y="280"/>
                  <a:pt x="2624" y="280"/>
                </a:cubicBezTo>
                <a:lnTo>
                  <a:pt x="2624" y="0"/>
                </a:lnTo>
                <a:lnTo>
                  <a:pt x="0" y="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5" name="Freeform 31"/>
          <p:cNvSpPr>
            <a:spLocks/>
          </p:cNvSpPr>
          <p:nvPr/>
        </p:nvSpPr>
        <p:spPr bwMode="invGray">
          <a:xfrm>
            <a:off x="0" y="0"/>
            <a:ext cx="9144000" cy="812800"/>
          </a:xfrm>
          <a:custGeom>
            <a:avLst/>
            <a:gdLst/>
            <a:ahLst/>
            <a:cxnLst>
              <a:cxn ang="0">
                <a:pos x="0" y="512"/>
              </a:cxn>
              <a:cxn ang="0">
                <a:pos x="5760" y="512"/>
              </a:cxn>
              <a:cxn ang="0">
                <a:pos x="5760" y="0"/>
              </a:cxn>
              <a:cxn ang="0">
                <a:pos x="2804" y="134"/>
              </a:cxn>
              <a:cxn ang="0">
                <a:pos x="0" y="9"/>
              </a:cxn>
              <a:cxn ang="0">
                <a:pos x="0" y="512"/>
              </a:cxn>
            </a:cxnLst>
            <a:rect l="0" t="0" r="r" b="b"/>
            <a:pathLst>
              <a:path w="5760" h="512">
                <a:moveTo>
                  <a:pt x="0" y="512"/>
                </a:moveTo>
                <a:lnTo>
                  <a:pt x="5760" y="512"/>
                </a:lnTo>
                <a:lnTo>
                  <a:pt x="5760" y="0"/>
                </a:lnTo>
                <a:cubicBezTo>
                  <a:pt x="5554" y="37"/>
                  <a:pt x="3760" y="147"/>
                  <a:pt x="2804" y="134"/>
                </a:cubicBezTo>
                <a:cubicBezTo>
                  <a:pt x="1848" y="121"/>
                  <a:pt x="582" y="97"/>
                  <a:pt x="0" y="9"/>
                </a:cubicBezTo>
                <a:lnTo>
                  <a:pt x="0" y="5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5000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6" name="Freeform 32"/>
          <p:cNvSpPr>
            <a:spLocks/>
          </p:cNvSpPr>
          <p:nvPr/>
        </p:nvSpPr>
        <p:spPr bwMode="gray">
          <a:xfrm flipH="1">
            <a:off x="0" y="793750"/>
            <a:ext cx="3635375" cy="444500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1000" y="104"/>
              </a:cxn>
              <a:cxn ang="0">
                <a:pos x="2096" y="280"/>
              </a:cxn>
              <a:cxn ang="0">
                <a:pos x="2096" y="0"/>
              </a:cxn>
              <a:cxn ang="0">
                <a:pos x="0" y="16"/>
              </a:cxn>
            </a:cxnLst>
            <a:rect l="0" t="0" r="r" b="b"/>
            <a:pathLst>
              <a:path w="2096" h="280">
                <a:moveTo>
                  <a:pt x="0" y="16"/>
                </a:moveTo>
                <a:cubicBezTo>
                  <a:pt x="352" y="48"/>
                  <a:pt x="418" y="43"/>
                  <a:pt x="1000" y="104"/>
                </a:cubicBezTo>
                <a:cubicBezTo>
                  <a:pt x="1584" y="165"/>
                  <a:pt x="2048" y="251"/>
                  <a:pt x="2096" y="280"/>
                </a:cubicBezTo>
                <a:lnTo>
                  <a:pt x="2096" y="0"/>
                </a:lnTo>
                <a:lnTo>
                  <a:pt x="0" y="16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305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32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F9B8AA5-E1E7-450E-8BC8-A074BD8830D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vi.wikipedia.org/wiki/X%E1%BB%AD_l%C3%BD_ng%C3%B4n_ng%E1%BB%AF_t%E1%BB%B1_nhi%C3%AA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Named_entity_recognition" TargetMode="External"/><Relationship Id="rId2" Type="http://schemas.openxmlformats.org/officeDocument/2006/relationships/hyperlink" Target="http://gate.ac.uk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utenberg.org/wiki/Main_Page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048000" y="1143000"/>
            <a:ext cx="6096000" cy="2514600"/>
          </a:xfrm>
        </p:spPr>
        <p:txBody>
          <a:bodyPr/>
          <a:lstStyle/>
          <a:p>
            <a:pPr algn="ctr"/>
            <a:r>
              <a:rPr lang="en-US" sz="2400" i="1" dirty="0" smtClean="0"/>
              <a:t>Báo cáo hàng tuần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Chủ đề: </a:t>
            </a:r>
            <a:br>
              <a:rPr lang="en-US" sz="3200" dirty="0" smtClean="0"/>
            </a:br>
            <a:r>
              <a:rPr lang="en-US" sz="3200" dirty="0" smtClean="0"/>
              <a:t>Xử lý câu hỏi tự nhiên trong hệ thống hỏi đáp tìm kiếm bài báo khoa học</a:t>
            </a:r>
            <a:endParaRPr lang="en-US" sz="3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GVHD: </a:t>
            </a:r>
            <a:r>
              <a:rPr lang="en-US" dirty="0" err="1" smtClean="0"/>
              <a:t>Ths</a:t>
            </a:r>
            <a:r>
              <a:rPr lang="en-US" dirty="0" smtClean="0"/>
              <a:t>. </a:t>
            </a:r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ubtitle 4"/>
          <p:cNvSpPr txBox="1">
            <a:spLocks/>
          </p:cNvSpPr>
          <p:nvPr/>
        </p:nvSpPr>
        <p:spPr bwMode="gray">
          <a:xfrm>
            <a:off x="4876800" y="4572000"/>
            <a:ext cx="4038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r>
              <a:rPr lang="en-US" kern="0" dirty="0" err="1" smtClean="0">
                <a:latin typeface="+mn-lt"/>
              </a:rPr>
              <a:t>Sinh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viên</a:t>
            </a:r>
            <a:r>
              <a:rPr lang="en-US" kern="0" dirty="0" smtClean="0">
                <a:latin typeface="+mn-lt"/>
              </a:rPr>
              <a:t>: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r>
              <a:rPr lang="en-US" kern="0" dirty="0" err="1" smtClean="0">
                <a:latin typeface="+mn-lt"/>
              </a:rPr>
              <a:t>Nguyễn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Thanh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Hoàng</a:t>
            </a:r>
            <a:r>
              <a:rPr lang="en-US" kern="0" dirty="0" smtClean="0">
                <a:latin typeface="+mn-lt"/>
              </a:rPr>
              <a:t> – 06520182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r>
              <a:rPr lang="en-US" kern="0" dirty="0" err="1" smtClean="0">
                <a:latin typeface="+mn-lt"/>
              </a:rPr>
              <a:t>Nguyễn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Thuận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Hưng</a:t>
            </a:r>
            <a:r>
              <a:rPr lang="en-US" kern="0" dirty="0" smtClean="0">
                <a:latin typeface="+mn-lt"/>
              </a:rPr>
              <a:t> – 06502194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9" name="Picture 3" descr="D:\Cong Nghe Thong Tin\My ebook + Template\Bieu tuong truong UIT\UIt\citdlogo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5638800"/>
            <a:ext cx="13716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smtClean="0"/>
              <a:t>khảo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[1] </a:t>
            </a:r>
            <a:r>
              <a:rPr lang="en-US" u="sng" dirty="0" smtClean="0">
                <a:hlinkClick r:id="rId2"/>
              </a:rPr>
              <a:t>http://vi.wikipedia.org/wiki/X%E1%BB%AD_l%C3%BD_ng%C3%B4n_ng%E1%BB%AF_t%E1%BB%B1_nhi%C3%AAn</a:t>
            </a:r>
            <a:r>
              <a:rPr lang="en-US" dirty="0" smtClean="0"/>
              <a:t> </a:t>
            </a:r>
          </a:p>
          <a:p>
            <a:r>
              <a:rPr lang="en-US" dirty="0" smtClean="0"/>
              <a:t> [2] “A Question Answering System based on Conceptual Graph Formalism”, Wael Salloum , 2009.</a:t>
            </a:r>
          </a:p>
          <a:p>
            <a:r>
              <a:rPr lang="en-US" dirty="0" smtClean="0"/>
              <a:t>[3] “Automatic Question Pattern Generation for Ontology-based Question”, Shiyan Ou, Constantin Orasan, Dalila Mekhaldi and Laura Hasler, 2008.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Tham 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[4] “Xây dựng công cụ tìm kiếm tài liệu học tập bằng các truy vấn ngôn ngữ tự nhiên  trên kho học liệu mở tiếng Việt”, Lương Quý Tịnh Hà, 2009.</a:t>
            </a:r>
          </a:p>
          <a:p>
            <a:r>
              <a:rPr lang="en-US" dirty="0" smtClean="0"/>
              <a:t>[5] “ Dịch câu truy vấn có cấu trúc sang đồ thị ý niệm: cách tiếp cận ít phụ thuộc vào cú pháp”, Cao Duy Trường, 2008.</a:t>
            </a:r>
          </a:p>
          <a:p>
            <a:r>
              <a:rPr lang="en-US" dirty="0" smtClean="0"/>
              <a:t>[6] “An Ontology based Question Answering System on Software Test Document Domain”, Meltem Serhatli and Ferda N. Alpaslan, 2009.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Tham 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[7] “Xây dựng hệ thống tra cứu thư viện điện tử bằng ngôn ngữ tự nhiên”, Đỗ Thị Thanh Tuyền, 2008.</a:t>
            </a:r>
          </a:p>
          <a:p>
            <a:r>
              <a:rPr lang="en-US" dirty="0" smtClean="0"/>
              <a:t>[8] </a:t>
            </a:r>
            <a:r>
              <a:rPr lang="en-US" u="sng" dirty="0" smtClean="0">
                <a:hlinkClick r:id="rId2"/>
              </a:rPr>
              <a:t>http://gate.ac.uk/</a:t>
            </a:r>
            <a:r>
              <a:rPr lang="en-US" dirty="0" smtClean="0"/>
              <a:t> </a:t>
            </a:r>
          </a:p>
          <a:p>
            <a:r>
              <a:rPr lang="en-US" dirty="0" smtClean="0"/>
              <a:t>[9] </a:t>
            </a:r>
            <a:r>
              <a:rPr lang="en-US" u="sng" dirty="0" smtClean="0">
                <a:hlinkClick r:id="rId3"/>
              </a:rPr>
              <a:t>http://en.wikipedia.org/wiki/Named_entity_recognition</a:t>
            </a:r>
            <a:endParaRPr lang="en-US" dirty="0" smtClean="0"/>
          </a:p>
          <a:p>
            <a:r>
              <a:rPr lang="en-US" dirty="0" smtClean="0"/>
              <a:t>[10] </a:t>
            </a:r>
            <a:r>
              <a:rPr lang="en-US" u="sng" dirty="0" smtClean="0">
                <a:hlinkClick r:id="rId4"/>
              </a:rPr>
              <a:t>http://www.gutenberg.org/wiki/Main_Page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887913" y="3962400"/>
            <a:ext cx="3792537" cy="304800"/>
          </a:xfrm>
        </p:spPr>
        <p:txBody>
          <a:bodyPr/>
          <a:lstStyle/>
          <a:p>
            <a:pPr algn="ctr">
              <a:lnSpc>
                <a:spcPct val="80000"/>
              </a:lnSpc>
            </a:pPr>
            <a:endParaRPr lang="en-US" sz="1600" dirty="0"/>
          </a:p>
        </p:txBody>
      </p:sp>
      <p:sp>
        <p:nvSpPr>
          <p:cNvPr id="28679" name="WordArt 7"/>
          <p:cNvSpPr>
            <a:spLocks noChangeArrowheads="1" noChangeShapeType="1" noTextEdit="1"/>
          </p:cNvSpPr>
          <p:nvPr/>
        </p:nvSpPr>
        <p:spPr bwMode="gray">
          <a:xfrm>
            <a:off x="4800600" y="3124200"/>
            <a:ext cx="38100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Xin cám ơn!</a:t>
            </a:r>
            <a:endParaRPr lang="en-US" sz="5400" b="1" kern="10" dirty="0">
              <a:ln w="28575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ea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41083" name="AutoShape 123"/>
          <p:cNvSpPr>
            <a:spLocks noChangeArrowheads="1"/>
          </p:cNvSpPr>
          <p:nvPr/>
        </p:nvSpPr>
        <p:spPr bwMode="grayWhite">
          <a:xfrm>
            <a:off x="2438400" y="2133600"/>
            <a:ext cx="61849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smtClean="0">
                <a:solidFill>
                  <a:schemeClr val="bg1"/>
                </a:solidFill>
              </a:rPr>
              <a:t>Các nghiên cứu liên quan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1085" name="AutoShape 125"/>
          <p:cNvSpPr>
            <a:spLocks noChangeArrowheads="1"/>
          </p:cNvSpPr>
          <p:nvPr/>
        </p:nvSpPr>
        <p:spPr bwMode="grayWhite">
          <a:xfrm>
            <a:off x="2438400" y="1371600"/>
            <a:ext cx="6172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err="1" smtClean="0">
                <a:solidFill>
                  <a:schemeClr val="bg1"/>
                </a:solidFill>
              </a:rPr>
              <a:t>Đặt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vấn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đề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41086" name="Group 126"/>
          <p:cNvGrpSpPr>
            <a:grpSpLocks/>
          </p:cNvGrpSpPr>
          <p:nvPr/>
        </p:nvGrpSpPr>
        <p:grpSpPr bwMode="auto">
          <a:xfrm>
            <a:off x="2120900" y="1460500"/>
            <a:ext cx="381000" cy="381000"/>
            <a:chOff x="2078" y="1680"/>
            <a:chExt cx="1615" cy="1615"/>
          </a:xfrm>
        </p:grpSpPr>
        <p:sp>
          <p:nvSpPr>
            <p:cNvPr id="41087" name="Oval 12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8" name="Oval 128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9" name="Oval 12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090" name="Oval 13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091" name="Oval 13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092" name="Oval 13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1100" name="Group 140"/>
          <p:cNvGrpSpPr>
            <a:grpSpLocks/>
          </p:cNvGrpSpPr>
          <p:nvPr/>
        </p:nvGrpSpPr>
        <p:grpSpPr bwMode="auto">
          <a:xfrm>
            <a:off x="2133600" y="2209800"/>
            <a:ext cx="381000" cy="381000"/>
            <a:chOff x="2078" y="1680"/>
            <a:chExt cx="1615" cy="1615"/>
          </a:xfrm>
        </p:grpSpPr>
        <p:sp>
          <p:nvSpPr>
            <p:cNvPr id="41101" name="Oval 14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2" name="Oval 14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3" name="Oval 14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104" name="Oval 14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105" name="Oval 14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106" name="Oval 14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1" name="AutoShape 124"/>
          <p:cNvSpPr>
            <a:spLocks noChangeArrowheads="1"/>
          </p:cNvSpPr>
          <p:nvPr/>
        </p:nvSpPr>
        <p:spPr bwMode="grayWhite">
          <a:xfrm>
            <a:off x="2438400" y="2895600"/>
            <a:ext cx="6172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smtClean="0">
                <a:solidFill>
                  <a:schemeClr val="bg1"/>
                </a:solidFill>
              </a:rPr>
              <a:t>Các bước đề xuất cho việc xử lý câu hỏi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92" name="Group 133"/>
          <p:cNvGrpSpPr>
            <a:grpSpLocks/>
          </p:cNvGrpSpPr>
          <p:nvPr/>
        </p:nvGrpSpPr>
        <p:grpSpPr bwMode="auto">
          <a:xfrm>
            <a:off x="2133600" y="3001963"/>
            <a:ext cx="381000" cy="381000"/>
            <a:chOff x="2078" y="1680"/>
            <a:chExt cx="1615" cy="1615"/>
          </a:xfrm>
        </p:grpSpPr>
        <p:sp>
          <p:nvSpPr>
            <p:cNvPr id="93" name="Oval 13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Oval 13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Oval 13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6" name="Oval 13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7" name="Oval 13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8" name="Oval 13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7" name="AutoShape 123"/>
          <p:cNvSpPr>
            <a:spLocks noChangeArrowheads="1"/>
          </p:cNvSpPr>
          <p:nvPr/>
        </p:nvSpPr>
        <p:spPr bwMode="grayWhite">
          <a:xfrm>
            <a:off x="2438400" y="3581400"/>
            <a:ext cx="6172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err="1" smtClean="0">
                <a:solidFill>
                  <a:schemeClr val="bg1"/>
                </a:solidFill>
              </a:rPr>
              <a:t>Tham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khảo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108" name="Group 140"/>
          <p:cNvGrpSpPr>
            <a:grpSpLocks/>
          </p:cNvGrpSpPr>
          <p:nvPr/>
        </p:nvGrpSpPr>
        <p:grpSpPr bwMode="auto">
          <a:xfrm>
            <a:off x="2133600" y="3657600"/>
            <a:ext cx="381000" cy="381000"/>
            <a:chOff x="2078" y="1680"/>
            <a:chExt cx="1615" cy="1615"/>
          </a:xfrm>
        </p:grpSpPr>
        <p:sp>
          <p:nvSpPr>
            <p:cNvPr id="109" name="Oval 14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Oval 14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Oval 14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2" name="Oval 14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3" name="Oval 14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4" name="Oval 14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Câu hỏi người dùng dưới dạng ngôn ngữ tự nhiên. Ngôn ngữ này máy không thể hiểu được</a:t>
            </a:r>
            <a:r>
              <a:rPr lang="en-US" dirty="0" smtClean="0"/>
              <a:t>.</a:t>
            </a:r>
          </a:p>
          <a:p>
            <a:r>
              <a:rPr lang="en-US" dirty="0" smtClean="0"/>
              <a:t>Xử lý ngôn ngữ tự nhiên được áp dụng cho nhiều bài toán: nhận dạng chữ viết, nhận dạng tiếng nói, dịch tự động, tìm kiếm thông </a:t>
            </a:r>
            <a:r>
              <a:rPr lang="en-US" dirty="0" smtClean="0"/>
              <a:t>tin [1].  </a:t>
            </a:r>
          </a:p>
          <a:p>
            <a:r>
              <a:rPr lang="en-US" dirty="0" smtClean="0"/>
              <a:t>Câu </a:t>
            </a:r>
            <a:r>
              <a:rPr lang="en-US" dirty="0" smtClean="0"/>
              <a:t>hỏi tự nhiên </a:t>
            </a:r>
            <a:r>
              <a:rPr lang="en-US" dirty="0" smtClean="0"/>
              <a:t>phải </a:t>
            </a:r>
            <a:r>
              <a:rPr lang="en-US" dirty="0" smtClean="0"/>
              <a:t>được biến đổi thành một dạng ngôn ngữ máy có thể hiểu được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nghiên cứu liên 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Phương </a:t>
            </a:r>
            <a:r>
              <a:rPr lang="en-US" dirty="0" smtClean="0"/>
              <a:t>pháp xây dựng đồ thị ý niệm của Wael Salloum [2], câu hỏi có thể được miêu tả dưới dạng đồ thị. Các nút của đồ thị được liên kết với nhau bởi mối quan hệ ngữ nghĩa.</a:t>
            </a:r>
            <a:endParaRPr lang="en-US" dirty="0"/>
          </a:p>
        </p:txBody>
      </p:sp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267200"/>
            <a:ext cx="8153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981200" y="59436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Hình 1 – Ví dụ đồ thị khái niệm (Figure 2 tài liệu [2])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nghiên cứu liên 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Phương </a:t>
            </a:r>
            <a:r>
              <a:rPr lang="en-US" dirty="0" smtClean="0"/>
              <a:t>pháp dịch câu truy vấn sang đồ thị ý niệm mà không dựa trên việc phân tích cú pháp </a:t>
            </a:r>
            <a:r>
              <a:rPr lang="en-US" dirty="0" smtClean="0"/>
              <a:t>câu [5], Cao Duy Trường.</a:t>
            </a:r>
          </a:p>
          <a:p>
            <a:r>
              <a:rPr lang="en-US" dirty="0" smtClean="0"/>
              <a:t>Xây </a:t>
            </a:r>
            <a:r>
              <a:rPr lang="en-US" dirty="0" smtClean="0"/>
              <a:t>dựng dựa trên việc nhận diện các thực thể đặt tên, không đặt tên và từ quan </a:t>
            </a:r>
            <a:r>
              <a:rPr lang="en-US" dirty="0" smtClean="0"/>
              <a:t>hệ.</a:t>
            </a:r>
          </a:p>
          <a:p>
            <a:r>
              <a:rPr lang="en-US" dirty="0" smtClean="0"/>
              <a:t>Công cụ </a:t>
            </a:r>
            <a:r>
              <a:rPr lang="en-US" dirty="0" smtClean="0"/>
              <a:t>sử </a:t>
            </a:r>
            <a:r>
              <a:rPr lang="en-US" dirty="0" smtClean="0"/>
              <a:t>dụng </a:t>
            </a:r>
            <a:r>
              <a:rPr lang="en-US" dirty="0" smtClean="0"/>
              <a:t>là GATE (Gazetteer,OCAT).</a:t>
            </a:r>
          </a:p>
          <a:p>
            <a:r>
              <a:rPr lang="en-US" b="1" dirty="0" smtClean="0"/>
              <a:t>Kiểm thử trên tập TREC 2002 và 2007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nghiên cứu liên 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Hệ </a:t>
            </a:r>
            <a:r>
              <a:rPr lang="en-US" dirty="0" smtClean="0"/>
              <a:t>thống </a:t>
            </a:r>
            <a:r>
              <a:rPr lang="en-US" dirty="0" smtClean="0"/>
              <a:t>eLSSNL (</a:t>
            </a:r>
            <a:r>
              <a:rPr lang="en-US" dirty="0" smtClean="0"/>
              <a:t>eLibrary Searching System by Natural </a:t>
            </a:r>
            <a:r>
              <a:rPr lang="en-US" dirty="0" smtClean="0"/>
              <a:t>Language) [7].</a:t>
            </a:r>
          </a:p>
          <a:p>
            <a:r>
              <a:rPr lang="en-US" dirty="0" smtClean="0"/>
              <a:t>Từ câu </a:t>
            </a:r>
            <a:r>
              <a:rPr lang="en-US" dirty="0" smtClean="0"/>
              <a:t>truy vấn tự nhiên của người </a:t>
            </a:r>
            <a:r>
              <a:rPr lang="en-US" dirty="0" smtClean="0"/>
              <a:t>dùng, hệ thống nhận </a:t>
            </a:r>
            <a:r>
              <a:rPr lang="en-US" dirty="0" smtClean="0"/>
              <a:t>dạng các giá trị </a:t>
            </a:r>
            <a:r>
              <a:rPr lang="en-US" dirty="0" smtClean="0"/>
              <a:t>tương </a:t>
            </a:r>
            <a:r>
              <a:rPr lang="vi-VN" dirty="0" smtClean="0"/>
              <a:t>ứng với các thuộc tính của </a:t>
            </a:r>
            <a:r>
              <a:rPr lang="en-US" dirty="0" smtClean="0"/>
              <a:t>các </a:t>
            </a:r>
            <a:r>
              <a:rPr lang="vi-VN" dirty="0" smtClean="0"/>
              <a:t>bảng </a:t>
            </a:r>
            <a:r>
              <a:rPr lang="vi-VN" dirty="0" smtClean="0"/>
              <a:t>trong cơ sở d</a:t>
            </a:r>
            <a:r>
              <a:rPr lang="en-US" dirty="0" smtClean="0"/>
              <a:t>ữ</a:t>
            </a:r>
            <a:r>
              <a:rPr lang="vi-VN" dirty="0" smtClean="0"/>
              <a:t> </a:t>
            </a:r>
            <a:r>
              <a:rPr lang="vi-VN" dirty="0" smtClean="0"/>
              <a:t>liệu</a:t>
            </a:r>
            <a:r>
              <a:rPr lang="en-US" dirty="0" smtClean="0"/>
              <a:t>.</a:t>
            </a:r>
          </a:p>
          <a:p>
            <a:r>
              <a:rPr lang="en-US" dirty="0" smtClean="0"/>
              <a:t>H</a:t>
            </a:r>
            <a:r>
              <a:rPr lang="vi-VN" dirty="0" smtClean="0"/>
              <a:t>ệ </a:t>
            </a:r>
            <a:r>
              <a:rPr lang="vi-VN" dirty="0" smtClean="0"/>
              <a:t>thống này sử dụng dữ liệu </a:t>
            </a:r>
            <a:r>
              <a:rPr lang="en-US" dirty="0" smtClean="0"/>
              <a:t>miễn phí từ dự án</a:t>
            </a:r>
            <a:r>
              <a:rPr lang="de-DE" dirty="0" smtClean="0"/>
              <a:t> Gutenberg chứa thông tin của khoảng </a:t>
            </a:r>
            <a:r>
              <a:rPr lang="en-US" dirty="0" smtClean="0"/>
              <a:t>33,000 ebooks miễn phí. </a:t>
            </a:r>
            <a:r>
              <a:rPr lang="en-US" dirty="0" smtClean="0"/>
              <a:t>[10]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nghiên cứu liên 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Sử dụng các chỉ định từ và các quy tắc cho từng thuộc tính</a:t>
            </a:r>
          </a:p>
          <a:p>
            <a:r>
              <a:rPr lang="en-US" dirty="0" smtClean="0"/>
              <a:t>Ví dụ: </a:t>
            </a:r>
          </a:p>
          <a:p>
            <a:pPr>
              <a:buNone/>
            </a:pPr>
            <a:r>
              <a:rPr lang="en-US" i="1" dirty="0" smtClean="0"/>
              <a:t>Nhận dạng giá trị cho thuộc tính Title/FriendlyTitle: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+  DOM(Title) hoặc  DOM(FriendlyTitle) (DOM(fileld): là miền giá trị của một thuộc tính (field) trong table BOOKS )</a:t>
            </a:r>
          </a:p>
          <a:p>
            <a:pPr>
              <a:buNone/>
            </a:pPr>
            <a:r>
              <a:rPr lang="en-US" dirty="0" smtClean="0"/>
              <a:t>+ Đi kèm theo các chỉ định từ: title/heading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bước đề xuất cho việc xử lý câu hỏi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/>
              </a:buClr>
              <a:buSzPct val="115000"/>
            </a:pPr>
            <a:r>
              <a:rPr lang="en-US" b="1" dirty="0" smtClean="0"/>
              <a:t>Xây dựng tập tin miêu tả ngữ nghĩa cho database và các mối quan hệ giữa các bảng.</a:t>
            </a:r>
          </a:p>
          <a:p>
            <a:endParaRPr lang="en-US" dirty="0"/>
          </a:p>
        </p:txBody>
      </p:sp>
      <p:pic>
        <p:nvPicPr>
          <p:cNvPr id="512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09800"/>
            <a:ext cx="8153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bước đề xuất cho việc xử lý câu hỏi</a:t>
            </a:r>
            <a:endParaRPr lang="en-US" dirty="0"/>
          </a:p>
        </p:txBody>
      </p:sp>
      <p:pic>
        <p:nvPicPr>
          <p:cNvPr id="6146" name="Picture 2" descr="process step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066800"/>
            <a:ext cx="6858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 Cuong v0.2">
  <a:themeElements>
    <a:clrScheme name="cdb2004208gd 3">
      <a:dk1>
        <a:srgbClr val="969696"/>
      </a:dk1>
      <a:lt1>
        <a:srgbClr val="FFFFFF"/>
      </a:lt1>
      <a:dk2>
        <a:srgbClr val="0A2068"/>
      </a:dk2>
      <a:lt2>
        <a:srgbClr val="85D9F7"/>
      </a:lt2>
      <a:accent1>
        <a:srgbClr val="5AB14B"/>
      </a:accent1>
      <a:accent2>
        <a:srgbClr val="2F7ADF"/>
      </a:accent2>
      <a:accent3>
        <a:srgbClr val="AAABB9"/>
      </a:accent3>
      <a:accent4>
        <a:srgbClr val="DADADA"/>
      </a:accent4>
      <a:accent5>
        <a:srgbClr val="B5D5B1"/>
      </a:accent5>
      <a:accent6>
        <a:srgbClr val="2A6ECA"/>
      </a:accent6>
      <a:hlink>
        <a:srgbClr val="8A52C8"/>
      </a:hlink>
      <a:folHlink>
        <a:srgbClr val="C48352"/>
      </a:folHlink>
    </a:clrScheme>
    <a:fontScheme name="cdb2004208g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db2004208gd 1">
        <a:dk1>
          <a:srgbClr val="969696"/>
        </a:dk1>
        <a:lt1>
          <a:srgbClr val="FFFFFF"/>
        </a:lt1>
        <a:dk2>
          <a:srgbClr val="005E5C"/>
        </a:dk2>
        <a:lt2>
          <a:srgbClr val="DAEEA2"/>
        </a:lt2>
        <a:accent1>
          <a:srgbClr val="238FD9"/>
        </a:accent1>
        <a:accent2>
          <a:srgbClr val="43A98E"/>
        </a:accent2>
        <a:accent3>
          <a:srgbClr val="AAB6B5"/>
        </a:accent3>
        <a:accent4>
          <a:srgbClr val="DADADA"/>
        </a:accent4>
        <a:accent5>
          <a:srgbClr val="ACC6E9"/>
        </a:accent5>
        <a:accent6>
          <a:srgbClr val="3C9980"/>
        </a:accent6>
        <a:hlink>
          <a:srgbClr val="D8A642"/>
        </a:hlink>
        <a:folHlink>
          <a:srgbClr val="B370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b2004208gd 2">
        <a:dk1>
          <a:srgbClr val="969696"/>
        </a:dk1>
        <a:lt1>
          <a:srgbClr val="FFFFFF"/>
        </a:lt1>
        <a:dk2>
          <a:srgbClr val="3F1F53"/>
        </a:dk2>
        <a:lt2>
          <a:srgbClr val="F3CC9D"/>
        </a:lt2>
        <a:accent1>
          <a:srgbClr val="557FE7"/>
        </a:accent1>
        <a:accent2>
          <a:srgbClr val="EB6363"/>
        </a:accent2>
        <a:accent3>
          <a:srgbClr val="AFABB3"/>
        </a:accent3>
        <a:accent4>
          <a:srgbClr val="DADADA"/>
        </a:accent4>
        <a:accent5>
          <a:srgbClr val="B4C0F1"/>
        </a:accent5>
        <a:accent6>
          <a:srgbClr val="D55959"/>
        </a:accent6>
        <a:hlink>
          <a:srgbClr val="9351C9"/>
        </a:hlink>
        <a:folHlink>
          <a:srgbClr val="3EB2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b2004208gd 3">
        <a:dk1>
          <a:srgbClr val="969696"/>
        </a:dk1>
        <a:lt1>
          <a:srgbClr val="FFFFFF"/>
        </a:lt1>
        <a:dk2>
          <a:srgbClr val="0A2068"/>
        </a:dk2>
        <a:lt2>
          <a:srgbClr val="85D9F7"/>
        </a:lt2>
        <a:accent1>
          <a:srgbClr val="5AB14B"/>
        </a:accent1>
        <a:accent2>
          <a:srgbClr val="2F7ADF"/>
        </a:accent2>
        <a:accent3>
          <a:srgbClr val="AAABB9"/>
        </a:accent3>
        <a:accent4>
          <a:srgbClr val="DADADA"/>
        </a:accent4>
        <a:accent5>
          <a:srgbClr val="B5D5B1"/>
        </a:accent5>
        <a:accent6>
          <a:srgbClr val="2A6ECA"/>
        </a:accent6>
        <a:hlink>
          <a:srgbClr val="8A52C8"/>
        </a:hlink>
        <a:folHlink>
          <a:srgbClr val="C4835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 Cuong v0.2</Template>
  <TotalTime>113</TotalTime>
  <Words>646</Words>
  <Application>Microsoft PowerPoint</Application>
  <PresentationFormat>On-screen Show (4:3)</PresentationFormat>
  <Paragraphs>50</Paragraphs>
  <Slides>13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De Cuong v0.2</vt:lpstr>
      <vt:lpstr>Image</vt:lpstr>
      <vt:lpstr>Báo cáo hàng tuần Chủ đề:  Xử lý câu hỏi tự nhiên trong hệ thống hỏi đáp tìm kiếm bài báo khoa học</vt:lpstr>
      <vt:lpstr>Nội dung</vt:lpstr>
      <vt:lpstr>Đặt vấn đề</vt:lpstr>
      <vt:lpstr>Các nghiên cứu liên quan</vt:lpstr>
      <vt:lpstr>Các nghiên cứu liên quan</vt:lpstr>
      <vt:lpstr>Các nghiên cứu liên quan</vt:lpstr>
      <vt:lpstr>Các nghiên cứu liên quan</vt:lpstr>
      <vt:lpstr>Các bước đề xuất cho việc xử lý câu hỏi</vt:lpstr>
      <vt:lpstr>Các bước đề xuất cho việc xử lý câu hỏi</vt:lpstr>
      <vt:lpstr>Tham khảo</vt:lpstr>
      <vt:lpstr>Tham khảo</vt:lpstr>
      <vt:lpstr>Tham khảo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Cương đồ án tốt nghiệp  Đề tài:  Xây dựng hệ thống hỏi đáp dựa trên Ontology</dc:title>
  <dc:creator>Hoang-PC</dc:creator>
  <cp:lastModifiedBy>hoang</cp:lastModifiedBy>
  <cp:revision>123</cp:revision>
  <dcterms:created xsi:type="dcterms:W3CDTF">2010-08-22T04:49:18Z</dcterms:created>
  <dcterms:modified xsi:type="dcterms:W3CDTF">2010-10-22T17:04:58Z</dcterms:modified>
</cp:coreProperties>
</file>