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76" r:id="rId3"/>
    <p:sldId id="296" r:id="rId4"/>
    <p:sldId id="277" r:id="rId5"/>
    <p:sldId id="303" r:id="rId6"/>
    <p:sldId id="304" r:id="rId7"/>
    <p:sldId id="309" r:id="rId8"/>
    <p:sldId id="310" r:id="rId9"/>
    <p:sldId id="311" r:id="rId10"/>
    <p:sldId id="312" r:id="rId11"/>
    <p:sldId id="313" r:id="rId12"/>
    <p:sldId id="26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948" y="-6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i="1" dirty="0" smtClean="0"/>
              <a:t>[1] </a:t>
            </a:r>
            <a:r>
              <a:rPr lang="vi-VN" sz="1600" i="1" dirty="0" smtClean="0"/>
              <a:t>Đỗ </a:t>
            </a:r>
            <a:r>
              <a:rPr lang="vi-VN" sz="1600" i="1" dirty="0" smtClean="0"/>
              <a:t>Thị Thanh Tuyền, </a:t>
            </a:r>
            <a:r>
              <a:rPr lang="vi-VN" sz="1600" b="1" i="1" dirty="0" smtClean="0"/>
              <a:t>Xây dựng hệ thống tra cứu thư viên điện tử bằng ngôn ngữ tự nhiên</a:t>
            </a:r>
            <a:r>
              <a:rPr lang="vi-VN" sz="1600" i="1" dirty="0" smtClean="0"/>
              <a:t>, luận văn Thạc Sĩ Công Nghệ Thông Tin, Tp. HC</a:t>
            </a:r>
            <a:r>
              <a:rPr lang="en-US" sz="1600" i="1" dirty="0" smtClean="0"/>
              <a:t>M, 2008</a:t>
            </a:r>
            <a:r>
              <a:rPr lang="vi-VN" sz="1600" i="1" dirty="0" smtClean="0"/>
              <a:t>.</a:t>
            </a:r>
            <a:endParaRPr lang="en-US" sz="1600" i="1" dirty="0" smtClean="0"/>
          </a:p>
          <a:p>
            <a:r>
              <a:rPr lang="en-US" sz="1600" i="1" dirty="0" smtClean="0"/>
              <a:t>[2] </a:t>
            </a:r>
            <a:r>
              <a:rPr lang="vi-VN" sz="1600" i="1" dirty="0" smtClean="0"/>
              <a:t>Cao </a:t>
            </a:r>
            <a:r>
              <a:rPr lang="vi-VN" sz="1600" i="1" dirty="0" smtClean="0"/>
              <a:t>Duy Trường, </a:t>
            </a:r>
            <a:r>
              <a:rPr lang="vi-VN" sz="1600" b="1" i="1" dirty="0" smtClean="0"/>
              <a:t>Dịch câu truy vấn có cấu trúc sang đồ thị ý niệm: cách tiếp cận ít phụ thuộc vào cú pháp</a:t>
            </a:r>
            <a:r>
              <a:rPr lang="vi-VN" sz="1600" i="1" dirty="0" smtClean="0"/>
              <a:t>, luận văn Thạc Sĩ,</a:t>
            </a:r>
            <a:r>
              <a:rPr lang="vi-VN" sz="1600" b="1" i="1" dirty="0" smtClean="0"/>
              <a:t> </a:t>
            </a:r>
            <a:r>
              <a:rPr lang="vi-VN" sz="1600" i="1" dirty="0" smtClean="0"/>
              <a:t>trường Đại học Bách Khoa,</a:t>
            </a:r>
            <a:r>
              <a:rPr lang="vi-VN" sz="1600" b="1" i="1" dirty="0" smtClean="0"/>
              <a:t> </a:t>
            </a:r>
            <a:r>
              <a:rPr lang="vi-VN" sz="1600" i="1" dirty="0" smtClean="0"/>
              <a:t>Tp.HCM</a:t>
            </a:r>
            <a:r>
              <a:rPr lang="vi-VN" sz="1600" b="1" i="1" dirty="0" smtClean="0"/>
              <a:t>, </a:t>
            </a:r>
            <a:r>
              <a:rPr lang="vi-VN" sz="1600" i="1" dirty="0" smtClean="0"/>
              <a:t>2008</a:t>
            </a:r>
            <a:r>
              <a:rPr lang="vi-VN" sz="1600" b="1" i="1" dirty="0" smtClean="0"/>
              <a:t>.</a:t>
            </a:r>
            <a:endParaRPr lang="en-US" sz="1600" dirty="0" smtClean="0"/>
          </a:p>
          <a:p>
            <a:r>
              <a:rPr lang="en-US" sz="1600" i="1" dirty="0" smtClean="0"/>
              <a:t>[3] </a:t>
            </a:r>
            <a:r>
              <a:rPr lang="en-US" sz="1600" i="1" dirty="0" err="1" smtClean="0"/>
              <a:t>Lorand</a:t>
            </a:r>
            <a:r>
              <a:rPr lang="en-US" sz="1600" i="1" dirty="0" smtClean="0"/>
              <a:t> </a:t>
            </a:r>
            <a:r>
              <a:rPr lang="en-US" sz="1600" i="1" dirty="0" smtClean="0"/>
              <a:t>Dali, Delia </a:t>
            </a:r>
            <a:r>
              <a:rPr lang="en-US" sz="1600" i="1" dirty="0" err="1" smtClean="0"/>
              <a:t>Rusu</a:t>
            </a:r>
            <a:r>
              <a:rPr lang="en-US" sz="1600" i="1" dirty="0" smtClean="0"/>
              <a:t>, </a:t>
            </a:r>
            <a:r>
              <a:rPr lang="en-US" sz="1600" i="1" dirty="0" err="1" smtClean="0"/>
              <a:t>Blaz</a:t>
            </a:r>
            <a:r>
              <a:rPr lang="en-US" sz="1600" i="1" dirty="0" smtClean="0"/>
              <a:t> Fortuna, </a:t>
            </a:r>
            <a:r>
              <a:rPr lang="en-US" sz="1600" i="1" dirty="0" err="1" smtClean="0"/>
              <a:t>Dunja</a:t>
            </a:r>
            <a:r>
              <a:rPr lang="en-US" sz="1600" i="1" dirty="0" smtClean="0"/>
              <a:t> </a:t>
            </a:r>
            <a:r>
              <a:rPr lang="en-US" sz="1600" i="1" dirty="0" err="1" smtClean="0"/>
              <a:t>Mladenic</a:t>
            </a:r>
            <a:r>
              <a:rPr lang="en-US" sz="1600" i="1" dirty="0" smtClean="0"/>
              <a:t> and Marko </a:t>
            </a:r>
            <a:r>
              <a:rPr lang="en-US" sz="1600" i="1" dirty="0" err="1" smtClean="0"/>
              <a:t>Grobelnik</a:t>
            </a:r>
            <a:r>
              <a:rPr lang="vi-VN" sz="1600" i="1" dirty="0" smtClean="0"/>
              <a:t>, </a:t>
            </a:r>
            <a:r>
              <a:rPr lang="en-US" sz="1600" b="1" i="1" dirty="0" smtClean="0"/>
              <a:t>Question Answering Based on Semantic </a:t>
            </a:r>
            <a:r>
              <a:rPr lang="en-US" sz="1600" b="1" i="1" dirty="0" err="1" smtClean="0"/>
              <a:t>Grahps</a:t>
            </a:r>
            <a:r>
              <a:rPr lang="vi-VN" sz="1600" i="1" dirty="0" smtClean="0"/>
              <a:t>, </a:t>
            </a:r>
            <a:r>
              <a:rPr lang="en-US" sz="1600" i="1" dirty="0" smtClean="0"/>
              <a:t>Department of Knowledge Technologies, </a:t>
            </a:r>
            <a:r>
              <a:rPr lang="en-US" sz="1600" i="1" dirty="0" err="1" smtClean="0"/>
              <a:t>Jožef</a:t>
            </a:r>
            <a:r>
              <a:rPr lang="en-US" sz="1600" i="1" dirty="0" smtClean="0"/>
              <a:t> Stefan Institute, 2009.</a:t>
            </a:r>
            <a:endParaRPr lang="en-US" sz="1600" dirty="0" smtClean="0"/>
          </a:p>
          <a:p>
            <a:r>
              <a:rPr lang="en-US" sz="1600" i="1" dirty="0" smtClean="0"/>
              <a:t>[4] </a:t>
            </a:r>
            <a:r>
              <a:rPr lang="en-US" sz="1600" i="1" dirty="0" err="1" smtClean="0"/>
              <a:t>Wael</a:t>
            </a:r>
            <a:r>
              <a:rPr lang="en-US" sz="1600" i="1" dirty="0" smtClean="0"/>
              <a:t> </a:t>
            </a:r>
            <a:r>
              <a:rPr lang="en-US" sz="1600" i="1" dirty="0" err="1" smtClean="0"/>
              <a:t>Salloum</a:t>
            </a:r>
            <a:r>
              <a:rPr lang="en-US" sz="1600" i="1" dirty="0" smtClean="0"/>
              <a:t>, </a:t>
            </a:r>
            <a:r>
              <a:rPr lang="en-US" sz="1600" b="1" i="1" dirty="0" smtClean="0"/>
              <a:t>A Question Answering System based on Conceptual Graph Formalism</a:t>
            </a:r>
            <a:r>
              <a:rPr lang="vi-VN" sz="1600" i="1" dirty="0" smtClean="0"/>
              <a:t>,</a:t>
            </a:r>
            <a:r>
              <a:rPr lang="en-US" sz="1600" i="1" dirty="0" smtClean="0"/>
              <a:t> Conference: The 2nd International Symposium on Knowledge Acquisition and Modeling (KAM 2009)</a:t>
            </a:r>
            <a:r>
              <a:rPr lang="vi-VN" sz="1600" i="1" dirty="0" smtClean="0"/>
              <a:t>,</a:t>
            </a:r>
            <a:r>
              <a:rPr lang="en-US" sz="1600" i="1" dirty="0" smtClean="0"/>
              <a:t> IEEE Computer Society Press, 2009.</a:t>
            </a:r>
            <a:endParaRPr lang="en-US" sz="1600" dirty="0" smtClean="0"/>
          </a:p>
          <a:p>
            <a:pPr lvl="0"/>
            <a:r>
              <a:rPr lang="en-US" sz="1600" i="1" dirty="0" smtClean="0"/>
              <a:t>[5] Delia </a:t>
            </a:r>
            <a:r>
              <a:rPr lang="en-US" sz="1600" i="1" dirty="0" err="1" smtClean="0"/>
              <a:t>Rusu</a:t>
            </a:r>
            <a:r>
              <a:rPr lang="en-US" sz="1600" i="1" dirty="0" smtClean="0"/>
              <a:t>, </a:t>
            </a:r>
            <a:r>
              <a:rPr lang="en-US" sz="1600" i="1" dirty="0" err="1" smtClean="0"/>
              <a:t>Lorand</a:t>
            </a:r>
            <a:r>
              <a:rPr lang="en-US" sz="1600" i="1" dirty="0" smtClean="0"/>
              <a:t> Dali, </a:t>
            </a:r>
            <a:r>
              <a:rPr lang="en-US" sz="1600" i="1" dirty="0" err="1" smtClean="0"/>
              <a:t>Blaz</a:t>
            </a:r>
            <a:r>
              <a:rPr lang="en-US" sz="1600" i="1" dirty="0" smtClean="0"/>
              <a:t> Fortuna, Marko </a:t>
            </a:r>
            <a:r>
              <a:rPr lang="en-US" sz="1600" i="1" dirty="0" err="1" smtClean="0"/>
              <a:t>Grobelnik</a:t>
            </a:r>
            <a:r>
              <a:rPr lang="en-US" sz="1600" i="1" dirty="0" smtClean="0"/>
              <a:t>, </a:t>
            </a:r>
            <a:r>
              <a:rPr lang="en-US" sz="1600" i="1" dirty="0" err="1" smtClean="0"/>
              <a:t>Dunja</a:t>
            </a:r>
            <a:r>
              <a:rPr lang="en-US" sz="1600" i="1" dirty="0" smtClean="0"/>
              <a:t> </a:t>
            </a:r>
            <a:r>
              <a:rPr lang="en-US" sz="1600" i="1" dirty="0" err="1" smtClean="0"/>
              <a:t>Mladenic</a:t>
            </a:r>
            <a:r>
              <a:rPr lang="en-US" sz="1600" i="1" dirty="0" smtClean="0"/>
              <a:t> </a:t>
            </a:r>
            <a:r>
              <a:rPr lang="vi-VN" sz="1600" i="1" dirty="0" smtClean="0"/>
              <a:t>, </a:t>
            </a:r>
            <a:r>
              <a:rPr lang="en-US" sz="1600" b="1" i="1" dirty="0" smtClean="0"/>
              <a:t>Triplet Extraction from Sentences</a:t>
            </a:r>
            <a:r>
              <a:rPr lang="vi-VN" sz="1600" i="1" dirty="0" smtClean="0"/>
              <a:t>,</a:t>
            </a:r>
            <a:r>
              <a:rPr lang="en-US" sz="1600" i="1" dirty="0" smtClean="0"/>
              <a:t> Department of Knowledge Technologies, </a:t>
            </a:r>
            <a:r>
              <a:rPr lang="en-US" sz="1600" i="1" dirty="0" err="1" smtClean="0"/>
              <a:t>Jožef</a:t>
            </a:r>
            <a:r>
              <a:rPr lang="en-US" sz="1600" i="1" dirty="0" smtClean="0"/>
              <a:t> Stefan Institute, 2007.</a:t>
            </a:r>
            <a:endParaRPr lang="en-US" sz="1600" dirty="0" smtClean="0"/>
          </a:p>
          <a:p>
            <a:r>
              <a:rPr lang="en-US" sz="1600" i="1" dirty="0" smtClean="0"/>
              <a:t>[6] Kenneth </a:t>
            </a:r>
            <a:r>
              <a:rPr lang="en-US" sz="1600" i="1" dirty="0" smtClean="0"/>
              <a:t>C. </a:t>
            </a:r>
            <a:r>
              <a:rPr lang="en-US" sz="1600" i="1" dirty="0" err="1" smtClean="0"/>
              <a:t>Litkowski</a:t>
            </a:r>
            <a:r>
              <a:rPr lang="en-US" sz="1600" i="1" dirty="0" smtClean="0"/>
              <a:t>, </a:t>
            </a:r>
            <a:r>
              <a:rPr lang="vi-VN" sz="1600" b="1" i="1" dirty="0" smtClean="0"/>
              <a:t>Question-Answering using Semantic Relation Triples  </a:t>
            </a:r>
            <a:r>
              <a:rPr lang="vi-VN" sz="1600" i="1" dirty="0" smtClean="0"/>
              <a:t>, </a:t>
            </a:r>
            <a:r>
              <a:rPr lang="en-US" sz="1600" i="1" dirty="0" smtClean="0"/>
              <a:t>In Proceedings of </a:t>
            </a:r>
            <a:r>
              <a:rPr lang="en-US" sz="1600" i="1" dirty="0" smtClean="0"/>
              <a:t>the </a:t>
            </a:r>
            <a:r>
              <a:rPr lang="en-US" sz="1600" i="1" dirty="0" smtClean="0"/>
              <a:t>8th Text Retrieval Conference (TREC-8</a:t>
            </a:r>
            <a:r>
              <a:rPr lang="vi-VN" sz="1600" i="1" dirty="0" smtClean="0"/>
              <a:t>)</a:t>
            </a:r>
            <a:r>
              <a:rPr lang="en-US" sz="1600" i="1" dirty="0" smtClean="0"/>
              <a:t>, 1999.</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 cám ơn!</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Mục đích đề tài</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38862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26971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200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2766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linds(horizontal)">
                                      <p:cBhvr>
                                        <p:cTn id="19" dur="500"/>
                                        <p:tgtEl>
                                          <p:spTgt spid="35"/>
                                        </p:tgtEl>
                                      </p:cBhvr>
                                    </p:animEffect>
                                  </p:childTnLst>
                                </p:cTn>
                              </p:par>
                              <p:par>
                                <p:cTn id="20" presetID="3" presetClass="entr" presetSubtype="1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blinds(horizontal)">
                                      <p:cBhvr>
                                        <p:cTn id="27" dur="500"/>
                                        <p:tgtEl>
                                          <p:spTgt spid="107"/>
                                        </p:tgtEl>
                                      </p:cBhvr>
                                    </p:animEffect>
                                  </p:childTnLst>
                                </p:cTn>
                              </p:par>
                              <p:par>
                                <p:cTn id="28" presetID="3" presetClass="entr" presetSubtype="10" fill="hold"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blinds(horizontal)">
                                      <p:cBhvr>
                                        <p:cTn id="30" dur="500"/>
                                        <p:tgtEl>
                                          <p:spTgt spid="10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blinds(horizontal)">
                                      <p:cBhvr>
                                        <p:cTn id="33" dur="500"/>
                                        <p:tgtEl>
                                          <p:spTgt spid="43"/>
                                        </p:tgtEl>
                                      </p:cBhvr>
                                    </p:animEffect>
                                  </p:childTnLst>
                                </p:cTn>
                              </p:par>
                              <p:par>
                                <p:cTn id="34" presetID="3" presetClass="entr" presetSubtype="1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linds(horizontal)">
                                      <p:cBhvr>
                                        <p:cTn id="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 ScienceDirect, SSRN, PaperCube, ...)</a:t>
            </a:r>
            <a:r>
              <a:rPr lang="en-US" sz="2200" dirty="0" smtClean="0"/>
              <a:t> </a:t>
            </a:r>
            <a:r>
              <a:rPr lang="vi-VN" sz="2200" dirty="0" smtClean="0"/>
              <a:t>chủ yếu vẫn dựa trên từ khóa do người dùng nhập vào.</a:t>
            </a:r>
          </a:p>
          <a:p>
            <a:pPr algn="just"/>
            <a:r>
              <a:rPr lang="vi-VN" sz="2200" dirty="0" smtClean="0"/>
              <a:t>C</a:t>
            </a:r>
            <a:r>
              <a:rPr lang="en-US" sz="2200" dirty="0" err="1" smtClean="0"/>
              <a:t>ác</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vi-VN" sz="2200" dirty="0" smtClean="0"/>
              <a:t>Đ</a:t>
            </a:r>
            <a:r>
              <a:rPr lang="en-US" sz="2200" dirty="0" smtClean="0"/>
              <a:t>ể </a:t>
            </a:r>
            <a:r>
              <a:rPr lang="en-US" sz="2200" dirty="0" err="1" smtClean="0"/>
              <a:t>có</a:t>
            </a:r>
            <a:r>
              <a:rPr lang="en-US" sz="2200" dirty="0" smtClean="0"/>
              <a:t> </a:t>
            </a:r>
            <a:r>
              <a:rPr lang="en-US" sz="2200" dirty="0" err="1" smtClean="0"/>
              <a:t>được</a:t>
            </a:r>
            <a:r>
              <a:rPr lang="en-US" sz="2200" dirty="0" smtClean="0"/>
              <a:t> </a:t>
            </a:r>
            <a:r>
              <a:rPr lang="en-US" sz="2200" dirty="0" err="1" smtClean="0"/>
              <a:t>thông</a:t>
            </a:r>
            <a:r>
              <a:rPr lang="en-US" sz="2200" dirty="0" smtClean="0"/>
              <a:t> tin </a:t>
            </a:r>
            <a:r>
              <a:rPr lang="en-US" sz="2200" dirty="0" err="1" smtClean="0"/>
              <a:t>chính</a:t>
            </a:r>
            <a:r>
              <a:rPr lang="en-US" sz="2200" dirty="0" smtClean="0"/>
              <a:t> </a:t>
            </a:r>
            <a:r>
              <a:rPr lang="en-US" sz="2200" dirty="0" err="1" smtClean="0"/>
              <a:t>xác</a:t>
            </a:r>
            <a:r>
              <a:rPr lang="en-US" sz="2200" dirty="0" smtClean="0"/>
              <a:t> </a:t>
            </a:r>
            <a:r>
              <a:rPr lang="en-US" sz="2200" dirty="0" err="1" smtClean="0"/>
              <a:t>nhất</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cần</a:t>
            </a:r>
            <a:r>
              <a:rPr lang="en-US" sz="2200" dirty="0" smtClean="0"/>
              <a:t> </a:t>
            </a:r>
            <a:r>
              <a:rPr lang="en-US" sz="2200" dirty="0" err="1" smtClean="0"/>
              <a:t>tốn</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để</a:t>
            </a:r>
            <a:r>
              <a:rPr lang="en-US" sz="2200" dirty="0" smtClean="0"/>
              <a:t> </a:t>
            </a:r>
            <a:r>
              <a:rPr lang="en-US" sz="2200" dirty="0" err="1" smtClean="0"/>
              <a:t>duyệt</a:t>
            </a:r>
            <a:r>
              <a:rPr lang="vi-VN" sz="2200" dirty="0" smtClean="0"/>
              <a:t> tìm</a:t>
            </a:r>
            <a:r>
              <a:rPr lang="vi-VN" sz="2200" dirty="0" smtClean="0"/>
              <a:t>.</a:t>
            </a:r>
            <a:endParaRPr lang="en-US" sz="2200" dirty="0" smtClean="0"/>
          </a:p>
          <a:p>
            <a:pPr algn="just"/>
            <a:r>
              <a:rPr lang="vi-VN" sz="2200" dirty="0" smtClean="0"/>
              <a:t>Đã có một số nghiên cứu về hệ thống hỏi đáp [</a:t>
            </a:r>
            <a:r>
              <a:rPr lang="vi-VN" sz="2200" dirty="0" smtClean="0">
                <a:solidFill>
                  <a:srgbClr val="FF0000"/>
                </a:solidFill>
              </a:rPr>
              <a:t>ref</a:t>
            </a:r>
            <a:r>
              <a:rPr lang="vi-VN" sz="2200" dirty="0" smtClean="0"/>
              <a:t>] nhằm phục vụ tốt hơn cho vấn đề tìm kiếm.</a:t>
            </a:r>
          </a:p>
          <a:p>
            <a:pPr algn="just"/>
            <a:r>
              <a:rPr lang="vi-VN" sz="2200"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a:t>
            </a:r>
            <a:r>
              <a:rPr lang="en-US" sz="2200" dirty="0" err="1" smtClean="0"/>
              <a:t>khóa</a:t>
            </a:r>
            <a:r>
              <a:rPr lang="en-US" sz="2200" dirty="0" smtClean="0"/>
              <a:t>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vi-VN" sz="2200" dirty="0" smtClean="0">
                <a:solidFill>
                  <a:srgbClr val="FF0000"/>
                </a:solidFill>
              </a:rPr>
              <a:t>ref</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200" dirty="0" smtClean="0"/>
              <a:t>Yes/No question</a:t>
            </a:r>
          </a:p>
          <a:p>
            <a:pPr lvl="1"/>
            <a:r>
              <a:rPr lang="vi-VN" sz="2200" dirty="0" smtClean="0"/>
              <a:t>Wh-word question (What, Which, Who)</a:t>
            </a:r>
          </a:p>
          <a:p>
            <a:pPr lvl="1"/>
            <a:r>
              <a:rPr lang="vi-VN" sz="2200" dirty="0" smtClean="0"/>
              <a:t>List Question</a:t>
            </a:r>
          </a:p>
          <a:p>
            <a:r>
              <a:rPr lang="en-US" sz="2200" dirty="0" err="1" smtClean="0"/>
              <a:t>Tập</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a:t>
            </a:r>
            <a:r>
              <a:rPr lang="vi-VN" sz="2200" dirty="0" smtClean="0"/>
              <a:t>trong </a:t>
            </a:r>
            <a:r>
              <a:rPr lang="vi-VN" sz="2200" dirty="0" smtClean="0"/>
              <a:t>câu hỏi. Chuyển chúng thành một câu lệnh SQL duy nhất.</a:t>
            </a:r>
          </a:p>
          <a:p>
            <a:pPr algn="just"/>
            <a:r>
              <a:rPr lang="vi-VN" sz="2200" dirty="0" smtClean="0"/>
              <a:t>Sử </a:t>
            </a:r>
            <a:r>
              <a:rPr lang="vi-VN" sz="2200" dirty="0" smtClean="0"/>
              <a:t>dụng luật nhãn từ loại để rút bộ ba thay vì phân tích cú pháp câu hỏi, nhằm tránh trường hợp câu hỏi nhập nhằng và sai cú pháp</a:t>
            </a:r>
            <a:r>
              <a:rPr lang="vi-VN" sz="2200" dirty="0" smtClean="0"/>
              <a:t>.</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5638800" y="1143000"/>
            <a:ext cx="2971800" cy="923330"/>
          </a:xfrm>
          <a:prstGeom prst="rect">
            <a:avLst/>
          </a:prstGeom>
        </p:spPr>
        <p:txBody>
          <a:bodyPr wrap="square">
            <a:spAutoFit/>
          </a:bodyPr>
          <a:lstStyle/>
          <a:p>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par>
                                <p:cTn id="49" presetID="3" presetClass="entr" presetSubtype="1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linds(horizontal)">
                                      <p:cBhvr>
                                        <p:cTn id="56" dur="500"/>
                                        <p:tgtEl>
                                          <p:spTgt spid="12"/>
                                        </p:tgtEl>
                                      </p:cBhvr>
                                    </p:animEffect>
                                  </p:childTnLst>
                                </p:cTn>
                              </p:par>
                              <p:par>
                                <p:cTn id="57" presetID="3" presetClass="entr" presetSubtype="1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par>
                                <p:cTn id="60" presetID="3" presetClass="entr" presetSubtype="1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par>
                                <p:cTn id="63" presetID="3" presetClass="entr" presetSubtype="1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a:t>
            </a:r>
            <a:r>
              <a:rPr lang="vi-VN" sz="2200" dirty="0" smtClean="0"/>
              <a:t>tin trên cơ sở dữ liệu quan hệ thông thường chưa </a:t>
            </a:r>
            <a:r>
              <a:rPr lang="vi-VN" sz="2200" dirty="0" smtClean="0"/>
              <a:t>miêu </a:t>
            </a:r>
            <a:r>
              <a:rPr lang="vi-VN" sz="2200" dirty="0" smtClean="0"/>
              <a:t>tả rõ các mối quan hệ ngữ nghĩa giữa các bảng </a:t>
            </a:r>
            <a:r>
              <a:rPr lang="vi-VN" sz="2200" dirty="0" smtClean="0"/>
              <a:t>hoặc </a:t>
            </a:r>
            <a:r>
              <a:rPr lang="vi-VN" sz="2200" dirty="0" smtClean="0"/>
              <a:t>giữa bảng với các thuộc </a:t>
            </a:r>
            <a:r>
              <a:rPr lang="vi-VN" sz="2200" dirty="0" smtClean="0"/>
              <a:t>tính</a:t>
            </a:r>
            <a:r>
              <a:rPr lang="en-US" sz="2200" dirty="0" smtClean="0"/>
              <a:t>.</a:t>
            </a:r>
          </a:p>
          <a:p>
            <a:pPr lvl="1" algn="just"/>
            <a:r>
              <a:rPr lang="vi-VN" sz="2200" dirty="0" smtClean="0"/>
              <a:t>Trên thực tế khảo sát, các hệ thống hỏi </a:t>
            </a:r>
            <a:r>
              <a:rPr lang="vi-VN" sz="2200" dirty="0" smtClean="0"/>
              <a:t>đáp</a:t>
            </a:r>
            <a:r>
              <a:rPr lang="en-US" sz="2200" dirty="0" smtClean="0"/>
              <a:t> </a:t>
            </a:r>
            <a:r>
              <a:rPr lang="vi-VN" sz="2200" dirty="0" smtClean="0"/>
              <a:t>[</a:t>
            </a:r>
            <a:r>
              <a:rPr lang="en-US" sz="2200" dirty="0" smtClean="0">
                <a:solidFill>
                  <a:srgbClr val="FF0000"/>
                </a:solidFill>
              </a:rPr>
              <a:t>ref</a:t>
            </a:r>
            <a:r>
              <a:rPr lang="vi-VN" sz="2200" dirty="0" smtClean="0"/>
              <a:t>] </a:t>
            </a:r>
            <a:r>
              <a:rPr lang="vi-VN" sz="2200" dirty="0" smtClean="0"/>
              <a:t>đều </a:t>
            </a:r>
            <a:r>
              <a:rPr lang="vi-VN" sz="2200" dirty="0" smtClean="0"/>
              <a:t>thực hiện trên một cơ sở dữ liệu lưu trữ sẵn các bộ ba </a:t>
            </a:r>
            <a:r>
              <a:rPr lang="vi-VN" sz="2200" dirty="0" smtClean="0"/>
              <a:t>hay </a:t>
            </a:r>
            <a:r>
              <a:rPr lang="vi-VN" sz="2200" dirty="0" smtClean="0"/>
              <a:t>một ontology ngữ nghĩa </a:t>
            </a:r>
            <a:r>
              <a:rPr lang="vi-VN" sz="2200" dirty="0" smtClean="0"/>
              <a:t>[</a:t>
            </a:r>
            <a:r>
              <a:rPr lang="en-US" sz="2200" dirty="0" smtClean="0">
                <a:solidFill>
                  <a:srgbClr val="FF0000"/>
                </a:solidFill>
              </a:rPr>
              <a:t>ref</a:t>
            </a:r>
            <a:r>
              <a:rPr lang="vi-VN" sz="2200" dirty="0" smtClean="0"/>
              <a:t>]. </a:t>
            </a:r>
            <a:endParaRPr lang="en-US" sz="2200" dirty="0" smtClean="0"/>
          </a:p>
          <a:p>
            <a:pPr lvl="1"/>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a:t>
            </a:r>
            <a:r>
              <a:rPr lang="vi-VN" sz="2200" dirty="0" smtClean="0"/>
              <a:t>có </a:t>
            </a:r>
            <a:r>
              <a:rPr lang="vi-VN" sz="2200" dirty="0" smtClean="0"/>
              <a:t>thuộc tính là </a:t>
            </a:r>
            <a:r>
              <a:rPr lang="vi-VN" sz="2200" dirty="0" smtClean="0"/>
              <a:t>publisher</a:t>
            </a:r>
            <a:r>
              <a:rPr lang="en-US" sz="2200" dirty="0" smtClean="0"/>
              <a:t>.</a:t>
            </a:r>
            <a:r>
              <a:rPr lang="vi-VN" sz="2200" dirty="0" smtClean="0"/>
              <a:t>Ta </a:t>
            </a:r>
            <a:r>
              <a:rPr lang="vi-VN" sz="2200" dirty="0" smtClean="0"/>
              <a:t>có các từ, cụm từ quan hệ là : be publish by, be release by, from, in ... </a:t>
            </a:r>
            <a:r>
              <a:rPr lang="vi-VN" sz="2200" dirty="0" smtClean="0"/>
              <a:t>có </a:t>
            </a:r>
            <a:r>
              <a:rPr lang="vi-VN" sz="2200" dirty="0" smtClean="0"/>
              <a:t>thể hiểu là ta có các bộ ba sau:</a:t>
            </a:r>
            <a:endParaRPr lang="en-US" sz="2200" dirty="0" smtClean="0"/>
          </a:p>
          <a:p>
            <a:pPr lvl="2"/>
            <a:r>
              <a:rPr lang="vi-VN" sz="1800" dirty="0" smtClean="0"/>
              <a:t>(</a:t>
            </a:r>
            <a:r>
              <a:rPr lang="vi-VN" sz="1800" dirty="0" smtClean="0"/>
              <a:t>Publication, be publish by, publisher)</a:t>
            </a:r>
            <a:endParaRPr lang="en-US" sz="1800" dirty="0" smtClean="0"/>
          </a:p>
          <a:p>
            <a:pPr lvl="2"/>
            <a:r>
              <a:rPr lang="vi-VN" sz="1800" dirty="0" smtClean="0"/>
              <a:t>(</a:t>
            </a:r>
            <a:r>
              <a:rPr lang="vi-VN" sz="1800" dirty="0" smtClean="0"/>
              <a:t>Publication, be realese by, publisher)</a:t>
            </a:r>
            <a:endParaRPr lang="en-US" sz="1800" dirty="0" smtClean="0"/>
          </a:p>
          <a:p>
            <a:pPr lvl="2"/>
            <a:r>
              <a:rPr lang="vi-VN" sz="1800" dirty="0" smtClean="0"/>
              <a:t>(</a:t>
            </a:r>
            <a:r>
              <a:rPr lang="vi-VN" sz="1800" dirty="0" smtClean="0"/>
              <a:t>Publication, from, publisher)</a:t>
            </a:r>
            <a:endParaRPr lang="en-US" sz="1800" dirty="0" smtClean="0"/>
          </a:p>
          <a:p>
            <a:pPr lvl="2"/>
            <a:r>
              <a:rPr lang="vi-VN" sz="1800" dirty="0" smtClean="0"/>
              <a:t>(</a:t>
            </a:r>
            <a:r>
              <a:rPr lang="vi-VN" sz="1800" dirty="0" smtClean="0"/>
              <a:t>Publication, in, publisher) (Tham khảo thêm tại phụ lục E)</a:t>
            </a:r>
            <a:endParaRPr lang="en-US" sz="1800" dirty="0" smtClean="0"/>
          </a:p>
          <a:p>
            <a:pPr lvl="1"/>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a:t>
            </a:r>
            <a:r>
              <a:rPr lang="vi-VN" dirty="0" smtClean="0"/>
              <a:t>bước đề xuất xử lý câu hỏi</a:t>
            </a:r>
            <a:endParaRPr lang="en-US" dirty="0"/>
          </a:p>
        </p:txBody>
      </p:sp>
      <p:sp>
        <p:nvSpPr>
          <p:cNvPr id="3" name="Content Placeholder 2"/>
          <p:cNvSpPr>
            <a:spLocks noGrp="1"/>
          </p:cNvSpPr>
          <p:nvPr>
            <p:ph idx="1"/>
          </p:nvPr>
        </p:nvSpPr>
        <p:spPr/>
        <p:txBody>
          <a:bodyPr/>
          <a:lstStyle/>
          <a:p>
            <a:pPr lvl="0"/>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hóa</a:t>
            </a:r>
            <a:r>
              <a:rPr lang="en-US" sz="2200" dirty="0" smtClean="0"/>
              <a:t> </a:t>
            </a:r>
            <a:r>
              <a:rPr lang="vi-VN" sz="2200" b="1" dirty="0" smtClean="0"/>
              <a:t>danh từ, động từ, cụm động </a:t>
            </a:r>
            <a:r>
              <a:rPr lang="vi-VN" sz="2200" b="1" dirty="0" smtClean="0"/>
              <a:t>từ</a:t>
            </a:r>
            <a:r>
              <a:rPr lang="en-US" sz="2200" b="1" dirty="0" smtClean="0"/>
              <a:t>.</a:t>
            </a:r>
          </a:p>
          <a:p>
            <a:pPr lvl="1"/>
            <a:r>
              <a:rPr lang="en-US" sz="2200" b="1" dirty="0" err="1" smtClean="0"/>
              <a:t>Đầu</a:t>
            </a:r>
            <a:r>
              <a:rPr lang="en-US" sz="2200" b="1" dirty="0" smtClean="0"/>
              <a:t> </a:t>
            </a:r>
            <a:r>
              <a:rPr lang="en-US" sz="2200" b="1" dirty="0" err="1" smtClean="0"/>
              <a:t>vào</a:t>
            </a:r>
            <a:r>
              <a:rPr lang="en-US" sz="2200" b="1" dirty="0" smtClean="0"/>
              <a:t>: </a:t>
            </a:r>
            <a:r>
              <a:rPr lang="en-US" sz="2200" b="1" dirty="0" err="1" smtClean="0"/>
              <a:t>câu</a:t>
            </a:r>
            <a:r>
              <a:rPr lang="en-US" sz="2200" b="1" dirty="0" smtClean="0"/>
              <a:t> </a:t>
            </a:r>
            <a:r>
              <a:rPr lang="en-US" sz="2200" b="1" dirty="0" err="1" smtClean="0"/>
              <a:t>hỏi</a:t>
            </a:r>
            <a:r>
              <a:rPr lang="en-US" sz="2200" b="1" dirty="0" smtClean="0"/>
              <a:t> </a:t>
            </a:r>
            <a:r>
              <a:rPr lang="en-US" sz="2200" b="1" dirty="0" err="1" smtClean="0"/>
              <a:t>tự</a:t>
            </a:r>
            <a:r>
              <a:rPr lang="en-US" sz="2200" b="1" dirty="0" smtClean="0"/>
              <a:t> </a:t>
            </a:r>
            <a:r>
              <a:rPr lang="en-US" sz="2200" b="1" dirty="0" err="1" smtClean="0"/>
              <a:t>nhiên</a:t>
            </a:r>
            <a:endParaRPr lang="en-US" sz="2200" b="1" dirty="0" smtClean="0"/>
          </a:p>
          <a:p>
            <a:pPr lvl="1"/>
            <a:r>
              <a:rPr lang="en-US" sz="2200" b="1" dirty="0" err="1" smtClean="0"/>
              <a:t>Đầu</a:t>
            </a:r>
            <a:r>
              <a:rPr lang="en-US" sz="2200" b="1" dirty="0" smtClean="0"/>
              <a:t> </a:t>
            </a:r>
            <a:r>
              <a:rPr lang="en-US" sz="2200" b="1" dirty="0" err="1" smtClean="0"/>
              <a:t>ra</a:t>
            </a:r>
            <a:r>
              <a:rPr lang="en-US" sz="2200" b="1" dirty="0" smtClean="0"/>
              <a:t>: </a:t>
            </a:r>
            <a:r>
              <a:rPr lang="en-US" sz="2200" b="1" dirty="0" err="1" smtClean="0"/>
              <a:t>danh</a:t>
            </a:r>
            <a:r>
              <a:rPr lang="en-US" sz="2200" b="1" dirty="0" smtClean="0"/>
              <a:t> </a:t>
            </a:r>
            <a:r>
              <a:rPr lang="en-US" sz="2200" b="1" dirty="0" err="1" smtClean="0"/>
              <a:t>sách</a:t>
            </a:r>
            <a:r>
              <a:rPr lang="en-US" sz="2200" b="1" dirty="0" smtClean="0"/>
              <a:t> </a:t>
            </a:r>
            <a:r>
              <a:rPr lang="en-US" sz="2200" b="1" dirty="0" err="1" smtClean="0"/>
              <a:t>từ</a:t>
            </a:r>
            <a:r>
              <a:rPr lang="en-US" sz="2200" b="1" dirty="0" smtClean="0"/>
              <a:t> </a:t>
            </a:r>
            <a:r>
              <a:rPr lang="en-US" sz="2200" b="1" dirty="0" err="1" smtClean="0"/>
              <a:t>được</a:t>
            </a:r>
            <a:r>
              <a:rPr lang="en-US" sz="2200" b="1" dirty="0" smtClean="0"/>
              <a:t> </a:t>
            </a:r>
            <a:r>
              <a:rPr lang="en-US" sz="2200" b="1" dirty="0" err="1" smtClean="0"/>
              <a:t>gán</a:t>
            </a:r>
            <a:r>
              <a:rPr lang="en-US" sz="2200" b="1" dirty="0" smtClean="0"/>
              <a:t> </a:t>
            </a:r>
            <a:r>
              <a:rPr lang="en-US" sz="2200" b="1" dirty="0" err="1" smtClean="0"/>
              <a:t>nhãn</a:t>
            </a:r>
            <a:endParaRPr lang="en-US" sz="2200" b="1" dirty="0" smtClean="0"/>
          </a:p>
          <a:p>
            <a:pPr lvl="1"/>
            <a:r>
              <a:rPr lang="en-US" sz="2200" b="1" dirty="0" err="1" smtClean="0"/>
              <a:t>Ví</a:t>
            </a:r>
            <a:r>
              <a:rPr lang="en-US" sz="2200" b="1" dirty="0" smtClean="0"/>
              <a:t> </a:t>
            </a:r>
            <a:r>
              <a:rPr lang="en-US" sz="2200" b="1" dirty="0" err="1" smtClean="0"/>
              <a:t>dụ</a:t>
            </a:r>
            <a:r>
              <a:rPr lang="en-US" sz="2200" b="1" dirty="0" smtClean="0"/>
              <a:t>:</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r>
              <a:rPr lang="en-US" sz="2200" dirty="0" err="1" smtClean="0"/>
              <a:t>Dùng</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để</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r>
              <a:rPr lang="en-US" sz="2200" dirty="0" smtClean="0"/>
              <a:t>.</a:t>
            </a:r>
          </a:p>
          <a:p>
            <a:pPr lvl="1"/>
            <a:r>
              <a:rPr lang="en-US" sz="2200" dirty="0" err="1" smtClean="0"/>
              <a:t>Một</a:t>
            </a:r>
            <a:r>
              <a:rPr lang="en-US" sz="2200" dirty="0" smtClean="0"/>
              <a:t> </a:t>
            </a:r>
            <a:r>
              <a:rPr lang="en-US" sz="2200" dirty="0" err="1" smtClean="0"/>
              <a:t>luật</a:t>
            </a:r>
            <a:r>
              <a:rPr lang="en-US" sz="2200" dirty="0" smtClean="0"/>
              <a:t> </a:t>
            </a:r>
            <a:r>
              <a:rPr lang="en-US" sz="2200" dirty="0" err="1" smtClean="0"/>
              <a:t>đơn</a:t>
            </a:r>
            <a:r>
              <a:rPr lang="en-US" sz="2200" dirty="0" smtClean="0"/>
              <a:t> </a:t>
            </a:r>
            <a:r>
              <a:rPr lang="en-US" sz="2200" dirty="0" err="1" smtClean="0"/>
              <a:t>giản</a:t>
            </a:r>
            <a:r>
              <a:rPr lang="en-US" sz="2200" dirty="0" smtClean="0"/>
              <a:t> (NN-VB-NN)</a:t>
            </a:r>
          </a:p>
          <a:p>
            <a:pPr lvl="2"/>
            <a:r>
              <a:rPr lang="vi-VN" sz="2200" i="1" dirty="0" smtClean="0"/>
              <a:t>author(</a:t>
            </a:r>
            <a:r>
              <a:rPr lang="vi-VN" sz="2200" b="1" i="1" dirty="0" smtClean="0"/>
              <a:t>NN</a:t>
            </a:r>
            <a:r>
              <a:rPr lang="vi-VN" sz="2200" i="1" dirty="0" smtClean="0"/>
              <a:t>) write(</a:t>
            </a:r>
            <a:r>
              <a:rPr lang="vi-VN" sz="2200" b="1" i="1" dirty="0" smtClean="0"/>
              <a:t>VB</a:t>
            </a:r>
            <a:r>
              <a:rPr lang="vi-VN" sz="2200" i="1" dirty="0" smtClean="0"/>
              <a:t>) book(</a:t>
            </a:r>
            <a:r>
              <a:rPr lang="vi-VN" sz="2200" b="1" i="1" dirty="0" smtClean="0"/>
              <a:t>NN</a:t>
            </a:r>
            <a:r>
              <a:rPr lang="vi-VN" sz="2200" i="1" dirty="0" smtClean="0"/>
              <a:t>)</a:t>
            </a:r>
            <a:r>
              <a:rPr lang="vi-VN" sz="2200" dirty="0" smtClean="0"/>
              <a:t> </a:t>
            </a:r>
            <a:endParaRPr lang="en-US" sz="2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599</TotalTime>
  <Words>1043</Words>
  <Application>Microsoft PowerPoint</Application>
  <PresentationFormat>On-screen Show (4:3)</PresentationFormat>
  <Paragraphs>73</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De Cuong v0.2</vt:lpstr>
      <vt:lpstr>Image</vt:lpstr>
      <vt:lpstr> XÂY DỰNG HỆ THỐNG TÌM KIẾM BÀI BÁO KHOA HỌC DỰA TRÊN HỎI ĐÁP BẰNG NGÔN NGỮ TỰ NHIÊN</vt:lpstr>
      <vt:lpstr>Nội dung</vt:lpstr>
      <vt:lpstr>Mục đích đề tài</vt:lpstr>
      <vt:lpstr>Mục tiêu và phạm vi đề tài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tài liệu tham khảo</vt:lpstr>
      <vt:lpstr>Các tài liệu tham khảo</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Admin</cp:lastModifiedBy>
  <cp:revision>307</cp:revision>
  <dcterms:created xsi:type="dcterms:W3CDTF">2010-08-22T04:49:18Z</dcterms:created>
  <dcterms:modified xsi:type="dcterms:W3CDTF">2011-04-06T02:54:17Z</dcterms:modified>
</cp:coreProperties>
</file>