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76" r:id="rId3"/>
    <p:sldId id="296" r:id="rId4"/>
    <p:sldId id="277" r:id="rId5"/>
    <p:sldId id="303" r:id="rId6"/>
    <p:sldId id="309" r:id="rId7"/>
    <p:sldId id="304" r:id="rId8"/>
    <p:sldId id="312" r:id="rId9"/>
    <p:sldId id="313" r:id="rId10"/>
    <p:sldId id="267"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C97"/>
    <a:srgbClr val="1D208F"/>
    <a:srgbClr val="211E54"/>
    <a:srgbClr val="F4E59C"/>
    <a:srgbClr val="DDDDDD"/>
    <a:srgbClr val="B2B2B2"/>
    <a:srgbClr val="1562BF"/>
    <a:srgbClr val="29292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311" autoAdjust="0"/>
    <p:restoredTop sz="94660"/>
  </p:normalViewPr>
  <p:slideViewPr>
    <p:cSldViewPr>
      <p:cViewPr>
        <p:scale>
          <a:sx n="75" d="100"/>
          <a:sy n="75" d="100"/>
        </p:scale>
        <p:origin x="-408" y="-6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4A4C4-CD5F-4363-9455-E1F0DAF53B53}" type="datetimeFigureOut">
              <a:rPr lang="en-US" smtClean="0"/>
              <a:pPr/>
              <a:t>4/6/2011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6FFFA-F13A-4C0F-A707-C1F94A1398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tx1"/>
        </a:solidFill>
        <a:effectLst/>
      </p:bgPr>
    </p:bg>
    <p:spTree>
      <p:nvGrpSpPr>
        <p:cNvPr id="1" name=""/>
        <p:cNvGrpSpPr/>
        <p:nvPr/>
      </p:nvGrpSpPr>
      <p:grpSpPr>
        <a:xfrm>
          <a:off x="0" y="0"/>
          <a:ext cx="0" cy="0"/>
          <a:chOff x="0" y="0"/>
          <a:chExt cx="0" cy="0"/>
        </a:xfrm>
      </p:grpSpPr>
      <p:graphicFrame>
        <p:nvGraphicFramePr>
          <p:cNvPr id="3096" name="Object 24"/>
          <p:cNvGraphicFramePr>
            <a:graphicFrameLocks noChangeAspect="1"/>
          </p:cNvGraphicFramePr>
          <p:nvPr/>
        </p:nvGraphicFramePr>
        <p:xfrm>
          <a:off x="0" y="0"/>
          <a:ext cx="5029200" cy="5867400"/>
        </p:xfrm>
        <a:graphic>
          <a:graphicData uri="http://schemas.openxmlformats.org/presentationml/2006/ole">
            <p:oleObj spid="_x0000_s3096" name="Image" r:id="rId3" imgW="7415873" imgH="7225397" progId="">
              <p:embed/>
            </p:oleObj>
          </a:graphicData>
        </a:graphic>
      </p:graphicFrame>
      <p:sp>
        <p:nvSpPr>
          <p:cNvPr id="3097" name="Freeform 25"/>
          <p:cNvSpPr>
            <a:spLocks/>
          </p:cNvSpPr>
          <p:nvPr/>
        </p:nvSpPr>
        <p:spPr bwMode="gray">
          <a:xfrm>
            <a:off x="0" y="4483100"/>
            <a:ext cx="4122738" cy="2368550"/>
          </a:xfrm>
          <a:custGeom>
            <a:avLst/>
            <a:gdLst/>
            <a:ahLst/>
            <a:cxnLst>
              <a:cxn ang="0">
                <a:pos x="0" y="489"/>
              </a:cxn>
              <a:cxn ang="0">
                <a:pos x="1328" y="840"/>
              </a:cxn>
              <a:cxn ang="0">
                <a:pos x="2488" y="0"/>
              </a:cxn>
              <a:cxn ang="0">
                <a:pos x="1712" y="1124"/>
              </a:cxn>
              <a:cxn ang="0">
                <a:pos x="636" y="1492"/>
              </a:cxn>
              <a:cxn ang="0">
                <a:pos x="1" y="1492"/>
              </a:cxn>
              <a:cxn ang="0">
                <a:pos x="0" y="489"/>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hlink">
                  <a:gamma/>
                  <a:shade val="24314"/>
                  <a:invGamma/>
                </a:schemeClr>
              </a:gs>
              <a:gs pos="100000">
                <a:schemeClr val="hlink"/>
              </a:gs>
            </a:gsLst>
            <a:lin ang="0" scaled="1"/>
          </a:gradFill>
          <a:ln w="9525">
            <a:noFill/>
            <a:round/>
            <a:headEnd/>
            <a:tailEnd/>
          </a:ln>
          <a:effectLst/>
        </p:spPr>
        <p:txBody>
          <a:bodyPr/>
          <a:lstStyle/>
          <a:p>
            <a:endParaRPr lang="en-US"/>
          </a:p>
        </p:txBody>
      </p:sp>
      <p:sp>
        <p:nvSpPr>
          <p:cNvPr id="3098" name="Freeform 26"/>
          <p:cNvSpPr>
            <a:spLocks/>
          </p:cNvSpPr>
          <p:nvPr/>
        </p:nvSpPr>
        <p:spPr bwMode="gray">
          <a:xfrm>
            <a:off x="-12700" y="4149725"/>
            <a:ext cx="4152900" cy="2708275"/>
          </a:xfrm>
          <a:custGeom>
            <a:avLst/>
            <a:gdLst/>
            <a:ahLst/>
            <a:cxnLst>
              <a:cxn ang="0">
                <a:pos x="0" y="1688"/>
              </a:cxn>
              <a:cxn ang="0">
                <a:pos x="0" y="1112"/>
              </a:cxn>
              <a:cxn ang="0">
                <a:pos x="2576" y="0"/>
              </a:cxn>
              <a:cxn ang="0">
                <a:pos x="2135" y="826"/>
              </a:cxn>
              <a:cxn ang="0">
                <a:pos x="635" y="1688"/>
              </a:cxn>
              <a:cxn ang="0">
                <a:pos x="0" y="1688"/>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shade val="46275"/>
                  <a:invGamma/>
                </a:schemeClr>
              </a:gs>
            </a:gsLst>
            <a:lin ang="0" scaled="1"/>
          </a:gradFill>
          <a:ln w="9525">
            <a:noFill/>
            <a:round/>
            <a:headEnd/>
            <a:tailEnd/>
          </a:ln>
          <a:effectLst/>
        </p:spPr>
        <p:txBody>
          <a:bodyPr/>
          <a:lstStyle/>
          <a:p>
            <a:endParaRPr lang="en-US"/>
          </a:p>
        </p:txBody>
      </p:sp>
      <p:sp>
        <p:nvSpPr>
          <p:cNvPr id="3099" name="Freeform 27"/>
          <p:cNvSpPr>
            <a:spLocks/>
          </p:cNvSpPr>
          <p:nvPr/>
        </p:nvSpPr>
        <p:spPr bwMode="grayWhite">
          <a:xfrm>
            <a:off x="2230438" y="-22225"/>
            <a:ext cx="6946900" cy="6888163"/>
          </a:xfrm>
          <a:custGeom>
            <a:avLst/>
            <a:gdLst/>
            <a:ahLst/>
            <a:cxnLst>
              <a:cxn ang="0">
                <a:pos x="189" y="5"/>
              </a:cxn>
              <a:cxn ang="0">
                <a:pos x="561" y="186"/>
              </a:cxn>
              <a:cxn ang="0">
                <a:pos x="943" y="494"/>
              </a:cxn>
              <a:cxn ang="0">
                <a:pos x="1221" y="960"/>
              </a:cxn>
              <a:cxn ang="0">
                <a:pos x="1413" y="1623"/>
              </a:cxn>
              <a:cxn ang="0">
                <a:pos x="1290" y="2653"/>
              </a:cxn>
              <a:cxn ang="0">
                <a:pos x="0" y="4335"/>
              </a:cxn>
              <a:cxn ang="0">
                <a:pos x="4349" y="4335"/>
              </a:cxn>
              <a:cxn ang="0">
                <a:pos x="4362" y="0"/>
              </a:cxn>
              <a:cxn ang="0">
                <a:pos x="189" y="5"/>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gradFill rotWithShape="1">
            <a:gsLst>
              <a:gs pos="0">
                <a:schemeClr val="bg1"/>
              </a:gs>
              <a:gs pos="100000">
                <a:schemeClr val="accent2"/>
              </a:gs>
            </a:gsLst>
            <a:lin ang="0" scaled="1"/>
          </a:gradFill>
          <a:ln w="9525">
            <a:noFill/>
            <a:round/>
            <a:headEnd/>
            <a:tailEnd/>
          </a:ln>
          <a:effectLst/>
        </p:spPr>
        <p:txBody>
          <a:bodyPr/>
          <a:lstStyle/>
          <a:p>
            <a:endParaRPr lang="en-US"/>
          </a:p>
        </p:txBody>
      </p:sp>
      <p:sp>
        <p:nvSpPr>
          <p:cNvPr id="3100" name="Text Box 28"/>
          <p:cNvSpPr txBox="1">
            <a:spLocks noChangeArrowheads="1"/>
          </p:cNvSpPr>
          <p:nvPr/>
        </p:nvSpPr>
        <p:spPr bwMode="black">
          <a:xfrm>
            <a:off x="7391400" y="5867400"/>
            <a:ext cx="1384300" cy="519113"/>
          </a:xfrm>
          <a:prstGeom prst="rect">
            <a:avLst/>
          </a:prstGeom>
          <a:noFill/>
          <a:ln w="9525">
            <a:noFill/>
            <a:miter lim="800000"/>
            <a:headEnd/>
            <a:tailEnd/>
          </a:ln>
          <a:effectLst/>
        </p:spPr>
        <p:txBody>
          <a:bodyPr>
            <a:spAutoFit/>
          </a:bodyPr>
          <a:lstStyle/>
          <a:p>
            <a:pPr algn="r"/>
            <a:r>
              <a:rPr lang="en-US" sz="2800" b="1" i="1"/>
              <a:t>LOGO</a:t>
            </a:r>
          </a:p>
        </p:txBody>
      </p:sp>
      <p:sp>
        <p:nvSpPr>
          <p:cNvPr id="3102" name="Rectangle 30"/>
          <p:cNvSpPr>
            <a:spLocks noChangeArrowheads="1"/>
          </p:cNvSpPr>
          <p:nvPr/>
        </p:nvSpPr>
        <p:spPr bwMode="gray">
          <a:xfrm>
            <a:off x="4295775" y="3933825"/>
            <a:ext cx="4875213" cy="431800"/>
          </a:xfrm>
          <a:prstGeom prst="rect">
            <a:avLst/>
          </a:prstGeom>
          <a:solidFill>
            <a:schemeClr val="accent1"/>
          </a:solidFill>
          <a:ln w="9525">
            <a:noFill/>
            <a:miter lim="800000"/>
            <a:headEnd/>
            <a:tailEnd/>
          </a:ln>
          <a:effectLst/>
        </p:spPr>
        <p:txBody>
          <a:bodyPr wrap="none" anchor="ctr"/>
          <a:lstStyle/>
          <a:p>
            <a:endParaRPr lang="en-US"/>
          </a:p>
        </p:txBody>
      </p:sp>
      <p:sp>
        <p:nvSpPr>
          <p:cNvPr id="3103" name="Line 31"/>
          <p:cNvSpPr>
            <a:spLocks noChangeShapeType="1"/>
          </p:cNvSpPr>
          <p:nvPr/>
        </p:nvSpPr>
        <p:spPr bwMode="grayWhite">
          <a:xfrm>
            <a:off x="4295775" y="3933825"/>
            <a:ext cx="4859338" cy="0"/>
          </a:xfrm>
          <a:prstGeom prst="line">
            <a:avLst/>
          </a:prstGeom>
          <a:noFill/>
          <a:ln w="12700">
            <a:solidFill>
              <a:schemeClr val="tx1"/>
            </a:solidFill>
            <a:round/>
            <a:headEnd/>
            <a:tailEnd/>
          </a:ln>
          <a:effectLst/>
        </p:spPr>
        <p:txBody>
          <a:bodyPr/>
          <a:lstStyle/>
          <a:p>
            <a:endParaRPr lang="en-US"/>
          </a:p>
        </p:txBody>
      </p:sp>
      <p:sp>
        <p:nvSpPr>
          <p:cNvPr id="3104" name="Line 32"/>
          <p:cNvSpPr>
            <a:spLocks noChangeShapeType="1"/>
          </p:cNvSpPr>
          <p:nvPr/>
        </p:nvSpPr>
        <p:spPr bwMode="grayWhite">
          <a:xfrm>
            <a:off x="4295775" y="4365625"/>
            <a:ext cx="4859338" cy="0"/>
          </a:xfrm>
          <a:prstGeom prst="line">
            <a:avLst/>
          </a:prstGeom>
          <a:noFill/>
          <a:ln w="12700">
            <a:solidFill>
              <a:schemeClr val="tx1"/>
            </a:solidFill>
            <a:round/>
            <a:headEnd/>
            <a:tailEnd/>
          </a:ln>
          <a:effectLst/>
        </p:spPr>
        <p:txBody>
          <a:bodyPr/>
          <a:lstStyle/>
          <a:p>
            <a:endParaRPr lang="en-US"/>
          </a:p>
        </p:txBody>
      </p:sp>
      <p:sp>
        <p:nvSpPr>
          <p:cNvPr id="3105" name="Freeform 33"/>
          <p:cNvSpPr>
            <a:spLocks/>
          </p:cNvSpPr>
          <p:nvPr/>
        </p:nvSpPr>
        <p:spPr bwMode="gray">
          <a:xfrm>
            <a:off x="965200" y="-11113"/>
            <a:ext cx="3822700" cy="6881813"/>
          </a:xfrm>
          <a:custGeom>
            <a:avLst/>
            <a:gdLst/>
            <a:ahLst/>
            <a:cxnLst>
              <a:cxn ang="0">
                <a:pos x="858" y="0"/>
              </a:cxn>
              <a:cxn ang="0">
                <a:pos x="1984" y="2583"/>
              </a:cxn>
              <a:cxn ang="0">
                <a:pos x="0" y="4327"/>
              </a:cxn>
              <a:cxn ang="0">
                <a:pos x="1208" y="4335"/>
              </a:cxn>
              <a:cxn ang="0">
                <a:pos x="2272" y="2567"/>
              </a:cxn>
              <a:cxn ang="0">
                <a:pos x="998" y="3"/>
              </a:cxn>
              <a:cxn ang="0">
                <a:pos x="858" y="0"/>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folHlink">
                  <a:gamma/>
                  <a:tint val="27451"/>
                  <a:invGamma/>
                </a:schemeClr>
              </a:gs>
              <a:gs pos="100000">
                <a:schemeClr val="folHlink"/>
              </a:gs>
            </a:gsLst>
            <a:lin ang="5400000" scaled="1"/>
          </a:gradFill>
          <a:ln w="9525">
            <a:noFill/>
            <a:round/>
            <a:headEnd/>
            <a:tailEnd/>
          </a:ln>
          <a:effectLst/>
        </p:spPr>
        <p:txBody>
          <a:bodyPr/>
          <a:lstStyle/>
          <a:p>
            <a:endParaRPr lang="en-US"/>
          </a:p>
        </p:txBody>
      </p:sp>
      <p:sp>
        <p:nvSpPr>
          <p:cNvPr id="3074" name="Rectangle 2"/>
          <p:cNvSpPr>
            <a:spLocks noGrp="1" noChangeArrowheads="1"/>
          </p:cNvSpPr>
          <p:nvPr>
            <p:ph type="ctrTitle"/>
          </p:nvPr>
        </p:nvSpPr>
        <p:spPr bwMode="black">
          <a:xfrm>
            <a:off x="4724400" y="2819400"/>
            <a:ext cx="4114800" cy="838200"/>
          </a:xfrm>
        </p:spPr>
        <p:txBody>
          <a:bodyPr/>
          <a:lstStyle>
            <a:lvl1pPr algn="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bwMode="gray">
          <a:xfrm>
            <a:off x="4735513" y="3962400"/>
            <a:ext cx="4038600" cy="304800"/>
          </a:xfrm>
        </p:spPr>
        <p:txBody>
          <a:bodyPr/>
          <a:lstStyle>
            <a:lvl1pPr marL="0" indent="0" algn="r">
              <a:buFont typeface="Wingdings" pitchFamily="2" charset="2"/>
              <a:buNone/>
              <a:defRPr sz="1800"/>
            </a:lvl1pPr>
          </a:lstStyle>
          <a:p>
            <a:r>
              <a:rPr lang="en-US" smtClean="0"/>
              <a:t>Click to edit Master subtitle style</a:t>
            </a:r>
            <a:endParaRPr lang="en-US"/>
          </a:p>
        </p:txBody>
      </p:sp>
      <p:sp>
        <p:nvSpPr>
          <p:cNvPr id="3076" name="Rectangle 4"/>
          <p:cNvSpPr>
            <a:spLocks noGrp="1" noChangeArrowheads="1"/>
          </p:cNvSpPr>
          <p:nvPr>
            <p:ph type="dt" sz="half" idx="2"/>
          </p:nvPr>
        </p:nvSpPr>
        <p:spPr bwMode="gray">
          <a:xfrm>
            <a:off x="457200" y="6610350"/>
            <a:ext cx="2133600" cy="171450"/>
          </a:xfrm>
        </p:spPr>
        <p:txBody>
          <a:bodyPr/>
          <a:lstStyle>
            <a:lvl1pPr>
              <a:defRPr sz="1400"/>
            </a:lvl1pPr>
          </a:lstStyle>
          <a:p>
            <a:endParaRPr lang="en-US"/>
          </a:p>
        </p:txBody>
      </p:sp>
      <p:sp>
        <p:nvSpPr>
          <p:cNvPr id="3078" name="Rectangle 6"/>
          <p:cNvSpPr>
            <a:spLocks noGrp="1" noChangeArrowheads="1"/>
          </p:cNvSpPr>
          <p:nvPr>
            <p:ph type="sldNum" sz="quarter" idx="4"/>
          </p:nvPr>
        </p:nvSpPr>
        <p:spPr bwMode="gray">
          <a:xfrm>
            <a:off x="6553200" y="6610350"/>
            <a:ext cx="2133600" cy="171450"/>
          </a:xfrm>
        </p:spPr>
        <p:txBody>
          <a:bodyPr/>
          <a:lstStyle>
            <a:lvl1pPr>
              <a:defRPr sz="1400">
                <a:solidFill>
                  <a:schemeClr val="tx1"/>
                </a:solidFill>
              </a:defRPr>
            </a:lvl1pPr>
          </a:lstStyle>
          <a:p>
            <a:fld id="{15D6C5F5-714C-4FFD-9B82-08ED082701DB}" type="slidenum">
              <a:rPr lang="en-US"/>
              <a:pPr/>
              <a:t>‹#›</a:t>
            </a:fld>
            <a:endParaRPr lang="en-US"/>
          </a:p>
        </p:txBody>
      </p:sp>
      <p:sp>
        <p:nvSpPr>
          <p:cNvPr id="3093" name="Text Box 21"/>
          <p:cNvSpPr txBox="1">
            <a:spLocks noChangeArrowheads="1"/>
          </p:cNvSpPr>
          <p:nvPr/>
        </p:nvSpPr>
        <p:spPr bwMode="gray">
          <a:xfrm>
            <a:off x="381000" y="3429000"/>
            <a:ext cx="3276600" cy="336550"/>
          </a:xfrm>
          <a:prstGeom prst="rect">
            <a:avLst/>
          </a:prstGeom>
          <a:noFill/>
          <a:ln w="9525">
            <a:noFill/>
            <a:miter lim="800000"/>
            <a:headEnd/>
            <a:tailEnd/>
          </a:ln>
          <a:effectLst/>
        </p:spPr>
        <p:txBody>
          <a:bodyPr>
            <a:spAutoFit/>
          </a:bodyPr>
          <a:lstStyle/>
          <a:p>
            <a:pPr algn="ctr"/>
            <a:r>
              <a:rPr lang="en-US" sz="1600" b="1"/>
              <a:t>“ Add your company slogan ”</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53FBC9-01C9-456C-B84F-0C6D1F2C894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0764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769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C7FE1C-7AEC-4004-97BF-3E4CF95D1F9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ABAA97-EBED-4AC7-BC17-381C06A07AF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7ED645-2A56-4DF8-B0B9-4CB9B51D361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AD139DE-B9A9-4014-950A-E75B6BAE827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FC894D4-5A1E-48BA-BD73-8BC6531423F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7C30299-23D0-4818-AC98-AEA42F1C2F3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FE73D54-CC10-40C1-9267-A9EFF1DC43D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0302B6-01CE-479E-9FF6-6DE1AD1249C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043303-CD33-4B0A-845F-D623F3F88C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381000"/>
        </p:xfrm>
        <a:graphic>
          <a:graphicData uri="http://schemas.openxmlformats.org/presentationml/2006/ole">
            <p:oleObj spid="_x0000_s1051" name="Image" r:id="rId15" imgW="11034921" imgH="1130159" progId="">
              <p:embed/>
            </p:oleObj>
          </a:graphicData>
        </a:graphic>
      </p:graphicFrame>
      <p:sp>
        <p:nvSpPr>
          <p:cNvPr id="1052" name="Freeform 28"/>
          <p:cNvSpPr>
            <a:spLocks/>
          </p:cNvSpPr>
          <p:nvPr/>
        </p:nvSpPr>
        <p:spPr bwMode="gray">
          <a:xfrm>
            <a:off x="-1588" y="6413500"/>
            <a:ext cx="4205288" cy="444500"/>
          </a:xfrm>
          <a:custGeom>
            <a:avLst/>
            <a:gdLst/>
            <a:ahLst/>
            <a:cxnLst>
              <a:cxn ang="0">
                <a:pos x="2649" y="280"/>
              </a:cxn>
              <a:cxn ang="0">
                <a:pos x="1337" y="184"/>
              </a:cxn>
              <a:cxn ang="0">
                <a:pos x="1" y="0"/>
              </a:cxn>
              <a:cxn ang="0">
                <a:pos x="0" y="279"/>
              </a:cxn>
              <a:cxn ang="0">
                <a:pos x="2649" y="280"/>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3" name="Freeform 29"/>
          <p:cNvSpPr>
            <a:spLocks/>
          </p:cNvSpPr>
          <p:nvPr/>
        </p:nvSpPr>
        <p:spPr bwMode="gray">
          <a:xfrm>
            <a:off x="4932363" y="6337300"/>
            <a:ext cx="4211637" cy="520700"/>
          </a:xfrm>
          <a:custGeom>
            <a:avLst/>
            <a:gdLst/>
            <a:ahLst/>
            <a:cxnLst>
              <a:cxn ang="0">
                <a:pos x="0" y="328"/>
              </a:cxn>
              <a:cxn ang="0">
                <a:pos x="1321" y="224"/>
              </a:cxn>
              <a:cxn ang="0">
                <a:pos x="2653" y="0"/>
              </a:cxn>
              <a:cxn ang="0">
                <a:pos x="2653" y="328"/>
              </a:cxn>
              <a:cxn ang="0">
                <a:pos x="0" y="328"/>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4" name="Freeform 30"/>
          <p:cNvSpPr>
            <a:spLocks/>
          </p:cNvSpPr>
          <p:nvPr/>
        </p:nvSpPr>
        <p:spPr bwMode="gray">
          <a:xfrm>
            <a:off x="4978400" y="800100"/>
            <a:ext cx="4165600" cy="444500"/>
          </a:xfrm>
          <a:custGeom>
            <a:avLst/>
            <a:gdLst/>
            <a:ahLst/>
            <a:cxnLst>
              <a:cxn ang="0">
                <a:pos x="0" y="8"/>
              </a:cxn>
              <a:cxn ang="0">
                <a:pos x="1288" y="120"/>
              </a:cxn>
              <a:cxn ang="0">
                <a:pos x="2624" y="280"/>
              </a:cxn>
              <a:cxn ang="0">
                <a:pos x="2624" y="0"/>
              </a:cxn>
              <a:cxn ang="0">
                <a:pos x="0" y="8"/>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accent2"/>
          </a:solidFill>
          <a:ln w="9525">
            <a:noFill/>
            <a:round/>
            <a:headEnd/>
            <a:tailEnd/>
          </a:ln>
          <a:effectLst/>
        </p:spPr>
        <p:txBody>
          <a:bodyPr/>
          <a:lstStyle/>
          <a:p>
            <a:endParaRPr lang="en-US"/>
          </a:p>
        </p:txBody>
      </p:sp>
      <p:sp>
        <p:nvSpPr>
          <p:cNvPr id="1055" name="Freeform 31"/>
          <p:cNvSpPr>
            <a:spLocks/>
          </p:cNvSpPr>
          <p:nvPr/>
        </p:nvSpPr>
        <p:spPr bwMode="invGray">
          <a:xfrm>
            <a:off x="0" y="0"/>
            <a:ext cx="9144000" cy="812800"/>
          </a:xfrm>
          <a:custGeom>
            <a:avLst/>
            <a:gdLst/>
            <a:ahLst/>
            <a:cxnLst>
              <a:cxn ang="0">
                <a:pos x="0" y="512"/>
              </a:cxn>
              <a:cxn ang="0">
                <a:pos x="5760" y="512"/>
              </a:cxn>
              <a:cxn ang="0">
                <a:pos x="5760" y="0"/>
              </a:cxn>
              <a:cxn ang="0">
                <a:pos x="2804" y="134"/>
              </a:cxn>
              <a:cxn ang="0">
                <a:pos x="0" y="9"/>
              </a:cxn>
              <a:cxn ang="0">
                <a:pos x="0" y="512"/>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bg1"/>
              </a:gs>
              <a:gs pos="50000">
                <a:schemeClr val="accent2"/>
              </a:gs>
              <a:gs pos="100000">
                <a:schemeClr val="bg1"/>
              </a:gs>
            </a:gsLst>
            <a:lin ang="0" scaled="1"/>
          </a:gradFill>
          <a:ln w="9525">
            <a:noFill/>
            <a:round/>
            <a:headEnd/>
            <a:tailEnd/>
          </a:ln>
          <a:effectLst/>
        </p:spPr>
        <p:txBody>
          <a:bodyPr/>
          <a:lstStyle/>
          <a:p>
            <a:endParaRPr lang="en-US"/>
          </a:p>
        </p:txBody>
      </p:sp>
      <p:sp>
        <p:nvSpPr>
          <p:cNvPr id="1056" name="Freeform 32"/>
          <p:cNvSpPr>
            <a:spLocks/>
          </p:cNvSpPr>
          <p:nvPr/>
        </p:nvSpPr>
        <p:spPr bwMode="gray">
          <a:xfrm flipH="1">
            <a:off x="0" y="793750"/>
            <a:ext cx="3635375" cy="444500"/>
          </a:xfrm>
          <a:custGeom>
            <a:avLst/>
            <a:gdLst/>
            <a:ahLst/>
            <a:cxnLst>
              <a:cxn ang="0">
                <a:pos x="0" y="16"/>
              </a:cxn>
              <a:cxn ang="0">
                <a:pos x="1000" y="104"/>
              </a:cxn>
              <a:cxn ang="0">
                <a:pos x="2096" y="280"/>
              </a:cxn>
              <a:cxn ang="0">
                <a:pos x="2096" y="0"/>
              </a:cxn>
              <a:cxn ang="0">
                <a:pos x="0" y="16"/>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accent2"/>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auto">
          <a:xfrm>
            <a:off x="457200" y="2286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457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9" name="Rectangle 5"/>
          <p:cNvSpPr>
            <a:spLocks noGrp="1" noChangeArrowheads="1"/>
          </p:cNvSpPr>
          <p:nvPr>
            <p:ph type="ftr" sz="quarter" idx="3"/>
          </p:nvPr>
        </p:nvSpPr>
        <p:spPr bwMode="auto">
          <a:xfrm>
            <a:off x="3124200" y="65532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0" name="Rectangle 6"/>
          <p:cNvSpPr>
            <a:spLocks noGrp="1" noChangeArrowheads="1"/>
          </p:cNvSpPr>
          <p:nvPr>
            <p:ph type="sldNum" sz="quarter" idx="4"/>
          </p:nvPr>
        </p:nvSpPr>
        <p:spPr bwMode="auto">
          <a:xfrm>
            <a:off x="6553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8F9B8AA5-E1E7-450E-8BC8-A074BD8830DC}" type="slidenum">
              <a:rPr lang="en-US"/>
              <a:pPr/>
              <a:t>‹#›</a:t>
            </a:fld>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3200" b="1">
          <a:solidFill>
            <a:schemeClr val="tx1"/>
          </a:solidFill>
          <a:latin typeface="+mj-lt"/>
          <a:ea typeface="+mj-ea"/>
          <a:cs typeface="+mj-cs"/>
        </a:defRPr>
      </a:lvl1pPr>
      <a:lvl2pPr algn="ctr" rtl="0" eaLnBrk="1" fontAlgn="base" hangingPunct="1">
        <a:spcBef>
          <a:spcPct val="0"/>
        </a:spcBef>
        <a:spcAft>
          <a:spcPct val="0"/>
        </a:spcAft>
        <a:defRPr sz="3200" b="1">
          <a:solidFill>
            <a:schemeClr val="tx1"/>
          </a:solidFill>
          <a:latin typeface="Arial" charset="0"/>
        </a:defRPr>
      </a:lvl2pPr>
      <a:lvl3pPr algn="ctr" rtl="0" eaLnBrk="1" fontAlgn="base" hangingPunct="1">
        <a:spcBef>
          <a:spcPct val="0"/>
        </a:spcBef>
        <a:spcAft>
          <a:spcPct val="0"/>
        </a:spcAft>
        <a:defRPr sz="3200" b="1">
          <a:solidFill>
            <a:schemeClr val="tx1"/>
          </a:solidFill>
          <a:latin typeface="Arial" charset="0"/>
        </a:defRPr>
      </a:lvl3pPr>
      <a:lvl4pPr algn="ctr" rtl="0" eaLnBrk="1" fontAlgn="base" hangingPunct="1">
        <a:spcBef>
          <a:spcPct val="0"/>
        </a:spcBef>
        <a:spcAft>
          <a:spcPct val="0"/>
        </a:spcAft>
        <a:defRPr sz="3200" b="1">
          <a:solidFill>
            <a:schemeClr val="tx1"/>
          </a:solidFill>
          <a:latin typeface="Arial" charset="0"/>
        </a:defRPr>
      </a:lvl4pPr>
      <a:lvl5pPr algn="ctr" rtl="0" eaLnBrk="1" fontAlgn="base" hangingPunct="1">
        <a:spcBef>
          <a:spcPct val="0"/>
        </a:spcBef>
        <a:spcAft>
          <a:spcPct val="0"/>
        </a:spcAft>
        <a:defRPr sz="3200" b="1">
          <a:solidFill>
            <a:schemeClr val="tx1"/>
          </a:solidFill>
          <a:latin typeface="Arial" charset="0"/>
        </a:defRPr>
      </a:lvl5pPr>
      <a:lvl6pPr marL="457200" algn="ctr" rtl="0" eaLnBrk="1" fontAlgn="base" hangingPunct="1">
        <a:spcBef>
          <a:spcPct val="0"/>
        </a:spcBef>
        <a:spcAft>
          <a:spcPct val="0"/>
        </a:spcAft>
        <a:defRPr sz="3200" b="1">
          <a:solidFill>
            <a:schemeClr val="tx1"/>
          </a:solidFill>
          <a:latin typeface="Arial" charset="0"/>
        </a:defRPr>
      </a:lvl6pPr>
      <a:lvl7pPr marL="914400" algn="ctr" rtl="0" eaLnBrk="1" fontAlgn="base" hangingPunct="1">
        <a:spcBef>
          <a:spcPct val="0"/>
        </a:spcBef>
        <a:spcAft>
          <a:spcPct val="0"/>
        </a:spcAft>
        <a:defRPr sz="3200" b="1">
          <a:solidFill>
            <a:schemeClr val="tx1"/>
          </a:solidFill>
          <a:latin typeface="Arial" charset="0"/>
        </a:defRPr>
      </a:lvl7pPr>
      <a:lvl8pPr marL="1371600" algn="ctr" rtl="0" eaLnBrk="1" fontAlgn="base" hangingPunct="1">
        <a:spcBef>
          <a:spcPct val="0"/>
        </a:spcBef>
        <a:spcAft>
          <a:spcPct val="0"/>
        </a:spcAft>
        <a:defRPr sz="3200" b="1">
          <a:solidFill>
            <a:schemeClr val="tx1"/>
          </a:solidFill>
          <a:latin typeface="Arial" charset="0"/>
        </a:defRPr>
      </a:lvl8pPr>
      <a:lvl9pPr marL="1828800" algn="ctr"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SzPct val="115000"/>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191000" y="0"/>
            <a:ext cx="5105400" cy="3352800"/>
          </a:xfrm>
        </p:spPr>
        <p:txBody>
          <a:bodyPr/>
          <a:lstStyle/>
          <a:p>
            <a:pPr algn="ctr"/>
            <a:r>
              <a:rPr lang="en-US" sz="2400" dirty="0" smtClean="0"/>
              <a:t/>
            </a:r>
            <a:br>
              <a:rPr lang="en-US" sz="2400" dirty="0" smtClean="0"/>
            </a:br>
            <a:r>
              <a:rPr lang="vi-VN" sz="2400" dirty="0" smtClean="0"/>
              <a:t>XÂY DỰNG HỆ THỐNG TÌM KIẾM BÀI BÁO KHOA HỌC DỰA TRÊN HỎI ĐÁP BẰNG NGÔN NGỮ TỰ NHIÊN</a:t>
            </a:r>
            <a:endParaRPr lang="en-US" sz="2400" dirty="0"/>
          </a:p>
        </p:txBody>
      </p:sp>
      <p:sp>
        <p:nvSpPr>
          <p:cNvPr id="5" name="Subtitle 4"/>
          <p:cNvSpPr>
            <a:spLocks noGrp="1"/>
          </p:cNvSpPr>
          <p:nvPr>
            <p:ph type="subTitle" idx="1"/>
          </p:nvPr>
        </p:nvSpPr>
        <p:spPr/>
        <p:txBody>
          <a:bodyPr/>
          <a:lstStyle/>
          <a:p>
            <a:r>
              <a:rPr lang="en-US" dirty="0" smtClean="0"/>
              <a:t>GVHD: </a:t>
            </a:r>
            <a:r>
              <a:rPr lang="en-US" dirty="0" err="1" smtClean="0"/>
              <a:t>Ths</a:t>
            </a:r>
            <a:r>
              <a:rPr lang="en-US" dirty="0" smtClean="0"/>
              <a:t>. </a:t>
            </a:r>
            <a:r>
              <a:rPr lang="en-US" dirty="0" err="1" smtClean="0"/>
              <a:t>Huỳnh</a:t>
            </a:r>
            <a:r>
              <a:rPr lang="en-US" dirty="0" smtClean="0"/>
              <a:t> </a:t>
            </a:r>
            <a:r>
              <a:rPr lang="en-US" dirty="0" err="1" smtClean="0"/>
              <a:t>Ngọc</a:t>
            </a:r>
            <a:r>
              <a:rPr lang="en-US" dirty="0" smtClean="0"/>
              <a:t> </a:t>
            </a:r>
            <a:r>
              <a:rPr lang="en-US" dirty="0" err="1" smtClean="0"/>
              <a:t>Tín</a:t>
            </a:r>
            <a:endParaRPr lang="en-US" dirty="0" smtClean="0"/>
          </a:p>
          <a:p>
            <a:endParaRPr lang="en-US" dirty="0"/>
          </a:p>
        </p:txBody>
      </p:sp>
      <p:sp>
        <p:nvSpPr>
          <p:cNvPr id="6" name="Subtitle 4"/>
          <p:cNvSpPr txBox="1">
            <a:spLocks/>
          </p:cNvSpPr>
          <p:nvPr/>
        </p:nvSpPr>
        <p:spPr bwMode="gray">
          <a:xfrm>
            <a:off x="4876800" y="4572000"/>
            <a:ext cx="4038600" cy="152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vi-VN" kern="0" dirty="0" smtClean="0">
                <a:latin typeface="+mn-lt"/>
              </a:rPr>
              <a:t>SVTH</a:t>
            </a:r>
            <a:r>
              <a:rPr lang="en-US" kern="0" dirty="0" smtClean="0">
                <a:latin typeface="+mn-lt"/>
              </a:rPr>
              <a:t>: </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Thanh</a:t>
            </a:r>
            <a:r>
              <a:rPr lang="en-US" kern="0" dirty="0" smtClean="0">
                <a:latin typeface="+mn-lt"/>
              </a:rPr>
              <a:t> </a:t>
            </a:r>
            <a:r>
              <a:rPr lang="en-US" kern="0" dirty="0" err="1" smtClean="0">
                <a:latin typeface="+mn-lt"/>
              </a:rPr>
              <a:t>Hoàng</a:t>
            </a:r>
            <a:r>
              <a:rPr lang="en-US" kern="0" dirty="0" smtClean="0">
                <a:latin typeface="+mn-lt"/>
              </a:rPr>
              <a:t> – 06520182</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Thuận</a:t>
            </a:r>
            <a:r>
              <a:rPr lang="en-US" kern="0" dirty="0" smtClean="0">
                <a:latin typeface="+mn-lt"/>
              </a:rPr>
              <a:t> </a:t>
            </a:r>
            <a:r>
              <a:rPr lang="en-US" kern="0" dirty="0" err="1" smtClean="0">
                <a:latin typeface="+mn-lt"/>
              </a:rPr>
              <a:t>Hưng</a:t>
            </a:r>
            <a:r>
              <a:rPr lang="en-US" kern="0" dirty="0" smtClean="0">
                <a:latin typeface="+mn-lt"/>
              </a:rPr>
              <a:t> – 06502194</a:t>
            </a: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099" name="Picture 3" descr="D:\Cong Nghe Thong Tin\My ebook + Template\Bieu tuong truong UIT\UIt\citdlogo.gif"/>
          <p:cNvPicPr>
            <a:picLocks noChangeAspect="1" noChangeArrowheads="1" noCrop="1"/>
          </p:cNvPicPr>
          <p:nvPr/>
        </p:nvPicPr>
        <p:blipFill>
          <a:blip r:embed="rId2"/>
          <a:srcRect/>
          <a:stretch>
            <a:fillRect/>
          </a:stretch>
        </p:blipFill>
        <p:spPr bwMode="auto">
          <a:xfrm>
            <a:off x="7467600" y="5638800"/>
            <a:ext cx="13716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ox(in)">
                                      <p:cBhvr>
                                        <p:cTn id="7" dur="500"/>
                                        <p:tgtEl>
                                          <p:spTgt spid="717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ox(in)">
                                      <p:cBhvr>
                                        <p:cTn id="10" dur="500"/>
                                        <p:tgtEl>
                                          <p:spTgt spid="5">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5"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subTitle" idx="1"/>
          </p:nvPr>
        </p:nvSpPr>
        <p:spPr>
          <a:xfrm>
            <a:off x="4887913" y="3962400"/>
            <a:ext cx="3792537" cy="304800"/>
          </a:xfrm>
        </p:spPr>
        <p:txBody>
          <a:bodyPr/>
          <a:lstStyle/>
          <a:p>
            <a:pPr algn="ctr">
              <a:lnSpc>
                <a:spcPct val="80000"/>
              </a:lnSpc>
            </a:pPr>
            <a:endParaRPr lang="en-US" sz="1600" dirty="0"/>
          </a:p>
        </p:txBody>
      </p:sp>
      <p:sp>
        <p:nvSpPr>
          <p:cNvPr id="28679" name="WordArt 7"/>
          <p:cNvSpPr>
            <a:spLocks noChangeArrowheads="1" noChangeShapeType="1" noTextEdit="1"/>
          </p:cNvSpPr>
          <p:nvPr/>
        </p:nvSpPr>
        <p:spPr bwMode="gray">
          <a:xfrm>
            <a:off x="4800600" y="3124200"/>
            <a:ext cx="3810000" cy="609600"/>
          </a:xfrm>
          <a:prstGeom prst="rect">
            <a:avLst/>
          </a:prstGeom>
        </p:spPr>
        <p:txBody>
          <a:bodyPr wrap="none" fromWordArt="1">
            <a:prstTxWarp prst="textDeflate">
              <a:avLst>
                <a:gd name="adj" fmla="val 0"/>
              </a:avLst>
            </a:prstTxWarp>
          </a:bodyPr>
          <a:lstStyle/>
          <a:p>
            <a:pPr algn="ct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Xin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cám</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ơn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a:t>
            </a:r>
            <a:endParaRPr lang="en-US" sz="5400" b="1" kern="10" dirty="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smtClean="0"/>
              <a:t>Nội</a:t>
            </a:r>
            <a:r>
              <a:rPr lang="en-US" dirty="0" smtClean="0"/>
              <a:t> dung</a:t>
            </a:r>
            <a:endParaRPr lang="en-US" dirty="0"/>
          </a:p>
        </p:txBody>
      </p:sp>
      <p:sp>
        <p:nvSpPr>
          <p:cNvPr id="41083" name="AutoShape 123"/>
          <p:cNvSpPr>
            <a:spLocks noChangeArrowheads="1"/>
          </p:cNvSpPr>
          <p:nvPr/>
        </p:nvSpPr>
        <p:spPr bwMode="grayWhite">
          <a:xfrm>
            <a:off x="1905000" y="1981200"/>
            <a:ext cx="6566684"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err="1" smtClean="0">
                <a:solidFill>
                  <a:schemeClr val="bg1"/>
                </a:solidFill>
              </a:rPr>
              <a:t>Mục</a:t>
            </a:r>
            <a:r>
              <a:rPr lang="en-US" sz="2400" b="1" dirty="0" smtClean="0">
                <a:solidFill>
                  <a:schemeClr val="bg1"/>
                </a:solidFill>
              </a:rPr>
              <a:t> </a:t>
            </a:r>
            <a:r>
              <a:rPr lang="en-US" sz="2400" b="1" dirty="0" err="1" smtClean="0">
                <a:solidFill>
                  <a:schemeClr val="bg1"/>
                </a:solidFill>
              </a:rPr>
              <a:t>tiêu</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phạm</a:t>
            </a:r>
            <a:r>
              <a:rPr lang="en-US" sz="2400" b="1" dirty="0" smtClean="0">
                <a:solidFill>
                  <a:schemeClr val="bg1"/>
                </a:solidFill>
              </a:rPr>
              <a:t> vi </a:t>
            </a:r>
            <a:r>
              <a:rPr lang="en-US" sz="2400" b="1" dirty="0" err="1" smtClean="0">
                <a:solidFill>
                  <a:schemeClr val="bg1"/>
                </a:solidFill>
              </a:rPr>
              <a:t>đề</a:t>
            </a:r>
            <a:r>
              <a:rPr lang="en-US" sz="2400" b="1" dirty="0" smtClean="0">
                <a:solidFill>
                  <a:schemeClr val="bg1"/>
                </a:solidFill>
              </a:rPr>
              <a:t> </a:t>
            </a:r>
            <a:r>
              <a:rPr lang="en-US" sz="2400" b="1" dirty="0" err="1" smtClean="0">
                <a:solidFill>
                  <a:schemeClr val="bg1"/>
                </a:solidFill>
              </a:rPr>
              <a:t>tài</a:t>
            </a:r>
            <a:endParaRPr lang="en-US" sz="2400" b="1" dirty="0">
              <a:solidFill>
                <a:schemeClr val="bg1"/>
              </a:solidFill>
            </a:endParaRPr>
          </a:p>
        </p:txBody>
      </p:sp>
      <p:sp>
        <p:nvSpPr>
          <p:cNvPr id="41085" name="AutoShape 125"/>
          <p:cNvSpPr>
            <a:spLocks noChangeArrowheads="1"/>
          </p:cNvSpPr>
          <p:nvPr/>
        </p:nvSpPr>
        <p:spPr bwMode="grayWhite">
          <a:xfrm>
            <a:off x="1905000" y="13716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vi-VN" sz="2400" b="1" dirty="0" smtClean="0">
                <a:solidFill>
                  <a:schemeClr val="bg1"/>
                </a:solidFill>
              </a:rPr>
              <a:t>Mục đích đề tài</a:t>
            </a:r>
            <a:endParaRPr lang="en-US" sz="2400" b="1" dirty="0">
              <a:solidFill>
                <a:schemeClr val="bg1"/>
              </a:solidFill>
            </a:endParaRPr>
          </a:p>
        </p:txBody>
      </p:sp>
      <p:grpSp>
        <p:nvGrpSpPr>
          <p:cNvPr id="41086" name="Group 126"/>
          <p:cNvGrpSpPr>
            <a:grpSpLocks/>
          </p:cNvGrpSpPr>
          <p:nvPr/>
        </p:nvGrpSpPr>
        <p:grpSpPr bwMode="auto">
          <a:xfrm>
            <a:off x="1587499" y="1460500"/>
            <a:ext cx="404519" cy="381000"/>
            <a:chOff x="2078" y="1680"/>
            <a:chExt cx="1615" cy="1615"/>
          </a:xfrm>
        </p:grpSpPr>
        <p:sp>
          <p:nvSpPr>
            <p:cNvPr id="41087"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1088"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1089"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1090"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41091"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1092"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107" name="AutoShape 123"/>
          <p:cNvSpPr>
            <a:spLocks noChangeArrowheads="1"/>
          </p:cNvSpPr>
          <p:nvPr/>
        </p:nvSpPr>
        <p:spPr bwMode="grayWhite">
          <a:xfrm>
            <a:off x="1905000" y="38100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tài liệu tham khảo</a:t>
            </a:r>
            <a:endParaRPr lang="en-US" sz="2400" b="1" dirty="0">
              <a:solidFill>
                <a:schemeClr val="bg1"/>
              </a:solidFill>
            </a:endParaRPr>
          </a:p>
        </p:txBody>
      </p:sp>
      <p:grpSp>
        <p:nvGrpSpPr>
          <p:cNvPr id="108" name="Group 140"/>
          <p:cNvGrpSpPr>
            <a:grpSpLocks/>
          </p:cNvGrpSpPr>
          <p:nvPr/>
        </p:nvGrpSpPr>
        <p:grpSpPr bwMode="auto">
          <a:xfrm>
            <a:off x="1600200" y="3886200"/>
            <a:ext cx="381000" cy="381000"/>
            <a:chOff x="2078" y="1680"/>
            <a:chExt cx="1615" cy="1615"/>
          </a:xfrm>
        </p:grpSpPr>
        <p:sp>
          <p:nvSpPr>
            <p:cNvPr id="109"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110"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111"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112"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113"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114"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35" name="AutoShape 124"/>
          <p:cNvSpPr>
            <a:spLocks noChangeArrowheads="1"/>
          </p:cNvSpPr>
          <p:nvPr/>
        </p:nvSpPr>
        <p:spPr bwMode="grayWhite">
          <a:xfrm>
            <a:off x="1905000" y="25908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Các bước đề xuất để xử lý </a:t>
            </a:r>
            <a:r>
              <a:rPr lang="en-US" sz="2400" b="1" dirty="0" err="1" smtClean="0">
                <a:solidFill>
                  <a:schemeClr val="bg1"/>
                </a:solidFill>
              </a:rPr>
              <a:t>câu</a:t>
            </a:r>
            <a:r>
              <a:rPr lang="en-US" sz="2400" b="1" dirty="0" smtClean="0">
                <a:solidFill>
                  <a:schemeClr val="bg1"/>
                </a:solidFill>
              </a:rPr>
              <a:t> </a:t>
            </a:r>
            <a:r>
              <a:rPr lang="en-US" sz="2400" b="1" dirty="0" err="1" smtClean="0">
                <a:solidFill>
                  <a:schemeClr val="bg1"/>
                </a:solidFill>
              </a:rPr>
              <a:t>hỏi</a:t>
            </a:r>
            <a:endParaRPr lang="en-US" sz="2400" b="1" dirty="0">
              <a:solidFill>
                <a:schemeClr val="bg1"/>
              </a:solidFill>
            </a:endParaRPr>
          </a:p>
        </p:txBody>
      </p:sp>
      <p:grpSp>
        <p:nvGrpSpPr>
          <p:cNvPr id="36" name="Group 133"/>
          <p:cNvGrpSpPr>
            <a:grpSpLocks/>
          </p:cNvGrpSpPr>
          <p:nvPr/>
        </p:nvGrpSpPr>
        <p:grpSpPr bwMode="auto">
          <a:xfrm>
            <a:off x="1600199" y="2697163"/>
            <a:ext cx="404519" cy="381000"/>
            <a:chOff x="2078" y="1680"/>
            <a:chExt cx="1615" cy="1615"/>
          </a:xfrm>
        </p:grpSpPr>
        <p:sp>
          <p:nvSpPr>
            <p:cNvPr id="37"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8"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9"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0"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41"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2"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3" name="AutoShape 123"/>
          <p:cNvSpPr>
            <a:spLocks noChangeArrowheads="1"/>
          </p:cNvSpPr>
          <p:nvPr/>
        </p:nvSpPr>
        <p:spPr bwMode="grayWhite">
          <a:xfrm>
            <a:off x="1905000" y="3200400"/>
            <a:ext cx="6172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vi-VN" sz="2400" b="1" dirty="0" smtClean="0">
                <a:solidFill>
                  <a:schemeClr val="bg1"/>
                </a:solidFill>
              </a:rPr>
              <a:t>Đánh giá và kết luận</a:t>
            </a:r>
            <a:endParaRPr lang="en-US" sz="2400" b="1" dirty="0">
              <a:solidFill>
                <a:schemeClr val="bg1"/>
              </a:solidFill>
            </a:endParaRPr>
          </a:p>
        </p:txBody>
      </p:sp>
      <p:grpSp>
        <p:nvGrpSpPr>
          <p:cNvPr id="44" name="Group 140"/>
          <p:cNvGrpSpPr>
            <a:grpSpLocks/>
          </p:cNvGrpSpPr>
          <p:nvPr/>
        </p:nvGrpSpPr>
        <p:grpSpPr bwMode="auto">
          <a:xfrm>
            <a:off x="1600200" y="3276600"/>
            <a:ext cx="381000" cy="381000"/>
            <a:chOff x="2078" y="1680"/>
            <a:chExt cx="1615" cy="1615"/>
          </a:xfrm>
        </p:grpSpPr>
        <p:sp>
          <p:nvSpPr>
            <p:cNvPr id="45"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6"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7"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8"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49"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0"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51" name="Group 126"/>
          <p:cNvGrpSpPr>
            <a:grpSpLocks/>
          </p:cNvGrpSpPr>
          <p:nvPr/>
        </p:nvGrpSpPr>
        <p:grpSpPr bwMode="auto">
          <a:xfrm>
            <a:off x="1600200" y="2057400"/>
            <a:ext cx="404519" cy="381000"/>
            <a:chOff x="2078" y="1680"/>
            <a:chExt cx="1615" cy="1615"/>
          </a:xfrm>
        </p:grpSpPr>
        <p:sp>
          <p:nvSpPr>
            <p:cNvPr id="52"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3"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4"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5"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56"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7"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83"/>
                                        </p:tgtEl>
                                        <p:attrNameLst>
                                          <p:attrName>style.visibility</p:attrName>
                                        </p:attrNameLst>
                                      </p:cBhvr>
                                      <p:to>
                                        <p:strVal val="visible"/>
                                      </p:to>
                                    </p:set>
                                    <p:animEffect transition="in" filter="blinds(horizontal)">
                                      <p:cBhvr>
                                        <p:cTn id="7" dur="500"/>
                                        <p:tgtEl>
                                          <p:spTgt spid="410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085"/>
                                        </p:tgtEl>
                                        <p:attrNameLst>
                                          <p:attrName>style.visibility</p:attrName>
                                        </p:attrNameLst>
                                      </p:cBhvr>
                                      <p:to>
                                        <p:strVal val="visible"/>
                                      </p:to>
                                    </p:set>
                                    <p:animEffect transition="in" filter="blinds(horizontal)">
                                      <p:cBhvr>
                                        <p:cTn id="10" dur="500"/>
                                        <p:tgtEl>
                                          <p:spTgt spid="41085"/>
                                        </p:tgtEl>
                                      </p:cBhvr>
                                    </p:animEffect>
                                  </p:childTnLst>
                                </p:cTn>
                              </p:par>
                              <p:par>
                                <p:cTn id="11" presetID="3" presetClass="entr" presetSubtype="10" fill="hold" nodeType="withEffect">
                                  <p:stCondLst>
                                    <p:cond delay="0"/>
                                  </p:stCondLst>
                                  <p:childTnLst>
                                    <p:set>
                                      <p:cBhvr>
                                        <p:cTn id="12" dur="1" fill="hold">
                                          <p:stCondLst>
                                            <p:cond delay="0"/>
                                          </p:stCondLst>
                                        </p:cTn>
                                        <p:tgtEl>
                                          <p:spTgt spid="41086"/>
                                        </p:tgtEl>
                                        <p:attrNameLst>
                                          <p:attrName>style.visibility</p:attrName>
                                        </p:attrNameLst>
                                      </p:cBhvr>
                                      <p:to>
                                        <p:strVal val="visible"/>
                                      </p:to>
                                    </p:set>
                                    <p:animEffect transition="in" filter="blinds(horizontal)">
                                      <p:cBhvr>
                                        <p:cTn id="13" dur="500"/>
                                        <p:tgtEl>
                                          <p:spTgt spid="41086"/>
                                        </p:tgtEl>
                                      </p:cBhvr>
                                    </p:animEffect>
                                  </p:childTnLst>
                                </p:cTn>
                              </p:par>
                              <p:par>
                                <p:cTn id="14" presetID="3" presetClass="entr" presetSubtype="1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blinds(horizontal)">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1"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blinds(horizontal)">
                                      <p:cBhvr>
                                        <p:cTn id="21" dur="500"/>
                                        <p:tgtEl>
                                          <p:spTgt spid="35"/>
                                        </p:tgtEl>
                                      </p:cBhvr>
                                    </p:animEffect>
                                  </p:childTnLst>
                                </p:cTn>
                              </p:par>
                              <p:par>
                                <p:cTn id="22" presetID="3" presetClass="entr" presetSubtype="1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linds(horizontal)">
                                      <p:cBhvr>
                                        <p:cTn id="24" dur="500"/>
                                        <p:tgtEl>
                                          <p:spTgt spid="36"/>
                                        </p:tgtEl>
                                      </p:cBhvr>
                                    </p:animEffect>
                                  </p:childTnLst>
                                </p:cTn>
                              </p:par>
                              <p:par>
                                <p:cTn id="25" presetID="3" presetClass="entr" presetSubtype="10" fill="hold" grpId="1"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linds(horizontal)">
                                      <p:cBhvr>
                                        <p:cTn id="27" dur="500"/>
                                        <p:tgtEl>
                                          <p:spTgt spid="43"/>
                                        </p:tgtEl>
                                      </p:cBhvr>
                                    </p:animEffect>
                                  </p:childTnLst>
                                </p:cTn>
                              </p:par>
                              <p:par>
                                <p:cTn id="28" presetID="3" presetClass="entr" presetSubtype="10"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blinds(horizontal)">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blinds(horizontal)">
                                      <p:cBhvr>
                                        <p:cTn id="35" dur="500"/>
                                        <p:tgtEl>
                                          <p:spTgt spid="107"/>
                                        </p:tgtEl>
                                      </p:cBhvr>
                                    </p:animEffect>
                                  </p:childTnLst>
                                </p:cTn>
                              </p:par>
                              <p:par>
                                <p:cTn id="36" presetID="3" presetClass="entr" presetSubtype="10" fill="hold" nodeType="withEffect">
                                  <p:stCondLst>
                                    <p:cond delay="0"/>
                                  </p:stCondLst>
                                  <p:childTnLst>
                                    <p:set>
                                      <p:cBhvr>
                                        <p:cTn id="37" dur="1" fill="hold">
                                          <p:stCondLst>
                                            <p:cond delay="0"/>
                                          </p:stCondLst>
                                        </p:cTn>
                                        <p:tgtEl>
                                          <p:spTgt spid="108"/>
                                        </p:tgtEl>
                                        <p:attrNameLst>
                                          <p:attrName>style.visibility</p:attrName>
                                        </p:attrNameLst>
                                      </p:cBhvr>
                                      <p:to>
                                        <p:strVal val="visible"/>
                                      </p:to>
                                    </p:set>
                                    <p:animEffect transition="in" filter="blinds(horizontal)">
                                      <p:cBhvr>
                                        <p:cTn id="38"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83" grpId="0" animBg="1"/>
      <p:bldP spid="41085" grpId="0" animBg="1"/>
      <p:bldP spid="107" grpId="0" animBg="1"/>
      <p:bldP spid="35" grpId="1" animBg="1"/>
      <p:bldP spid="4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Mục đích đề tài</a:t>
            </a:r>
            <a:endParaRPr lang="en-US" dirty="0"/>
          </a:p>
        </p:txBody>
      </p:sp>
      <p:sp>
        <p:nvSpPr>
          <p:cNvPr id="3" name="Content Placeholder 2"/>
          <p:cNvSpPr>
            <a:spLocks noGrp="1"/>
          </p:cNvSpPr>
          <p:nvPr>
            <p:ph idx="1"/>
          </p:nvPr>
        </p:nvSpPr>
        <p:spPr/>
        <p:txBody>
          <a:bodyPr/>
          <a:lstStyle/>
          <a:p>
            <a:pPr algn="just"/>
            <a:r>
              <a:rPr lang="vi-VN" sz="2200" dirty="0" smtClean="0"/>
              <a:t>Hiện nay, việc tìm kiếm các bài báo trong các thư viện số (CiteSeerX, IEEE, ACM, ScienceDirect, SSRN, PaperCube, ...)</a:t>
            </a:r>
            <a:r>
              <a:rPr lang="en-US" sz="2200" dirty="0" smtClean="0"/>
              <a:t> </a:t>
            </a:r>
            <a:r>
              <a:rPr lang="vi-VN" sz="2200" dirty="0" smtClean="0"/>
              <a:t>chủ yếu vẫn dựa trên từ khóa do người dùng nhập vào.</a:t>
            </a:r>
          </a:p>
          <a:p>
            <a:pPr algn="just"/>
            <a:r>
              <a:rPr lang="vi-VN" sz="2200" dirty="0" smtClean="0"/>
              <a:t>C</a:t>
            </a:r>
            <a:r>
              <a:rPr lang="en-US" sz="2200" dirty="0" err="1" smtClean="0"/>
              <a:t>ác</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trả</a:t>
            </a:r>
            <a:r>
              <a:rPr lang="en-US" sz="2200" dirty="0" smtClean="0"/>
              <a:t> </a:t>
            </a:r>
            <a:r>
              <a:rPr lang="en-US" sz="2200" dirty="0" err="1" smtClean="0"/>
              <a:t>về</a:t>
            </a:r>
            <a:r>
              <a:rPr lang="en-US" sz="2200" dirty="0" smtClean="0"/>
              <a:t> </a:t>
            </a:r>
            <a:r>
              <a:rPr lang="en-US" sz="2200" dirty="0" err="1" smtClean="0"/>
              <a:t>từ</a:t>
            </a:r>
            <a:r>
              <a:rPr lang="en-US" sz="2200" dirty="0" smtClean="0"/>
              <a:t> </a:t>
            </a:r>
            <a:r>
              <a:rPr lang="vi-VN" sz="2200" dirty="0" smtClean="0"/>
              <a:t>thường rất nhiều, </a:t>
            </a:r>
            <a:r>
              <a:rPr lang="en-US" sz="2200" dirty="0" err="1" smtClean="0"/>
              <a:t>đôi</a:t>
            </a:r>
            <a:r>
              <a:rPr lang="en-US" sz="2200" dirty="0" smtClean="0"/>
              <a:t> </a:t>
            </a:r>
            <a:r>
              <a:rPr lang="en-US" sz="2200" dirty="0" err="1" smtClean="0"/>
              <a:t>khi</a:t>
            </a:r>
            <a:r>
              <a:rPr lang="en-US" sz="2200" dirty="0" smtClean="0"/>
              <a:t> </a:t>
            </a:r>
            <a:r>
              <a:rPr lang="vi-VN" sz="2200" dirty="0" smtClean="0"/>
              <a:t>lại</a:t>
            </a:r>
            <a:r>
              <a:rPr lang="en-US" sz="2200" dirty="0" smtClean="0"/>
              <a:t> </a:t>
            </a:r>
            <a:r>
              <a:rPr lang="en-US" sz="2200" dirty="0" err="1" smtClean="0"/>
              <a:t>không</a:t>
            </a:r>
            <a:r>
              <a:rPr lang="en-US" sz="2200" dirty="0" smtClean="0"/>
              <a:t> </a:t>
            </a:r>
            <a:r>
              <a:rPr lang="en-US" sz="2200" dirty="0" err="1" smtClean="0"/>
              <a:t>phù</a:t>
            </a:r>
            <a:r>
              <a:rPr lang="en-US" sz="2200" dirty="0" smtClean="0"/>
              <a:t> </a:t>
            </a:r>
            <a:r>
              <a:rPr lang="en-US" sz="2200" dirty="0" err="1" smtClean="0"/>
              <a:t>hợp</a:t>
            </a:r>
            <a:r>
              <a:rPr lang="en-US" sz="2200" dirty="0" smtClean="0"/>
              <a:t> v</a:t>
            </a:r>
            <a:r>
              <a:rPr lang="vi-VN" sz="2200" dirty="0" smtClean="0"/>
              <a:t>ớ</a:t>
            </a:r>
            <a:r>
              <a:rPr lang="en-US" sz="2200" dirty="0" err="1" smtClean="0"/>
              <a:t>i</a:t>
            </a:r>
            <a:r>
              <a:rPr lang="en-US" sz="2200" dirty="0" smtClean="0"/>
              <a:t> </a:t>
            </a:r>
            <a:r>
              <a:rPr lang="en-US" sz="2200" dirty="0" err="1" smtClean="0"/>
              <a:t>mục</a:t>
            </a:r>
            <a:r>
              <a:rPr lang="en-US" sz="2200" dirty="0" smtClean="0"/>
              <a:t> </a:t>
            </a:r>
            <a:r>
              <a:rPr lang="en-US" sz="2200" dirty="0" err="1" smtClean="0"/>
              <a:t>đích</a:t>
            </a:r>
            <a:r>
              <a:rPr lang="en-US" sz="2200" dirty="0" smtClean="0"/>
              <a:t> </a:t>
            </a:r>
            <a:r>
              <a:rPr lang="en-US" sz="2200" dirty="0" err="1" smtClean="0"/>
              <a:t>của</a:t>
            </a:r>
            <a:r>
              <a:rPr lang="en-US" sz="2200" dirty="0" smtClean="0"/>
              <a:t> </a:t>
            </a:r>
            <a:r>
              <a:rPr lang="en-US" sz="2200" dirty="0" err="1" smtClean="0"/>
              <a:t>người</a:t>
            </a:r>
            <a:r>
              <a:rPr lang="en-US" sz="2200" dirty="0" smtClean="0"/>
              <a:t> </a:t>
            </a:r>
            <a:r>
              <a:rPr lang="en-US" sz="2200" dirty="0" err="1" smtClean="0"/>
              <a:t>dùng</a:t>
            </a:r>
            <a:r>
              <a:rPr lang="en-US" sz="2200" dirty="0" smtClean="0"/>
              <a:t>. </a:t>
            </a:r>
            <a:r>
              <a:rPr lang="vi-VN" sz="2200" dirty="0" smtClean="0"/>
              <a:t>Đ</a:t>
            </a:r>
            <a:r>
              <a:rPr lang="en-US" sz="2200" dirty="0" smtClean="0"/>
              <a:t>ể </a:t>
            </a:r>
            <a:r>
              <a:rPr lang="en-US" sz="2200" dirty="0" err="1" smtClean="0"/>
              <a:t>có</a:t>
            </a:r>
            <a:r>
              <a:rPr lang="en-US" sz="2200" dirty="0" smtClean="0"/>
              <a:t> </a:t>
            </a:r>
            <a:r>
              <a:rPr lang="en-US" sz="2200" dirty="0" err="1" smtClean="0"/>
              <a:t>được</a:t>
            </a:r>
            <a:r>
              <a:rPr lang="en-US" sz="2200" dirty="0" smtClean="0"/>
              <a:t> </a:t>
            </a:r>
            <a:r>
              <a:rPr lang="en-US" sz="2200" dirty="0" err="1" smtClean="0"/>
              <a:t>thông</a:t>
            </a:r>
            <a:r>
              <a:rPr lang="en-US" sz="2200" dirty="0" smtClean="0"/>
              <a:t> tin </a:t>
            </a:r>
            <a:r>
              <a:rPr lang="en-US" sz="2200" dirty="0" err="1" smtClean="0"/>
              <a:t>chính</a:t>
            </a:r>
            <a:r>
              <a:rPr lang="en-US" sz="2200" dirty="0" smtClean="0"/>
              <a:t> </a:t>
            </a:r>
            <a:r>
              <a:rPr lang="en-US" sz="2200" dirty="0" err="1" smtClean="0"/>
              <a:t>xác</a:t>
            </a:r>
            <a:r>
              <a:rPr lang="en-US" sz="2200" dirty="0" smtClean="0"/>
              <a:t> </a:t>
            </a:r>
            <a:r>
              <a:rPr lang="en-US" sz="2200" dirty="0" err="1" smtClean="0"/>
              <a:t>nhất</a:t>
            </a:r>
            <a:r>
              <a:rPr lang="en-US" sz="2200" dirty="0" smtClean="0"/>
              <a:t>, </a:t>
            </a:r>
            <a:r>
              <a:rPr lang="en-US" sz="2200" dirty="0" err="1" smtClean="0"/>
              <a:t>người</a:t>
            </a:r>
            <a:r>
              <a:rPr lang="en-US" sz="2200" dirty="0" smtClean="0"/>
              <a:t> </a:t>
            </a:r>
            <a:r>
              <a:rPr lang="en-US" sz="2200" dirty="0" err="1" smtClean="0"/>
              <a:t>dùng</a:t>
            </a:r>
            <a:r>
              <a:rPr lang="en-US" sz="2200" dirty="0" smtClean="0"/>
              <a:t> </a:t>
            </a:r>
            <a:r>
              <a:rPr lang="en-US" sz="2200" dirty="0" err="1" smtClean="0"/>
              <a:t>cần</a:t>
            </a:r>
            <a:r>
              <a:rPr lang="en-US" sz="2200" dirty="0" smtClean="0"/>
              <a:t> </a:t>
            </a:r>
            <a:r>
              <a:rPr lang="en-US" sz="2200" dirty="0" err="1" smtClean="0"/>
              <a:t>tốn</a:t>
            </a:r>
            <a:r>
              <a:rPr lang="en-US" sz="2200" dirty="0" smtClean="0"/>
              <a:t> </a:t>
            </a:r>
            <a:r>
              <a:rPr lang="en-US" sz="2200" dirty="0" err="1" smtClean="0"/>
              <a:t>thời</a:t>
            </a:r>
            <a:r>
              <a:rPr lang="en-US" sz="2200" dirty="0" smtClean="0"/>
              <a:t> </a:t>
            </a:r>
            <a:r>
              <a:rPr lang="en-US" sz="2200" dirty="0" err="1" smtClean="0"/>
              <a:t>gian</a:t>
            </a:r>
            <a:r>
              <a:rPr lang="en-US" sz="2200" dirty="0" smtClean="0"/>
              <a:t> </a:t>
            </a:r>
            <a:r>
              <a:rPr lang="en-US" sz="2200" dirty="0" err="1" smtClean="0"/>
              <a:t>để</a:t>
            </a:r>
            <a:r>
              <a:rPr lang="en-US" sz="2200" dirty="0" smtClean="0"/>
              <a:t> </a:t>
            </a:r>
            <a:r>
              <a:rPr lang="en-US" sz="2200" dirty="0" err="1" smtClean="0"/>
              <a:t>duyệt</a:t>
            </a:r>
            <a:r>
              <a:rPr lang="vi-VN" sz="2200" dirty="0" smtClean="0"/>
              <a:t> tìm.</a:t>
            </a:r>
            <a:endParaRPr lang="en-US" sz="2200" dirty="0" smtClean="0"/>
          </a:p>
          <a:p>
            <a:pPr algn="just"/>
            <a:r>
              <a:rPr lang="vi-VN" sz="2200" dirty="0" smtClean="0"/>
              <a:t>Đã có một số nghiên cứu về hệ thống hỏi đáp [</a:t>
            </a:r>
            <a:r>
              <a:rPr lang="vi-VN" sz="2200" dirty="0" smtClean="0">
                <a:solidFill>
                  <a:srgbClr val="FF0000"/>
                </a:solidFill>
              </a:rPr>
              <a:t>ref</a:t>
            </a:r>
            <a:r>
              <a:rPr lang="vi-VN" sz="2200" dirty="0" smtClean="0"/>
              <a:t>] nhằm phục vụ tốt hơn cho vấn đề tìm kiếm.</a:t>
            </a:r>
          </a:p>
          <a:p>
            <a:pPr algn="just"/>
            <a:r>
              <a:rPr lang="vi-VN" sz="2200" dirty="0" smtClean="0"/>
              <a:t>Đề tài mong muốn xây dựng một giao diện hỏi đáp để tìm kiếm bài báo. Các thức hỏi đáp có thể sẽ giúp tìm kiếm bài báo chính xác hơn. Ngoài ra, nó còn tạo ra một môi trường giao tiếp thân thiện giữa người và máy. </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Mục tiêu và phạm vi đề tài</a:t>
            </a:r>
            <a:endParaRPr lang="en-US" dirty="0"/>
          </a:p>
        </p:txBody>
      </p:sp>
      <p:sp>
        <p:nvSpPr>
          <p:cNvPr id="3" name="Content Placeholder 2"/>
          <p:cNvSpPr>
            <a:spLocks noGrp="1"/>
          </p:cNvSpPr>
          <p:nvPr>
            <p:ph idx="1"/>
          </p:nvPr>
        </p:nvSpPr>
        <p:spPr/>
        <p:txBody>
          <a:bodyPr/>
          <a:lstStyle/>
          <a:p>
            <a:pPr algn="just"/>
            <a:r>
              <a:rPr lang="en-US" sz="2200" dirty="0" err="1" smtClean="0"/>
              <a:t>Mục</a:t>
            </a:r>
            <a:r>
              <a:rPr lang="en-US" sz="2200" dirty="0" smtClean="0"/>
              <a:t> </a:t>
            </a:r>
            <a:r>
              <a:rPr lang="en-US" sz="2200" dirty="0" err="1" smtClean="0"/>
              <a:t>tiêu</a:t>
            </a:r>
            <a:r>
              <a:rPr lang="en-US" sz="2200" dirty="0" smtClean="0"/>
              <a:t> </a:t>
            </a:r>
            <a:r>
              <a:rPr lang="en-US" sz="2200" dirty="0" err="1" smtClean="0"/>
              <a:t>xây</a:t>
            </a:r>
            <a:r>
              <a:rPr lang="en-US" sz="2200" dirty="0" smtClean="0"/>
              <a:t> </a:t>
            </a:r>
            <a:r>
              <a:rPr lang="en-US" sz="2200" dirty="0" err="1" smtClean="0"/>
              <a:t>dựng</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các</a:t>
            </a:r>
            <a:r>
              <a:rPr lang="en-US" sz="2200" dirty="0" smtClean="0"/>
              <a:t> </a:t>
            </a:r>
            <a:r>
              <a:rPr lang="en-US" sz="2200" dirty="0" err="1" smtClean="0"/>
              <a:t>bài</a:t>
            </a:r>
            <a:r>
              <a:rPr lang="en-US" sz="2200" dirty="0" smtClean="0"/>
              <a:t> </a:t>
            </a:r>
            <a:r>
              <a:rPr lang="en-US" sz="2200" dirty="0" err="1" smtClean="0"/>
              <a:t>báo</a:t>
            </a:r>
            <a:r>
              <a:rPr lang="en-US" sz="2200" dirty="0" smtClean="0"/>
              <a:t> </a:t>
            </a:r>
            <a:r>
              <a:rPr lang="en-US" sz="2200" dirty="0" err="1" smtClean="0"/>
              <a:t>khoa</a:t>
            </a:r>
            <a:r>
              <a:rPr lang="en-US" sz="2200" dirty="0" smtClean="0"/>
              <a:t> </a:t>
            </a:r>
            <a:r>
              <a:rPr lang="en-US" sz="2200" dirty="0" err="1" smtClean="0"/>
              <a:t>học</a:t>
            </a:r>
            <a:r>
              <a:rPr lang="en-US" sz="2200" dirty="0" smtClean="0"/>
              <a:t> </a:t>
            </a:r>
            <a:r>
              <a:rPr lang="en-US" sz="2200" dirty="0" err="1" smtClean="0"/>
              <a:t>thuộc</a:t>
            </a:r>
            <a:r>
              <a:rPr lang="en-US" sz="2200" dirty="0" smtClean="0"/>
              <a:t> </a:t>
            </a:r>
            <a:r>
              <a:rPr lang="en-US" sz="2200" dirty="0" err="1" smtClean="0"/>
              <a:t>lĩnh</a:t>
            </a:r>
            <a:r>
              <a:rPr lang="en-US" sz="2200" dirty="0" smtClean="0"/>
              <a:t> </a:t>
            </a:r>
            <a:r>
              <a:rPr lang="en-US" sz="2200" dirty="0" err="1" smtClean="0"/>
              <a:t>vực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a:t>
            </a:r>
          </a:p>
          <a:p>
            <a:pPr algn="just"/>
            <a:r>
              <a:rPr lang="en-US" sz="2200" dirty="0" err="1" smtClean="0"/>
              <a:t>Hệ</a:t>
            </a:r>
            <a:r>
              <a:rPr lang="en-US" sz="2200" dirty="0" smtClean="0"/>
              <a:t> </a:t>
            </a:r>
            <a:r>
              <a:rPr lang="en-US" sz="2200" dirty="0" err="1" smtClean="0"/>
              <a:t>thống</a:t>
            </a:r>
            <a:r>
              <a:rPr lang="en-US" sz="2200" dirty="0" smtClean="0"/>
              <a:t> </a:t>
            </a:r>
            <a:r>
              <a:rPr lang="en-US" sz="2200" dirty="0" err="1" smtClean="0"/>
              <a:t>cung</a:t>
            </a:r>
            <a:r>
              <a:rPr lang="en-US" sz="2200" dirty="0" smtClean="0"/>
              <a:t> </a:t>
            </a:r>
            <a:r>
              <a:rPr lang="en-US" sz="2200" dirty="0" err="1" smtClean="0"/>
              <a:t>cấp</a:t>
            </a:r>
            <a:r>
              <a:rPr lang="en-US" sz="2200" dirty="0" smtClean="0"/>
              <a:t> </a:t>
            </a:r>
            <a:r>
              <a:rPr lang="en-US" sz="2200" dirty="0" err="1" smtClean="0"/>
              <a:t>chức</a:t>
            </a:r>
            <a:r>
              <a:rPr lang="en-US" sz="2200" dirty="0" smtClean="0"/>
              <a:t> </a:t>
            </a:r>
            <a:r>
              <a:rPr lang="en-US" sz="2200" dirty="0" err="1" smtClean="0"/>
              <a:t>năng</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theo</a:t>
            </a:r>
            <a:r>
              <a:rPr lang="en-US" sz="2200" dirty="0" smtClean="0"/>
              <a:t> </a:t>
            </a:r>
            <a:r>
              <a:rPr lang="en-US" sz="2200" dirty="0" err="1" smtClean="0"/>
              <a:t>từ</a:t>
            </a:r>
            <a:r>
              <a:rPr lang="en-US" sz="2200" dirty="0" smtClean="0"/>
              <a:t> khóa </a:t>
            </a:r>
            <a:r>
              <a:rPr lang="en-US" sz="2200" dirty="0" err="1" smtClean="0"/>
              <a:t>thông</a:t>
            </a:r>
            <a:r>
              <a:rPr lang="en-US" sz="2200" dirty="0" smtClean="0"/>
              <a:t> </a:t>
            </a:r>
            <a:r>
              <a:rPr lang="en-US" sz="2200" dirty="0" err="1" smtClean="0"/>
              <a:t>thường</a:t>
            </a:r>
            <a:r>
              <a:rPr lang="en-US" sz="2200" dirty="0" smtClean="0"/>
              <a:t> </a:t>
            </a:r>
            <a:r>
              <a:rPr lang="en-US" sz="2200" dirty="0" err="1" smtClean="0"/>
              <a:t>và</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bằng</a:t>
            </a:r>
            <a:r>
              <a:rPr lang="en-US" sz="2200" dirty="0" smtClean="0"/>
              <a:t> </a:t>
            </a:r>
            <a:r>
              <a:rPr lang="en-US" sz="2200" dirty="0" err="1" smtClean="0"/>
              <a:t>cách</a:t>
            </a:r>
            <a:r>
              <a:rPr lang="en-US" sz="2200" dirty="0" smtClean="0"/>
              <a:t> </a:t>
            </a:r>
            <a:r>
              <a:rPr lang="en-US" sz="2200" dirty="0" err="1" smtClean="0"/>
              <a:t>đặt</a:t>
            </a:r>
            <a:r>
              <a:rPr lang="en-US" sz="2200" dirty="0" smtClean="0"/>
              <a:t> </a:t>
            </a:r>
            <a:r>
              <a:rPr lang="en-US" sz="2200" dirty="0" err="1" smtClean="0"/>
              <a:t>câu</a:t>
            </a:r>
            <a:r>
              <a:rPr lang="en-US" sz="2200" dirty="0" smtClean="0"/>
              <a:t> </a:t>
            </a:r>
            <a:r>
              <a:rPr lang="en-US" sz="2200" dirty="0" err="1" smtClean="0"/>
              <a:t>hỏi</a:t>
            </a:r>
            <a:r>
              <a:rPr lang="en-US" sz="2200" dirty="0" smtClean="0"/>
              <a:t>.</a:t>
            </a:r>
          </a:p>
          <a:p>
            <a:pPr algn="just"/>
            <a:r>
              <a:rPr lang="en-US" sz="2200" dirty="0" err="1" smtClean="0"/>
              <a:t>Nguồn</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lấy</a:t>
            </a:r>
            <a:r>
              <a:rPr lang="en-US" sz="2200" dirty="0" smtClean="0"/>
              <a:t> </a:t>
            </a:r>
            <a:r>
              <a:rPr lang="en-US" sz="2200" dirty="0" err="1" smtClean="0"/>
              <a:t>từ</a:t>
            </a:r>
            <a:r>
              <a:rPr lang="en-US" sz="2200" dirty="0" smtClean="0"/>
              <a:t> </a:t>
            </a:r>
            <a:r>
              <a:rPr lang="en-US" sz="2200" dirty="0" err="1" smtClean="0"/>
              <a:t>kho</a:t>
            </a:r>
            <a:r>
              <a:rPr lang="en-US" sz="2200" dirty="0" smtClean="0"/>
              <a:t> </a:t>
            </a:r>
            <a:r>
              <a:rPr lang="en-US" sz="2200" dirty="0" err="1" smtClean="0"/>
              <a:t>dữ</a:t>
            </a:r>
            <a:r>
              <a:rPr lang="en-US" sz="2200" dirty="0" smtClean="0"/>
              <a:t> </a:t>
            </a:r>
            <a:r>
              <a:rPr lang="en-US" sz="2200" dirty="0" err="1" smtClean="0"/>
              <a:t>liệu</a:t>
            </a:r>
            <a:r>
              <a:rPr lang="en-US" sz="2200" dirty="0" smtClean="0"/>
              <a:t> DBLP (</a:t>
            </a:r>
            <a:r>
              <a:rPr lang="vi-VN" sz="2200" dirty="0" smtClean="0"/>
              <a:t>Digital Bibliography &amp; Library Project</a:t>
            </a:r>
            <a:r>
              <a:rPr lang="en-US" sz="2200" dirty="0" smtClean="0"/>
              <a:t>) </a:t>
            </a:r>
            <a:r>
              <a:rPr lang="en-US" sz="2200" dirty="0" err="1" smtClean="0"/>
              <a:t>chứa</a:t>
            </a:r>
            <a:r>
              <a:rPr lang="en-US" sz="2200" dirty="0" smtClean="0"/>
              <a:t> </a:t>
            </a:r>
            <a:r>
              <a:rPr lang="en-US" sz="2200" dirty="0" err="1" smtClean="0"/>
              <a:t>hơn</a:t>
            </a:r>
            <a:r>
              <a:rPr lang="en-US" sz="2200" dirty="0" smtClean="0"/>
              <a:t> 1,</a:t>
            </a:r>
            <a:r>
              <a:rPr lang="vi-VN" sz="2200" dirty="0" smtClean="0"/>
              <a:t>5</a:t>
            </a:r>
            <a:r>
              <a:rPr lang="en-US" sz="2200" dirty="0" smtClean="0"/>
              <a:t> </a:t>
            </a:r>
            <a:r>
              <a:rPr lang="en-US" sz="2200" dirty="0" err="1" smtClean="0"/>
              <a:t>triệu</a:t>
            </a:r>
            <a:r>
              <a:rPr lang="en-US" sz="2200" dirty="0" smtClean="0"/>
              <a:t> </a:t>
            </a:r>
            <a:r>
              <a:rPr lang="en-US" sz="2200" dirty="0" err="1" smtClean="0"/>
              <a:t>bài</a:t>
            </a:r>
            <a:r>
              <a:rPr lang="en-US" sz="2200" dirty="0" smtClean="0"/>
              <a:t> </a:t>
            </a:r>
            <a:r>
              <a:rPr lang="en-US" sz="2200" dirty="0" err="1" smtClean="0"/>
              <a:t>báo</a:t>
            </a:r>
            <a:r>
              <a:rPr lang="en-US" sz="2200" dirty="0" smtClean="0"/>
              <a:t> [</a:t>
            </a:r>
            <a:r>
              <a:rPr lang="vi-VN" sz="2200" dirty="0" smtClean="0">
                <a:solidFill>
                  <a:srgbClr val="FF0000"/>
                </a:solidFill>
              </a:rPr>
              <a:t>ref</a:t>
            </a:r>
            <a:r>
              <a:rPr lang="en-US" sz="2200" dirty="0" smtClean="0"/>
              <a:t>].</a:t>
            </a:r>
          </a:p>
          <a:p>
            <a:r>
              <a:rPr lang="en-US" sz="2200" dirty="0" err="1" smtClean="0"/>
              <a:t>Các</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mà</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xử</a:t>
            </a:r>
            <a:r>
              <a:rPr lang="en-US" sz="2200" dirty="0" smtClean="0"/>
              <a:t> </a:t>
            </a:r>
            <a:r>
              <a:rPr lang="en-US" sz="2200" dirty="0" err="1" smtClean="0"/>
              <a:t>lý</a:t>
            </a:r>
            <a:r>
              <a:rPr lang="en-US" sz="2200" dirty="0" smtClean="0"/>
              <a:t> </a:t>
            </a:r>
            <a:r>
              <a:rPr lang="en-US" sz="2200" dirty="0" err="1" smtClean="0"/>
              <a:t>được</a:t>
            </a:r>
            <a:r>
              <a:rPr lang="en-US" sz="2200" dirty="0" smtClean="0"/>
              <a:t>. </a:t>
            </a:r>
          </a:p>
          <a:p>
            <a:pPr lvl="1"/>
            <a:r>
              <a:rPr lang="vi-VN" sz="2200" dirty="0" smtClean="0"/>
              <a:t>Yes/No question</a:t>
            </a:r>
          </a:p>
          <a:p>
            <a:pPr lvl="1"/>
            <a:r>
              <a:rPr lang="vi-VN" sz="2200" dirty="0" smtClean="0"/>
              <a:t>Wh-word question (What, Which, Who)</a:t>
            </a:r>
          </a:p>
          <a:p>
            <a:pPr lvl="1"/>
            <a:r>
              <a:rPr lang="vi-VN" sz="2200" dirty="0" smtClean="0"/>
              <a:t>List Question</a:t>
            </a:r>
          </a:p>
          <a:p>
            <a:r>
              <a:rPr lang="en-US" sz="2200" dirty="0" smtClean="0"/>
              <a:t>Tập </a:t>
            </a:r>
            <a:r>
              <a:rPr lang="en-US" sz="2200" dirty="0" err="1" smtClean="0"/>
              <a:t>câu</a:t>
            </a:r>
            <a:r>
              <a:rPr lang="en-US" sz="2200" dirty="0" smtClean="0"/>
              <a:t> </a:t>
            </a:r>
            <a:r>
              <a:rPr lang="en-US" sz="2200" dirty="0" err="1" smtClean="0"/>
              <a:t>hỏi</a:t>
            </a:r>
            <a:r>
              <a:rPr lang="en-US" sz="2200" dirty="0" smtClean="0"/>
              <a:t> </a:t>
            </a:r>
            <a:r>
              <a:rPr lang="en-US" sz="2200" dirty="0" err="1" smtClean="0"/>
              <a:t>kiểm</a:t>
            </a:r>
            <a:r>
              <a:rPr lang="en-US" sz="2200" dirty="0" smtClean="0"/>
              <a:t> </a:t>
            </a:r>
            <a:r>
              <a:rPr lang="en-US" sz="2200" dirty="0" err="1" smtClean="0"/>
              <a:t>thử</a:t>
            </a:r>
            <a:r>
              <a:rPr lang="en-US" sz="2200" dirty="0" smtClean="0"/>
              <a:t> </a:t>
            </a:r>
            <a:r>
              <a:rPr lang="en-US" sz="2200" dirty="0" err="1" smtClean="0"/>
              <a:t>sẽ</a:t>
            </a:r>
            <a:r>
              <a:rPr lang="en-US" sz="2200" dirty="0" smtClean="0"/>
              <a:t> </a:t>
            </a:r>
            <a:r>
              <a:rPr lang="vi-VN" sz="2200" dirty="0" smtClean="0"/>
              <a:t>được tạo bằng tay tham khảo trên một số mẫu câu của TREC.</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pPr algn="just"/>
            <a:r>
              <a:rPr lang="vi-VN" sz="2200" dirty="0" smtClean="0"/>
              <a:t>Mục tiêu: rút được các bộ ba quan hệ trong câu hỏi. Chuyển chúng thành một câu lệnh SQL duy nhất.</a:t>
            </a:r>
          </a:p>
          <a:p>
            <a:pPr algn="just"/>
            <a:r>
              <a:rPr lang="vi-VN" sz="2200" dirty="0" smtClean="0"/>
              <a:t>Sử dụng luật nhãn từ loại để rút bộ ba thay vì phân tích cú pháp câu hỏi, nhằm tránh trường hợp câu hỏi nhập nhằng và sai cú pháp.</a:t>
            </a:r>
            <a:endParaRPr lang="en-US" sz="2200" dirty="0" smtClean="0"/>
          </a:p>
          <a:p>
            <a:pPr algn="just"/>
            <a:r>
              <a:rPr lang="en-US" sz="2200" dirty="0" err="1" smtClean="0"/>
              <a:t>Gồm</a:t>
            </a:r>
            <a:r>
              <a:rPr lang="en-US" sz="2200" dirty="0" smtClean="0"/>
              <a:t> </a:t>
            </a:r>
            <a:r>
              <a:rPr lang="en-US" sz="2200" dirty="0" err="1" smtClean="0"/>
              <a:t>các</a:t>
            </a:r>
            <a:r>
              <a:rPr lang="en-US" sz="2200" dirty="0" smtClean="0"/>
              <a:t> </a:t>
            </a:r>
            <a:r>
              <a:rPr lang="en-US" sz="2200" dirty="0" err="1" smtClean="0"/>
              <a:t>bước</a:t>
            </a:r>
            <a:r>
              <a:rPr lang="en-US" sz="2200" dirty="0" smtClean="0"/>
              <a:t> </a:t>
            </a:r>
            <a:r>
              <a:rPr lang="en-US" sz="2200" dirty="0" err="1" smtClean="0"/>
              <a:t>chính</a:t>
            </a:r>
            <a:endParaRPr lang="en-US" sz="2200" dirty="0" smtClean="0"/>
          </a:p>
          <a:p>
            <a:pPr lvl="1" algn="just"/>
            <a:r>
              <a:rPr lang="en-US" sz="2200" dirty="0" err="1" smtClean="0"/>
              <a:t>Gán</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và</a:t>
            </a:r>
            <a:r>
              <a:rPr lang="en-US" sz="2200" dirty="0" smtClean="0"/>
              <a:t> </a:t>
            </a:r>
            <a:r>
              <a:rPr lang="en-US" sz="2200" dirty="0" err="1" smtClean="0"/>
              <a:t>đơn</a:t>
            </a:r>
            <a:r>
              <a:rPr lang="en-US" sz="2200" dirty="0" smtClean="0"/>
              <a:t> </a:t>
            </a:r>
            <a:r>
              <a:rPr lang="en-US" sz="2200" dirty="0" err="1" smtClean="0"/>
              <a:t>giản</a:t>
            </a:r>
            <a:r>
              <a:rPr lang="en-US" sz="2200" dirty="0" smtClean="0"/>
              <a:t> </a:t>
            </a:r>
            <a:r>
              <a:rPr lang="en-US" sz="2200" dirty="0" err="1" smtClean="0"/>
              <a:t>từ</a:t>
            </a:r>
            <a:r>
              <a:rPr lang="en-US" sz="2200" dirty="0" smtClean="0"/>
              <a:t> (</a:t>
            </a:r>
            <a:r>
              <a:rPr lang="en-US" sz="2200" dirty="0" err="1" smtClean="0"/>
              <a:t>cụm</a:t>
            </a:r>
            <a:r>
              <a:rPr lang="en-US" sz="2200" dirty="0" smtClean="0"/>
              <a:t> </a:t>
            </a:r>
            <a:r>
              <a:rPr lang="en-US" sz="2200" dirty="0" err="1" smtClean="0"/>
              <a:t>từ</a:t>
            </a:r>
            <a:r>
              <a:rPr lang="en-US" sz="2200" dirty="0" smtClean="0"/>
              <a:t>)</a:t>
            </a:r>
          </a:p>
          <a:p>
            <a:pPr lvl="1" algn="just"/>
            <a:r>
              <a:rPr lang="en-US" sz="2200" dirty="0" err="1" smtClean="0"/>
              <a:t>Rút</a:t>
            </a:r>
            <a:r>
              <a:rPr lang="en-US" sz="2200" dirty="0" smtClean="0"/>
              <a:t> </a:t>
            </a:r>
            <a:r>
              <a:rPr lang="en-US" sz="2200" dirty="0" err="1" smtClean="0"/>
              <a:t>trích</a:t>
            </a:r>
            <a:r>
              <a:rPr lang="en-US" sz="2200" dirty="0" smtClean="0"/>
              <a:t> </a:t>
            </a:r>
            <a:r>
              <a:rPr lang="en-US" sz="2200" dirty="0" err="1" smtClean="0"/>
              <a:t>các</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Nhận</a:t>
            </a:r>
            <a:r>
              <a:rPr lang="en-US" sz="2200" dirty="0" smtClean="0"/>
              <a:t> </a:t>
            </a:r>
            <a:r>
              <a:rPr lang="en-US" sz="2200" dirty="0" err="1" smtClean="0"/>
              <a:t>diện</a:t>
            </a:r>
            <a:r>
              <a:rPr lang="en-US" sz="2200" dirty="0" smtClean="0"/>
              <a:t> </a:t>
            </a:r>
            <a:r>
              <a:rPr lang="en-US" sz="2200" dirty="0" err="1" smtClean="0"/>
              <a:t>các</a:t>
            </a:r>
            <a:r>
              <a:rPr lang="en-US" sz="2200" dirty="0" smtClean="0"/>
              <a:t> </a:t>
            </a:r>
            <a:r>
              <a:rPr lang="en-US" sz="2200" dirty="0" err="1" smtClean="0"/>
              <a:t>thực</a:t>
            </a:r>
            <a:r>
              <a:rPr lang="en-US" sz="2200" dirty="0" smtClean="0"/>
              <a:t> </a:t>
            </a:r>
            <a:r>
              <a:rPr lang="en-US" sz="2200" dirty="0" err="1" smtClean="0"/>
              <a:t>thể</a:t>
            </a:r>
            <a:r>
              <a:rPr lang="en-US" sz="2200" dirty="0" smtClean="0"/>
              <a:t> </a:t>
            </a:r>
            <a:r>
              <a:rPr lang="en-US" sz="2200" dirty="0" err="1" smtClean="0"/>
              <a:t>trong</a:t>
            </a:r>
            <a:r>
              <a:rPr lang="en-US" sz="2200" dirty="0" smtClean="0"/>
              <a:t> </a:t>
            </a:r>
            <a:r>
              <a:rPr lang="en-US" sz="2200" dirty="0" err="1" smtClean="0"/>
              <a:t>từng</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Sinh</a:t>
            </a:r>
            <a:r>
              <a:rPr lang="en-US" sz="2200" dirty="0" smtClean="0"/>
              <a:t> </a:t>
            </a:r>
            <a:r>
              <a:rPr lang="en-US" sz="2200" dirty="0" err="1" smtClean="0"/>
              <a:t>câu</a:t>
            </a:r>
            <a:r>
              <a:rPr lang="en-US" sz="2200" dirty="0" smtClean="0"/>
              <a:t> </a:t>
            </a:r>
            <a:r>
              <a:rPr lang="en-US" sz="2200" dirty="0" err="1" smtClean="0"/>
              <a:t>truy</a:t>
            </a:r>
            <a:r>
              <a:rPr lang="en-US" sz="2200" dirty="0" smtClean="0"/>
              <a:t> </a:t>
            </a:r>
            <a:r>
              <a:rPr lang="en-US" sz="2200" dirty="0" err="1" smtClean="0"/>
              <a:t>vấn</a:t>
            </a:r>
            <a:endParaRPr lang="en-US" sz="2200" dirty="0" smtClean="0"/>
          </a:p>
          <a:p>
            <a:pPr algn="just"/>
            <a:r>
              <a:rPr lang="en-US" sz="2200" dirty="0" err="1" smtClean="0"/>
              <a:t>Ngoài</a:t>
            </a:r>
            <a:r>
              <a:rPr lang="en-US" sz="2200" dirty="0" smtClean="0"/>
              <a:t> </a:t>
            </a:r>
            <a:r>
              <a:rPr lang="en-US" sz="2200" dirty="0" err="1" smtClean="0"/>
              <a:t>ra</a:t>
            </a:r>
            <a:r>
              <a:rPr lang="en-US" sz="2200" dirty="0" smtClean="0"/>
              <a:t> </a:t>
            </a:r>
            <a:r>
              <a:rPr lang="en-US" sz="2200" dirty="0" err="1" smtClean="0"/>
              <a:t>còn</a:t>
            </a:r>
            <a:r>
              <a:rPr lang="en-US" sz="2200" dirty="0" smtClean="0"/>
              <a:t> </a:t>
            </a:r>
            <a:r>
              <a:rPr lang="en-US" sz="2200" dirty="0" err="1" smtClean="0"/>
              <a:t>có</a:t>
            </a:r>
            <a:r>
              <a:rPr lang="en-US" sz="2200" dirty="0" smtClean="0"/>
              <a:t> </a:t>
            </a:r>
            <a:r>
              <a:rPr lang="en-US" sz="2200" dirty="0" err="1" smtClean="0"/>
              <a:t>bước</a:t>
            </a:r>
            <a:r>
              <a:rPr lang="en-US" sz="2200" dirty="0" smtClean="0"/>
              <a:t> </a:t>
            </a:r>
            <a:r>
              <a:rPr lang="en-US" sz="2200" dirty="0" err="1" smtClean="0"/>
              <a:t>phân</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nhằm</a:t>
            </a:r>
            <a:r>
              <a:rPr lang="en-US" sz="2200" dirty="0" smtClean="0"/>
              <a:t> </a:t>
            </a:r>
            <a:r>
              <a:rPr lang="en-US" sz="2200" dirty="0" err="1" smtClean="0"/>
              <a:t>xác</a:t>
            </a:r>
            <a:r>
              <a:rPr lang="en-US" sz="2200" dirty="0" smtClean="0"/>
              <a:t> </a:t>
            </a:r>
            <a:r>
              <a:rPr lang="en-US" sz="2200" dirty="0" err="1" smtClean="0"/>
              <a:t>định</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và</a:t>
            </a:r>
            <a:r>
              <a:rPr lang="en-US" sz="2200" dirty="0" smtClean="0"/>
              <a:t> </a:t>
            </a:r>
            <a:r>
              <a:rPr lang="en-US" sz="2200" dirty="0" err="1" smtClean="0"/>
              <a:t>đối</a:t>
            </a:r>
            <a:r>
              <a:rPr lang="en-US" sz="2200" dirty="0" smtClean="0"/>
              <a:t> </a:t>
            </a:r>
            <a:r>
              <a:rPr lang="en-US" sz="2200" dirty="0" err="1" smtClean="0"/>
              <a:t>tượng</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hướng</a:t>
            </a:r>
            <a:r>
              <a:rPr lang="en-US" sz="2200" dirty="0" smtClean="0"/>
              <a:t> </a:t>
            </a:r>
            <a:r>
              <a:rPr lang="en-US" sz="2200" dirty="0" err="1" smtClean="0"/>
              <a:t>đến</a:t>
            </a:r>
            <a:endParaRPr lang="en-US" sz="2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3" name="Content Placeholder 2"/>
          <p:cNvSpPr>
            <a:spLocks noGrp="1"/>
          </p:cNvSpPr>
          <p:nvPr>
            <p:ph idx="1"/>
          </p:nvPr>
        </p:nvSpPr>
        <p:spPr/>
        <p:txBody>
          <a:bodyPr/>
          <a:lstStyle/>
          <a:p>
            <a:r>
              <a:rPr lang="en-US" sz="2200" dirty="0" smtClean="0"/>
              <a:t>Tập tin </a:t>
            </a:r>
            <a:r>
              <a:rPr lang="en-US" sz="2200" dirty="0" err="1" smtClean="0"/>
              <a:t>cấu</a:t>
            </a:r>
            <a:r>
              <a:rPr lang="en-US" sz="2200" dirty="0" smtClean="0"/>
              <a:t> </a:t>
            </a:r>
            <a:r>
              <a:rPr lang="en-US" sz="2200" dirty="0" err="1" smtClean="0"/>
              <a:t>hình</a:t>
            </a:r>
            <a:r>
              <a:rPr lang="en-US" sz="2200" dirty="0" smtClean="0"/>
              <a:t> </a:t>
            </a:r>
            <a:r>
              <a:rPr lang="en-US" sz="2200" dirty="0" err="1" smtClean="0"/>
              <a:t>ngữ</a:t>
            </a:r>
            <a:r>
              <a:rPr lang="en-US" sz="2200" dirty="0" smtClean="0"/>
              <a:t> </a:t>
            </a:r>
            <a:r>
              <a:rPr lang="en-US" sz="2200" dirty="0" err="1" smtClean="0"/>
              <a:t>nghĩa</a:t>
            </a:r>
            <a:endParaRPr lang="en-US" sz="2200" dirty="0" smtClean="0"/>
          </a:p>
          <a:p>
            <a:pPr lvl="1" algn="just"/>
            <a:r>
              <a:rPr lang="en-US" sz="2200" dirty="0" smtClean="0"/>
              <a:t>T</a:t>
            </a:r>
            <a:r>
              <a:rPr lang="vi-VN" sz="2200" dirty="0" smtClean="0"/>
              <a:t>hông tin trên cơ sở dữ liệu quan hệ thông thường chưa miêu tả rõ các mối quan hệ ngữ nghĩa giữa các bảng hoặc giữa bảng với các thuộc tính</a:t>
            </a:r>
            <a:r>
              <a:rPr lang="en-US" sz="2200" dirty="0" smtClean="0"/>
              <a:t>.</a:t>
            </a:r>
            <a:endParaRPr lang="en-US" sz="2200" dirty="0" smtClean="0"/>
          </a:p>
          <a:p>
            <a:pPr lvl="1" algn="just"/>
            <a:r>
              <a:rPr lang="vi-VN" sz="2200" dirty="0" smtClean="0"/>
              <a:t>Trên thực tế khảo sát, các hệ thống hỏi đáp</a:t>
            </a:r>
            <a:r>
              <a:rPr lang="en-US" sz="2200" dirty="0" smtClean="0"/>
              <a:t> </a:t>
            </a:r>
            <a:r>
              <a:rPr lang="vi-VN" sz="2200" dirty="0" smtClean="0"/>
              <a:t>[</a:t>
            </a:r>
            <a:r>
              <a:rPr lang="en-US" sz="2200" dirty="0" smtClean="0">
                <a:solidFill>
                  <a:srgbClr val="FF0000"/>
                </a:solidFill>
              </a:rPr>
              <a:t>ref</a:t>
            </a:r>
            <a:r>
              <a:rPr lang="vi-VN" sz="2200" dirty="0" smtClean="0"/>
              <a:t>] đều thực hiện trên một cơ sở dữ liệu lưu trữ sẵn các bộ ba hay một ontology ngữ nghĩa [</a:t>
            </a:r>
            <a:r>
              <a:rPr lang="en-US" sz="2200" dirty="0" smtClean="0">
                <a:solidFill>
                  <a:srgbClr val="FF0000"/>
                </a:solidFill>
              </a:rPr>
              <a:t>ref</a:t>
            </a:r>
            <a:r>
              <a:rPr lang="vi-VN" sz="2200" dirty="0" smtClean="0"/>
              <a:t>]. </a:t>
            </a:r>
            <a:endParaRPr lang="en-US" sz="2200" dirty="0" smtClean="0"/>
          </a:p>
          <a:p>
            <a:pPr lvl="1"/>
            <a:r>
              <a:rPr lang="en-US" sz="2200" dirty="0" smtClean="0"/>
              <a:t>Tập </a:t>
            </a:r>
            <a:r>
              <a:rPr lang="en-US" sz="2200" dirty="0" smtClean="0"/>
              <a:t>tin </a:t>
            </a:r>
            <a:r>
              <a:rPr lang="en-US" sz="2200" dirty="0" err="1" smtClean="0"/>
              <a:t>sẽ</a:t>
            </a:r>
            <a:r>
              <a:rPr lang="en-US" sz="2200" dirty="0" smtClean="0"/>
              <a:t> </a:t>
            </a:r>
            <a:r>
              <a:rPr lang="en-US" sz="2200" dirty="0" err="1" smtClean="0"/>
              <a:t>lưu</a:t>
            </a:r>
            <a:r>
              <a:rPr lang="en-US" sz="2200" dirty="0" smtClean="0"/>
              <a:t> </a:t>
            </a:r>
            <a:r>
              <a:rPr lang="en-US" sz="2200" dirty="0" err="1" smtClean="0"/>
              <a:t>trữ</a:t>
            </a:r>
            <a:r>
              <a:rPr lang="en-US" sz="2200" dirty="0" smtClean="0"/>
              <a:t> </a:t>
            </a:r>
            <a:r>
              <a:rPr lang="en-US" sz="2200" dirty="0" err="1" smtClean="0"/>
              <a:t>một</a:t>
            </a:r>
            <a:r>
              <a:rPr lang="en-US" sz="2200" dirty="0" smtClean="0"/>
              <a:t> </a:t>
            </a:r>
            <a:r>
              <a:rPr lang="en-US" sz="2200" dirty="0" err="1" smtClean="0"/>
              <a:t>số</a:t>
            </a:r>
            <a:r>
              <a:rPr lang="en-US" sz="2200" dirty="0" smtClean="0"/>
              <a:t> </a:t>
            </a:r>
            <a:r>
              <a:rPr lang="en-US" sz="2200" dirty="0" err="1" smtClean="0"/>
              <a:t>từ</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Ví</a:t>
            </a:r>
            <a:r>
              <a:rPr lang="en-US" sz="2200" dirty="0" smtClean="0"/>
              <a:t> </a:t>
            </a:r>
            <a:r>
              <a:rPr lang="en-US" sz="2200" dirty="0" err="1" smtClean="0"/>
              <a:t>dụ</a:t>
            </a:r>
            <a:r>
              <a:rPr lang="en-US" sz="2200" dirty="0" smtClean="0"/>
              <a:t>:</a:t>
            </a:r>
            <a:r>
              <a:rPr lang="vi-VN" sz="2200" dirty="0" smtClean="0"/>
              <a:t>với một bảng có tên là Publication có thuộc tính là publisher</a:t>
            </a:r>
            <a:r>
              <a:rPr lang="en-US" sz="2200" dirty="0" smtClean="0"/>
              <a:t>.</a:t>
            </a:r>
            <a:r>
              <a:rPr lang="vi-VN" sz="2200" dirty="0" smtClean="0"/>
              <a:t>Ta có các từ, cụm từ quan hệ là : be publish by, be release by, from, in ... có thể hiểu là ta có các bộ ba sau:</a:t>
            </a:r>
            <a:endParaRPr lang="en-US" sz="2200" dirty="0" smtClean="0"/>
          </a:p>
          <a:p>
            <a:pPr lvl="2"/>
            <a:r>
              <a:rPr lang="vi-VN" sz="1800" dirty="0" smtClean="0"/>
              <a:t>(Publication, be publish by, publisher)</a:t>
            </a:r>
            <a:endParaRPr lang="en-US" sz="1800" dirty="0" smtClean="0"/>
          </a:p>
          <a:p>
            <a:pPr lvl="2"/>
            <a:r>
              <a:rPr lang="vi-VN" sz="1800" dirty="0" smtClean="0"/>
              <a:t>(Publication, be realese by, publisher)</a:t>
            </a:r>
            <a:endParaRPr lang="en-US" sz="1800" dirty="0" smtClean="0"/>
          </a:p>
          <a:p>
            <a:pPr lvl="2"/>
            <a:r>
              <a:rPr lang="vi-VN" sz="1800" dirty="0" smtClean="0"/>
              <a:t>(Publication, from, publisher)</a:t>
            </a:r>
            <a:endParaRPr lang="en-US" sz="1800" dirty="0" smtClean="0"/>
          </a:p>
          <a:p>
            <a:pPr lvl="2"/>
            <a:r>
              <a:rPr lang="vi-VN" sz="1800" dirty="0" smtClean="0"/>
              <a:t>(Publication, in, publisher) (Tham khảo phụ lục E</a:t>
            </a:r>
            <a:r>
              <a:rPr lang="en-US" sz="1800" dirty="0" smtClean="0"/>
              <a:t> </a:t>
            </a:r>
            <a:r>
              <a:rPr lang="en-US" sz="1800" dirty="0" smtClean="0"/>
              <a:t>khóa </a:t>
            </a:r>
            <a:r>
              <a:rPr lang="en-US" sz="1800" dirty="0" smtClean="0"/>
              <a:t>luận</a:t>
            </a:r>
            <a:r>
              <a:rPr lang="vi-VN" sz="1800" dirty="0" smtClean="0"/>
              <a:t>)</a:t>
            </a:r>
            <a:endParaRPr lang="en-US" sz="1800" dirty="0" smtClean="0"/>
          </a:p>
          <a:p>
            <a:pPr lvl="1"/>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linds(horizontal)">
                                      <p:cBhvr>
                                        <p:cTn id="29" dur="500"/>
                                        <p:tgtEl>
                                          <p:spTgt spid="3">
                                            <p:txEl>
                                              <p:pRg st="5" end="5"/>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 bước đề xuất xử lý câu hỏi</a:t>
            </a:r>
            <a:endParaRPr lang="en-US" dirty="0"/>
          </a:p>
        </p:txBody>
      </p:sp>
      <p:sp>
        <p:nvSpPr>
          <p:cNvPr id="6" name="Rectangle 5"/>
          <p:cNvSpPr/>
          <p:nvPr/>
        </p:nvSpPr>
        <p:spPr>
          <a:xfrm>
            <a:off x="5638800" y="1143000"/>
            <a:ext cx="2971800" cy="923330"/>
          </a:xfrm>
          <a:prstGeom prst="rect">
            <a:avLst/>
          </a:prstGeom>
        </p:spPr>
        <p:txBody>
          <a:bodyPr wrap="square">
            <a:spAutoFit/>
          </a:bodyPr>
          <a:lstStyle/>
          <a:p>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15"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8"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21"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24"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27"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3"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36"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39"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42"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45"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48"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51"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par>
                                <p:cTn id="13" presetID="3" presetClass="entr" presetSubtype="1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linds(horizontal)">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linds(horizontal)">
                                      <p:cBhvr>
                                        <p:cTn id="20" dur="500"/>
                                        <p:tgtEl>
                                          <p:spTgt spid="36"/>
                                        </p:tgtEl>
                                      </p:cBhvr>
                                    </p:animEffect>
                                  </p:childTnLst>
                                </p:cTn>
                              </p:par>
                              <p:par>
                                <p:cTn id="21" presetID="3" presetClass="entr" presetSubtype="1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blinds(horizontal)">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blinds(horizontal)">
                                      <p:cBhvr>
                                        <p:cTn id="28" dur="500"/>
                                        <p:tgtEl>
                                          <p:spTgt spid="39"/>
                                        </p:tgtEl>
                                      </p:cBhvr>
                                    </p:animEffect>
                                  </p:childTnLst>
                                </p:cTn>
                              </p:par>
                              <p:par>
                                <p:cTn id="29" presetID="3" presetClass="entr" presetSubtype="1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blinds(horizontal)">
                                      <p:cBhvr>
                                        <p:cTn id="31" dur="500"/>
                                        <p:tgtEl>
                                          <p:spTgt spid="4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par>
                                <p:cTn id="35" presetID="3" presetClass="entr" presetSubtype="1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linds(horizontal)">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linds(horizontal)">
                                      <p:cBhvr>
                                        <p:cTn id="45" dur="500"/>
                                        <p:tgtEl>
                                          <p:spTgt spid="11"/>
                                        </p:tgtEl>
                                      </p:cBhvr>
                                    </p:animEffect>
                                  </p:childTnLst>
                                </p:cTn>
                              </p:par>
                              <p:par>
                                <p:cTn id="46" presetID="3" presetClass="entr" presetSubtype="1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blinds(horizontal)">
                                      <p:cBhvr>
                                        <p:cTn id="48" dur="500"/>
                                        <p:tgtEl>
                                          <p:spTgt spid="42"/>
                                        </p:tgtEl>
                                      </p:cBhvr>
                                    </p:animEffect>
                                  </p:childTnLst>
                                </p:cTn>
                              </p:par>
                              <p:par>
                                <p:cTn id="49" presetID="3" presetClass="entr" presetSubtype="10"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blinds(horizontal)">
                                      <p:cBhvr>
                                        <p:cTn id="51" dur="500"/>
                                        <p:tgtEl>
                                          <p:spTgt spid="51"/>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blinds(horizontal)">
                                      <p:cBhvr>
                                        <p:cTn id="56" dur="500"/>
                                        <p:tgtEl>
                                          <p:spTgt spid="12"/>
                                        </p:tgtEl>
                                      </p:cBhvr>
                                    </p:animEffect>
                                  </p:childTnLst>
                                </p:cTn>
                              </p:par>
                              <p:par>
                                <p:cTn id="57" presetID="3" presetClass="entr" presetSubtype="1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blinds(horizontal)">
                                      <p:cBhvr>
                                        <p:cTn id="59" dur="500"/>
                                        <p:tgtEl>
                                          <p:spTgt spid="18"/>
                                        </p:tgtEl>
                                      </p:cBhvr>
                                    </p:animEffect>
                                  </p:childTnLst>
                                </p:cTn>
                              </p:par>
                              <p:par>
                                <p:cTn id="60" presetID="3" presetClass="entr" presetSubtype="10" fill="hold"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linds(horizontal)">
                                      <p:cBhvr>
                                        <p:cTn id="62" dur="500"/>
                                        <p:tgtEl>
                                          <p:spTgt spid="15"/>
                                        </p:tgtEl>
                                      </p:cBhvr>
                                    </p:animEffect>
                                  </p:childTnLst>
                                </p:cTn>
                              </p:par>
                              <p:par>
                                <p:cTn id="63" presetID="3" presetClass="entr" presetSubtype="1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blinds(horizontal)">
                                      <p:cBhvr>
                                        <p:cTn id="6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pPr lvl="0"/>
            <a:r>
              <a:rPr lang="en-US" sz="1600" i="1" dirty="0" smtClean="0"/>
              <a:t>[1] </a:t>
            </a:r>
            <a:r>
              <a:rPr lang="vi-VN" sz="1600" i="1" dirty="0" smtClean="0"/>
              <a:t>Đỗ Thị Thanh Tuyền, </a:t>
            </a:r>
            <a:r>
              <a:rPr lang="vi-VN" sz="1600" b="1" i="1" dirty="0" smtClean="0"/>
              <a:t>Xây dựng hệ thống tra cứu thư viên điện tử bằng ngôn ngữ tự nhiên</a:t>
            </a:r>
            <a:r>
              <a:rPr lang="vi-VN" sz="1600" i="1" dirty="0" smtClean="0"/>
              <a:t>, luận văn Thạc Sĩ Công Nghệ Thông Tin, Tp. HC</a:t>
            </a:r>
            <a:r>
              <a:rPr lang="en-US" sz="1600" i="1" dirty="0" smtClean="0"/>
              <a:t>M, 2008</a:t>
            </a:r>
            <a:r>
              <a:rPr lang="vi-VN" sz="1600" i="1" dirty="0" smtClean="0"/>
              <a:t>.</a:t>
            </a:r>
            <a:endParaRPr lang="en-US" sz="1600" i="1" dirty="0" smtClean="0"/>
          </a:p>
          <a:p>
            <a:r>
              <a:rPr lang="en-US" sz="1600" i="1" dirty="0" smtClean="0"/>
              <a:t>[2] </a:t>
            </a:r>
            <a:r>
              <a:rPr lang="vi-VN" sz="1600" i="1" dirty="0" smtClean="0"/>
              <a:t>Cao Duy Trường, </a:t>
            </a:r>
            <a:r>
              <a:rPr lang="vi-VN" sz="1600" b="1" i="1" dirty="0" smtClean="0"/>
              <a:t>Dịch câu truy vấn có cấu trúc sang đồ thị ý niệm: cách tiếp cận ít phụ thuộc vào cú pháp</a:t>
            </a:r>
            <a:r>
              <a:rPr lang="vi-VN" sz="1600" i="1" dirty="0" smtClean="0"/>
              <a:t>, luận văn Thạc Sĩ,</a:t>
            </a:r>
            <a:r>
              <a:rPr lang="vi-VN" sz="1600" b="1" i="1" dirty="0" smtClean="0"/>
              <a:t> </a:t>
            </a:r>
            <a:r>
              <a:rPr lang="vi-VN" sz="1600" i="1" dirty="0" smtClean="0"/>
              <a:t>trường Đại học Bách Khoa,</a:t>
            </a:r>
            <a:r>
              <a:rPr lang="vi-VN" sz="1600" b="1" i="1" dirty="0" smtClean="0"/>
              <a:t> </a:t>
            </a:r>
            <a:r>
              <a:rPr lang="vi-VN" sz="1600" i="1" dirty="0" smtClean="0"/>
              <a:t>Tp.HCM</a:t>
            </a:r>
            <a:r>
              <a:rPr lang="vi-VN" sz="1600" b="1" i="1" dirty="0" smtClean="0"/>
              <a:t>, </a:t>
            </a:r>
            <a:r>
              <a:rPr lang="vi-VN" sz="1600" i="1" dirty="0" smtClean="0"/>
              <a:t>2008</a:t>
            </a:r>
            <a:r>
              <a:rPr lang="vi-VN" sz="1600" b="1" i="1" dirty="0" smtClean="0"/>
              <a:t>.</a:t>
            </a:r>
            <a:endParaRPr lang="en-US" sz="1600" dirty="0" smtClean="0"/>
          </a:p>
          <a:p>
            <a:r>
              <a:rPr lang="en-US" sz="1600" i="1" dirty="0" smtClean="0"/>
              <a:t>[3] </a:t>
            </a:r>
            <a:r>
              <a:rPr lang="en-US" sz="1600" i="1" dirty="0" err="1" smtClean="0"/>
              <a:t>Lorand</a:t>
            </a:r>
            <a:r>
              <a:rPr lang="en-US" sz="1600" i="1" dirty="0" smtClean="0"/>
              <a:t> Dali, Delia </a:t>
            </a:r>
            <a:r>
              <a:rPr lang="en-US" sz="1600" i="1" dirty="0" err="1" smtClean="0"/>
              <a:t>Rusu</a:t>
            </a:r>
            <a:r>
              <a:rPr lang="en-US" sz="1600" i="1" dirty="0" smtClean="0"/>
              <a:t>, </a:t>
            </a:r>
            <a:r>
              <a:rPr lang="en-US" sz="1600" i="1" dirty="0" err="1" smtClean="0"/>
              <a:t>Blaz</a:t>
            </a:r>
            <a:r>
              <a:rPr lang="en-US" sz="1600" i="1" dirty="0" smtClean="0"/>
              <a:t> Fortuna, </a:t>
            </a:r>
            <a:r>
              <a:rPr lang="en-US" sz="1600" i="1" dirty="0" err="1" smtClean="0"/>
              <a:t>Dunja</a:t>
            </a:r>
            <a:r>
              <a:rPr lang="en-US" sz="1600" i="1" dirty="0" smtClean="0"/>
              <a:t> </a:t>
            </a:r>
            <a:r>
              <a:rPr lang="en-US" sz="1600" i="1" dirty="0" err="1" smtClean="0"/>
              <a:t>Mladenic</a:t>
            </a:r>
            <a:r>
              <a:rPr lang="en-US" sz="1600" i="1" dirty="0" smtClean="0"/>
              <a:t> and Marko </a:t>
            </a:r>
            <a:r>
              <a:rPr lang="en-US" sz="1600" i="1" dirty="0" err="1" smtClean="0"/>
              <a:t>Grobelnik</a:t>
            </a:r>
            <a:r>
              <a:rPr lang="vi-VN" sz="1600" i="1" dirty="0" smtClean="0"/>
              <a:t>, </a:t>
            </a:r>
            <a:r>
              <a:rPr lang="en-US" sz="1600" b="1" i="1" dirty="0" smtClean="0"/>
              <a:t>Question Answering Based on Semantic </a:t>
            </a:r>
            <a:r>
              <a:rPr lang="en-US" sz="1600" b="1" i="1" dirty="0" err="1" smtClean="0"/>
              <a:t>Grahps</a:t>
            </a:r>
            <a:r>
              <a:rPr lang="vi-VN" sz="1600" i="1" dirty="0" smtClean="0"/>
              <a:t>, </a:t>
            </a:r>
            <a:r>
              <a:rPr lang="en-US" sz="1600" i="1" dirty="0" smtClean="0"/>
              <a:t>Department of Knowledge Technologies, </a:t>
            </a:r>
            <a:r>
              <a:rPr lang="en-US" sz="1600" i="1" dirty="0" err="1" smtClean="0"/>
              <a:t>Jožef</a:t>
            </a:r>
            <a:r>
              <a:rPr lang="en-US" sz="1600" i="1" dirty="0" smtClean="0"/>
              <a:t> Stefan Institute, 2009.</a:t>
            </a:r>
            <a:endParaRPr lang="en-US" sz="1600" dirty="0" smtClean="0"/>
          </a:p>
          <a:p>
            <a:r>
              <a:rPr lang="en-US" sz="1600" i="1" dirty="0" smtClean="0"/>
              <a:t>[4] </a:t>
            </a:r>
            <a:r>
              <a:rPr lang="en-US" sz="1600" i="1" dirty="0" err="1" smtClean="0"/>
              <a:t>Wael</a:t>
            </a:r>
            <a:r>
              <a:rPr lang="en-US" sz="1600" i="1" dirty="0" smtClean="0"/>
              <a:t> </a:t>
            </a:r>
            <a:r>
              <a:rPr lang="en-US" sz="1600" i="1" dirty="0" err="1" smtClean="0"/>
              <a:t>Salloum</a:t>
            </a:r>
            <a:r>
              <a:rPr lang="en-US" sz="1600" i="1" dirty="0" smtClean="0"/>
              <a:t>, </a:t>
            </a:r>
            <a:r>
              <a:rPr lang="en-US" sz="1600" b="1" i="1" dirty="0" smtClean="0"/>
              <a:t>A Question Answering System based on Conceptual Graph Formalism</a:t>
            </a:r>
            <a:r>
              <a:rPr lang="vi-VN" sz="1600" i="1" dirty="0" smtClean="0"/>
              <a:t>,</a:t>
            </a:r>
            <a:r>
              <a:rPr lang="en-US" sz="1600" i="1" dirty="0" smtClean="0"/>
              <a:t> Conference: The 2nd International Symposium on Knowledge Acquisition and Modeling (KAM 2009)</a:t>
            </a:r>
            <a:r>
              <a:rPr lang="vi-VN" sz="1600" i="1" dirty="0" smtClean="0"/>
              <a:t>,</a:t>
            </a:r>
            <a:r>
              <a:rPr lang="en-US" sz="1600" i="1" dirty="0" smtClean="0"/>
              <a:t> IEEE Computer Society Press, 2009.</a:t>
            </a:r>
            <a:endParaRPr lang="en-US" sz="1600" dirty="0" smtClean="0"/>
          </a:p>
          <a:p>
            <a:pPr lvl="0"/>
            <a:r>
              <a:rPr lang="en-US" sz="1600" i="1" dirty="0" smtClean="0"/>
              <a:t>[5] Delia </a:t>
            </a:r>
            <a:r>
              <a:rPr lang="en-US" sz="1600" i="1" dirty="0" err="1" smtClean="0"/>
              <a:t>Rusu</a:t>
            </a:r>
            <a:r>
              <a:rPr lang="en-US" sz="1600" i="1" dirty="0" smtClean="0"/>
              <a:t>, </a:t>
            </a:r>
            <a:r>
              <a:rPr lang="en-US" sz="1600" i="1" dirty="0" err="1" smtClean="0"/>
              <a:t>Lorand</a:t>
            </a:r>
            <a:r>
              <a:rPr lang="en-US" sz="1600" i="1" dirty="0" smtClean="0"/>
              <a:t> Dali, </a:t>
            </a:r>
            <a:r>
              <a:rPr lang="en-US" sz="1600" i="1" dirty="0" err="1" smtClean="0"/>
              <a:t>Blaz</a:t>
            </a:r>
            <a:r>
              <a:rPr lang="en-US" sz="1600" i="1" dirty="0" smtClean="0"/>
              <a:t> Fortuna, Marko </a:t>
            </a:r>
            <a:r>
              <a:rPr lang="en-US" sz="1600" i="1" dirty="0" err="1" smtClean="0"/>
              <a:t>Grobelnik</a:t>
            </a:r>
            <a:r>
              <a:rPr lang="en-US" sz="1600" i="1" dirty="0" smtClean="0"/>
              <a:t>, </a:t>
            </a:r>
            <a:r>
              <a:rPr lang="en-US" sz="1600" i="1" dirty="0" err="1" smtClean="0"/>
              <a:t>Dunja</a:t>
            </a:r>
            <a:r>
              <a:rPr lang="en-US" sz="1600" i="1" dirty="0" smtClean="0"/>
              <a:t> </a:t>
            </a:r>
            <a:r>
              <a:rPr lang="en-US" sz="1600" i="1" dirty="0" err="1" smtClean="0"/>
              <a:t>Mladenic</a:t>
            </a:r>
            <a:r>
              <a:rPr lang="en-US" sz="1600" i="1" dirty="0" smtClean="0"/>
              <a:t> </a:t>
            </a:r>
            <a:r>
              <a:rPr lang="vi-VN" sz="1600" i="1" dirty="0" smtClean="0"/>
              <a:t>, </a:t>
            </a:r>
            <a:r>
              <a:rPr lang="en-US" sz="1600" b="1" i="1" dirty="0" smtClean="0"/>
              <a:t>Triplet Extraction from Sentences</a:t>
            </a:r>
            <a:r>
              <a:rPr lang="vi-VN" sz="1600" i="1" dirty="0" smtClean="0"/>
              <a:t>,</a:t>
            </a:r>
            <a:r>
              <a:rPr lang="en-US" sz="1600" i="1" dirty="0" smtClean="0"/>
              <a:t> Department of Knowledge Technologies, </a:t>
            </a:r>
            <a:r>
              <a:rPr lang="en-US" sz="1600" i="1" dirty="0" err="1" smtClean="0"/>
              <a:t>Jožef</a:t>
            </a:r>
            <a:r>
              <a:rPr lang="en-US" sz="1600" i="1" dirty="0" smtClean="0"/>
              <a:t> Stefan Institute, 2007.</a:t>
            </a:r>
            <a:endParaRPr lang="en-US" sz="1600" dirty="0" smtClean="0"/>
          </a:p>
          <a:p>
            <a:r>
              <a:rPr lang="en-US" sz="1600" i="1" dirty="0" smtClean="0"/>
              <a:t>[6] Kenneth C. </a:t>
            </a:r>
            <a:r>
              <a:rPr lang="en-US" sz="1600" i="1" dirty="0" err="1" smtClean="0"/>
              <a:t>Litkowski</a:t>
            </a:r>
            <a:r>
              <a:rPr lang="en-US" sz="1600" i="1" dirty="0" smtClean="0"/>
              <a:t>, </a:t>
            </a:r>
            <a:r>
              <a:rPr lang="vi-VN" sz="1600" b="1" i="1" dirty="0" smtClean="0"/>
              <a:t>Question-Answering using Semantic Relation Triples  </a:t>
            </a:r>
            <a:r>
              <a:rPr lang="vi-VN" sz="1600" i="1" dirty="0" smtClean="0"/>
              <a:t>, </a:t>
            </a:r>
            <a:r>
              <a:rPr lang="en-US" sz="1600" i="1" dirty="0" smtClean="0"/>
              <a:t>In Proceedings of the 8th Text Retrieval Conference (TREC-8</a:t>
            </a:r>
            <a:r>
              <a:rPr lang="vi-VN" sz="1600" i="1" dirty="0" smtClean="0"/>
              <a:t>)</a:t>
            </a:r>
            <a:r>
              <a:rPr lang="en-US" sz="1600" i="1" dirty="0" smtClean="0"/>
              <a:t>, 1999.</a:t>
            </a:r>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pPr lvl="0"/>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 Cuong v0.2">
  <a:themeElements>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fontScheme name="cdb2004208g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208gd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cdb2004208gd 2">
        <a:dk1>
          <a:srgbClr val="969696"/>
        </a:dk1>
        <a:lt1>
          <a:srgbClr val="FFFFFF"/>
        </a:lt1>
        <a:dk2>
          <a:srgbClr val="3F1F53"/>
        </a:dk2>
        <a:lt2>
          <a:srgbClr val="F3CC9D"/>
        </a:lt2>
        <a:accent1>
          <a:srgbClr val="557FE7"/>
        </a:accent1>
        <a:accent2>
          <a:srgbClr val="EB6363"/>
        </a:accent2>
        <a:accent3>
          <a:srgbClr val="AFABB3"/>
        </a:accent3>
        <a:accent4>
          <a:srgbClr val="DADADA"/>
        </a:accent4>
        <a:accent5>
          <a:srgbClr val="B4C0F1"/>
        </a:accent5>
        <a:accent6>
          <a:srgbClr val="D55959"/>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 Cuong v0.2</Template>
  <TotalTime>634</TotalTime>
  <Words>959</Words>
  <Application>Microsoft PowerPoint</Application>
  <PresentationFormat>On-screen Show (4:3)</PresentationFormat>
  <Paragraphs>63</Paragraphs>
  <Slides>10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De Cuong v0.2</vt:lpstr>
      <vt:lpstr>Image</vt:lpstr>
      <vt:lpstr> XÂY DỰNG HỆ THỐNG TÌM KIẾM BÀI BÁO KHOA HỌC DỰA TRÊN HỎI ĐÁP BẰNG NGÔN NGỮ TỰ NHIÊN</vt:lpstr>
      <vt:lpstr>Nội dung</vt:lpstr>
      <vt:lpstr>Mục đích đề tài</vt:lpstr>
      <vt:lpstr>Mục tiêu và phạm vi đề tài</vt:lpstr>
      <vt:lpstr>Các bước đề xuất xử lý câu hỏi</vt:lpstr>
      <vt:lpstr>Các bước đề xuất xử lý câu hỏi</vt:lpstr>
      <vt:lpstr>Các bước đề xuất xử lý câu hỏi</vt:lpstr>
      <vt:lpstr>Các tài liệu tham khảo</vt:lpstr>
      <vt:lpstr>Các tài liệu tham khảo</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đồ án tốt nghiệp  Đề tài:  Xây dựng hệ thống hỏi đáp dựa trên Ontology</dc:title>
  <dc:creator>Hoang-PC</dc:creator>
  <cp:lastModifiedBy>Admin</cp:lastModifiedBy>
  <cp:revision>316</cp:revision>
  <dcterms:created xsi:type="dcterms:W3CDTF">2010-08-22T04:49:18Z</dcterms:created>
  <dcterms:modified xsi:type="dcterms:W3CDTF">2011-04-06T03:30:01Z</dcterms:modified>
</cp:coreProperties>
</file>