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76" r:id="rId3"/>
    <p:sldId id="296" r:id="rId4"/>
    <p:sldId id="277" r:id="rId5"/>
    <p:sldId id="303" r:id="rId6"/>
    <p:sldId id="309" r:id="rId7"/>
    <p:sldId id="304" r:id="rId8"/>
    <p:sldId id="314" r:id="rId9"/>
    <p:sldId id="315" r:id="rId10"/>
    <p:sldId id="312" r:id="rId11"/>
    <p:sldId id="313" r:id="rId12"/>
    <p:sldId id="267"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11" autoAdjust="0"/>
    <p:restoredTop sz="94660"/>
  </p:normalViewPr>
  <p:slideViewPr>
    <p:cSldViewPr>
      <p:cViewPr>
        <p:scale>
          <a:sx n="75" d="100"/>
          <a:sy n="75" d="100"/>
        </p:scale>
        <p:origin x="-948" y="-6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i="1" dirty="0" smtClean="0"/>
              <a:t>[1] </a:t>
            </a:r>
            <a:r>
              <a:rPr lang="vi-VN" sz="1600" i="1" dirty="0" smtClean="0"/>
              <a:t>Đỗ Thị Thanh Tuyền, </a:t>
            </a:r>
            <a:r>
              <a:rPr lang="vi-VN" sz="1600" b="1" i="1" dirty="0" smtClean="0"/>
              <a:t>Xây dựng hệ thống tra cứu thư viên điện tử bằng ngôn ngữ tự nhiên</a:t>
            </a:r>
            <a:r>
              <a:rPr lang="vi-VN" sz="1600" i="1" dirty="0" smtClean="0"/>
              <a:t>, luận văn Thạc Sĩ Công Nghệ Thông Tin, Tp. HC</a:t>
            </a:r>
            <a:r>
              <a:rPr lang="en-US" sz="1600" i="1" dirty="0" smtClean="0"/>
              <a:t>M, 2008</a:t>
            </a:r>
            <a:r>
              <a:rPr lang="vi-VN" sz="1600" i="1" dirty="0" smtClean="0"/>
              <a:t>.</a:t>
            </a:r>
            <a:endParaRPr lang="en-US" sz="1600" i="1" dirty="0" smtClean="0"/>
          </a:p>
          <a:p>
            <a:r>
              <a:rPr lang="en-US" sz="1600" i="1" dirty="0" smtClean="0"/>
              <a:t>[2] </a:t>
            </a:r>
            <a:r>
              <a:rPr lang="vi-VN" sz="1600" i="1" dirty="0" smtClean="0"/>
              <a:t>Cao Duy Trường, </a:t>
            </a:r>
            <a:r>
              <a:rPr lang="vi-VN" sz="1600" b="1" i="1" dirty="0" smtClean="0"/>
              <a:t>Dịch câu truy vấn có cấu trúc sang đồ thị ý niệm: cách tiếp cận ít phụ thuộc vào cú pháp</a:t>
            </a:r>
            <a:r>
              <a:rPr lang="vi-VN" sz="1600" i="1" dirty="0" smtClean="0"/>
              <a:t>, luận văn Thạc Sĩ,</a:t>
            </a:r>
            <a:r>
              <a:rPr lang="vi-VN" sz="1600" b="1" i="1" dirty="0" smtClean="0"/>
              <a:t> </a:t>
            </a:r>
            <a:r>
              <a:rPr lang="vi-VN" sz="1600" i="1" dirty="0" smtClean="0"/>
              <a:t>trường Đại học Bách Khoa,</a:t>
            </a:r>
            <a:r>
              <a:rPr lang="vi-VN" sz="1600" b="1" i="1" dirty="0" smtClean="0"/>
              <a:t> </a:t>
            </a:r>
            <a:r>
              <a:rPr lang="vi-VN" sz="1600" i="1" dirty="0" smtClean="0"/>
              <a:t>Tp.HCM</a:t>
            </a:r>
            <a:r>
              <a:rPr lang="vi-VN" sz="1600" b="1" i="1" dirty="0" smtClean="0"/>
              <a:t>, </a:t>
            </a:r>
            <a:r>
              <a:rPr lang="vi-VN" sz="1600" i="1" dirty="0" smtClean="0"/>
              <a:t>2008</a:t>
            </a:r>
            <a:r>
              <a:rPr lang="vi-VN" sz="1600" b="1" i="1" dirty="0" smtClean="0"/>
              <a:t>.</a:t>
            </a:r>
            <a:endParaRPr lang="en-US" sz="1600" dirty="0" smtClean="0"/>
          </a:p>
          <a:p>
            <a:r>
              <a:rPr lang="en-US" sz="1600" i="1" dirty="0" smtClean="0"/>
              <a:t>[3] </a:t>
            </a:r>
            <a:r>
              <a:rPr lang="en-US" sz="1600" i="1" dirty="0" err="1" smtClean="0"/>
              <a:t>Lorand</a:t>
            </a:r>
            <a:r>
              <a:rPr lang="en-US" sz="1600" i="1" dirty="0" smtClean="0"/>
              <a:t> Dali, Delia </a:t>
            </a:r>
            <a:r>
              <a:rPr lang="en-US" sz="1600" i="1" dirty="0" err="1" smtClean="0"/>
              <a:t>Rusu</a:t>
            </a:r>
            <a:r>
              <a:rPr lang="en-US" sz="1600" i="1" dirty="0" smtClean="0"/>
              <a:t>, </a:t>
            </a:r>
            <a:r>
              <a:rPr lang="en-US" sz="1600" i="1" dirty="0" err="1" smtClean="0"/>
              <a:t>Blaz</a:t>
            </a:r>
            <a:r>
              <a:rPr lang="en-US" sz="1600" i="1" dirty="0" smtClean="0"/>
              <a:t> Fortuna, </a:t>
            </a:r>
            <a:r>
              <a:rPr lang="en-US" sz="1600" i="1" dirty="0" err="1" smtClean="0"/>
              <a:t>Dunja</a:t>
            </a:r>
            <a:r>
              <a:rPr lang="en-US" sz="1600" i="1" dirty="0" smtClean="0"/>
              <a:t> </a:t>
            </a:r>
            <a:r>
              <a:rPr lang="en-US" sz="1600" i="1" dirty="0" err="1" smtClean="0"/>
              <a:t>Mladenic</a:t>
            </a:r>
            <a:r>
              <a:rPr lang="en-US" sz="1600" i="1" dirty="0" smtClean="0"/>
              <a:t> and Marko </a:t>
            </a:r>
            <a:r>
              <a:rPr lang="en-US" sz="1600" i="1" dirty="0" err="1" smtClean="0"/>
              <a:t>Grobelnik</a:t>
            </a:r>
            <a:r>
              <a:rPr lang="vi-VN" sz="1600" i="1" dirty="0" smtClean="0"/>
              <a:t>, </a:t>
            </a:r>
            <a:r>
              <a:rPr lang="en-US" sz="1600" b="1" i="1" dirty="0" smtClean="0"/>
              <a:t>Question Answering Based on Semantic </a:t>
            </a:r>
            <a:r>
              <a:rPr lang="en-US" sz="1600" b="1" i="1" dirty="0" err="1" smtClean="0"/>
              <a:t>Grahps</a:t>
            </a:r>
            <a:r>
              <a:rPr lang="vi-VN" sz="1600" i="1" dirty="0" smtClean="0"/>
              <a:t>, </a:t>
            </a:r>
            <a:r>
              <a:rPr lang="en-US" sz="1600" i="1" dirty="0" smtClean="0"/>
              <a:t>Department of Knowledge Technologies, </a:t>
            </a:r>
            <a:r>
              <a:rPr lang="en-US" sz="1600" i="1" dirty="0" err="1" smtClean="0"/>
              <a:t>Jožef</a:t>
            </a:r>
            <a:r>
              <a:rPr lang="en-US" sz="1600" i="1" dirty="0" smtClean="0"/>
              <a:t> Stefan Institute, 2009.</a:t>
            </a:r>
            <a:endParaRPr lang="en-US" sz="1600" dirty="0" smtClean="0"/>
          </a:p>
          <a:p>
            <a:r>
              <a:rPr lang="en-US" sz="1600" i="1" dirty="0" smtClean="0"/>
              <a:t>[4] </a:t>
            </a:r>
            <a:r>
              <a:rPr lang="en-US" sz="1600" i="1" dirty="0" err="1" smtClean="0"/>
              <a:t>Wael</a:t>
            </a:r>
            <a:r>
              <a:rPr lang="en-US" sz="1600" i="1" dirty="0" smtClean="0"/>
              <a:t> </a:t>
            </a:r>
            <a:r>
              <a:rPr lang="en-US" sz="1600" i="1" dirty="0" err="1" smtClean="0"/>
              <a:t>Salloum</a:t>
            </a:r>
            <a:r>
              <a:rPr lang="en-US" sz="1600" i="1" dirty="0" smtClean="0"/>
              <a:t>, </a:t>
            </a:r>
            <a:r>
              <a:rPr lang="en-US" sz="1600" b="1" i="1" dirty="0" smtClean="0"/>
              <a:t>A Question Answering System based on Conceptual Graph Formalism</a:t>
            </a:r>
            <a:r>
              <a:rPr lang="vi-VN" sz="1600" i="1" dirty="0" smtClean="0"/>
              <a:t>,</a:t>
            </a:r>
            <a:r>
              <a:rPr lang="en-US" sz="1600" i="1" dirty="0" smtClean="0"/>
              <a:t> Conference: The 2nd International Symposium on Knowledge Acquisition and Modeling (KAM 2009)</a:t>
            </a:r>
            <a:r>
              <a:rPr lang="vi-VN" sz="1600" i="1" dirty="0" smtClean="0"/>
              <a:t>,</a:t>
            </a:r>
            <a:r>
              <a:rPr lang="en-US" sz="1600" i="1" dirty="0" smtClean="0"/>
              <a:t> IEEE Computer Society Press, 2009.</a:t>
            </a:r>
            <a:endParaRPr lang="en-US" sz="1600" dirty="0" smtClean="0"/>
          </a:p>
          <a:p>
            <a:pPr lvl="0"/>
            <a:r>
              <a:rPr lang="en-US" sz="1600" i="1" dirty="0" smtClean="0"/>
              <a:t>[5] Delia </a:t>
            </a:r>
            <a:r>
              <a:rPr lang="en-US" sz="1600" i="1" dirty="0" err="1" smtClean="0"/>
              <a:t>Rusu</a:t>
            </a:r>
            <a:r>
              <a:rPr lang="en-US" sz="1600" i="1" dirty="0" smtClean="0"/>
              <a:t>, </a:t>
            </a:r>
            <a:r>
              <a:rPr lang="en-US" sz="1600" i="1" dirty="0" err="1" smtClean="0"/>
              <a:t>Lorand</a:t>
            </a:r>
            <a:r>
              <a:rPr lang="en-US" sz="1600" i="1" dirty="0" smtClean="0"/>
              <a:t> Dali, </a:t>
            </a:r>
            <a:r>
              <a:rPr lang="en-US" sz="1600" i="1" dirty="0" err="1" smtClean="0"/>
              <a:t>Blaz</a:t>
            </a:r>
            <a:r>
              <a:rPr lang="en-US" sz="1600" i="1" dirty="0" smtClean="0"/>
              <a:t> Fortuna, Marko </a:t>
            </a:r>
            <a:r>
              <a:rPr lang="en-US" sz="1600" i="1" dirty="0" err="1" smtClean="0"/>
              <a:t>Grobelnik</a:t>
            </a:r>
            <a:r>
              <a:rPr lang="en-US" sz="1600" i="1" dirty="0" smtClean="0"/>
              <a:t>, </a:t>
            </a:r>
            <a:r>
              <a:rPr lang="en-US" sz="1600" i="1" dirty="0" err="1" smtClean="0"/>
              <a:t>Dunja</a:t>
            </a:r>
            <a:r>
              <a:rPr lang="en-US" sz="1600" i="1" dirty="0" smtClean="0"/>
              <a:t> </a:t>
            </a:r>
            <a:r>
              <a:rPr lang="en-US" sz="1600" i="1" dirty="0" err="1" smtClean="0"/>
              <a:t>Mladenic</a:t>
            </a:r>
            <a:r>
              <a:rPr lang="en-US" sz="1600" i="1" dirty="0" smtClean="0"/>
              <a:t> </a:t>
            </a:r>
            <a:r>
              <a:rPr lang="vi-VN" sz="1600" i="1" dirty="0" smtClean="0"/>
              <a:t>, </a:t>
            </a:r>
            <a:r>
              <a:rPr lang="en-US" sz="1600" b="1" i="1" dirty="0" smtClean="0"/>
              <a:t>Triplet Extraction from Sentences</a:t>
            </a:r>
            <a:r>
              <a:rPr lang="vi-VN" sz="1600" i="1" dirty="0" smtClean="0"/>
              <a:t>,</a:t>
            </a:r>
            <a:r>
              <a:rPr lang="en-US" sz="1600" i="1" dirty="0" smtClean="0"/>
              <a:t> Department of Knowledge Technologies, </a:t>
            </a:r>
            <a:r>
              <a:rPr lang="en-US" sz="1600" i="1" dirty="0" err="1" smtClean="0"/>
              <a:t>Jožef</a:t>
            </a:r>
            <a:r>
              <a:rPr lang="en-US" sz="1600" i="1" dirty="0" smtClean="0"/>
              <a:t> Stefan Institute, 2007.</a:t>
            </a:r>
            <a:endParaRPr lang="en-US" sz="1600" dirty="0" smtClean="0"/>
          </a:p>
          <a:p>
            <a:r>
              <a:rPr lang="en-US" sz="1600" i="1" dirty="0" smtClean="0"/>
              <a:t>[6] Kenneth C. </a:t>
            </a:r>
            <a:r>
              <a:rPr lang="en-US" sz="1600" i="1" dirty="0" err="1" smtClean="0"/>
              <a:t>Litkowski</a:t>
            </a:r>
            <a:r>
              <a:rPr lang="en-US" sz="1600" i="1" dirty="0" smtClean="0"/>
              <a:t>, </a:t>
            </a:r>
            <a:r>
              <a:rPr lang="vi-VN" sz="1600" b="1" i="1" dirty="0" smtClean="0"/>
              <a:t>Question-Answering using Semantic Relation Triples  </a:t>
            </a:r>
            <a:r>
              <a:rPr lang="vi-VN" sz="1600" i="1" dirty="0" smtClean="0"/>
              <a:t>, </a:t>
            </a:r>
            <a:r>
              <a:rPr lang="en-US" sz="1600" i="1" dirty="0" smtClean="0"/>
              <a:t>In Proceedings of the 8th Text Retrieval Conference (TREC-8</a:t>
            </a:r>
            <a:r>
              <a:rPr lang="vi-VN" sz="1600" i="1" dirty="0" smtClean="0"/>
              <a:t>)</a:t>
            </a:r>
            <a:r>
              <a:rPr lang="en-US" sz="1600" i="1" dirty="0" smtClean="0"/>
              <a:t>, 1999.</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38862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26971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2004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 và kết luận</a:t>
            </a:r>
            <a:endParaRPr lang="en-US" sz="2400" b="1" dirty="0">
              <a:solidFill>
                <a:schemeClr val="bg1"/>
              </a:solidFill>
            </a:endParaRPr>
          </a:p>
        </p:txBody>
      </p:sp>
      <p:grpSp>
        <p:nvGrpSpPr>
          <p:cNvPr id="44" name="Group 140"/>
          <p:cNvGrpSpPr>
            <a:grpSpLocks/>
          </p:cNvGrpSpPr>
          <p:nvPr/>
        </p:nvGrpSpPr>
        <p:grpSpPr bwMode="auto">
          <a:xfrm>
            <a:off x="1600200" y="32766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par>
                                <p:cTn id="22" presetID="3" presetClass="entr" presetSubtype="1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linds(horizontal)">
                                      <p:cBhvr>
                                        <p:cTn id="24" dur="500"/>
                                        <p:tgtEl>
                                          <p:spTgt spid="36"/>
                                        </p:tgtEl>
                                      </p:cBhvr>
                                    </p:animEffect>
                                  </p:childTnLst>
                                </p:cTn>
                              </p:par>
                              <p:par>
                                <p:cTn id="25" presetID="3" presetClass="entr" presetSubtype="1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par>
                                <p:cTn id="28" presetID="3" presetClass="entr" presetSubtype="1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linds(horizontal)">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1" animBg="1"/>
      <p:bldP spid="4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 ScienceDirect, SSRN, PaperCube, ...)</a:t>
            </a:r>
            <a:r>
              <a:rPr lang="en-US" sz="2200" dirty="0" smtClean="0"/>
              <a:t> </a:t>
            </a:r>
            <a:r>
              <a:rPr lang="vi-VN" sz="2200" dirty="0" smtClean="0"/>
              <a:t>chủ yếu vẫn dựa trên từ khóa do người dùng nhập vào.</a:t>
            </a:r>
          </a:p>
          <a:p>
            <a:pPr algn="just"/>
            <a:r>
              <a:rPr lang="vi-VN" sz="2200" dirty="0" smtClean="0"/>
              <a:t>C</a:t>
            </a:r>
            <a:r>
              <a:rPr lang="en-US" sz="2200" dirty="0" err="1" smtClean="0"/>
              <a:t>ác</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vi-VN" sz="2200" dirty="0" smtClean="0"/>
              <a:t>Đ</a:t>
            </a:r>
            <a:r>
              <a:rPr lang="en-US" sz="2200" dirty="0" smtClean="0"/>
              <a:t>ể </a:t>
            </a:r>
            <a:r>
              <a:rPr lang="en-US" sz="2200" dirty="0" err="1" smtClean="0"/>
              <a:t>có</a:t>
            </a:r>
            <a:r>
              <a:rPr lang="en-US" sz="2200" dirty="0" smtClean="0"/>
              <a:t> </a:t>
            </a:r>
            <a:r>
              <a:rPr lang="en-US" sz="2200" dirty="0" err="1" smtClean="0"/>
              <a:t>được</a:t>
            </a:r>
            <a:r>
              <a:rPr lang="en-US" sz="2200" dirty="0" smtClean="0"/>
              <a:t> </a:t>
            </a:r>
            <a:r>
              <a:rPr lang="en-US" sz="2200" dirty="0" err="1" smtClean="0"/>
              <a:t>thông</a:t>
            </a:r>
            <a:r>
              <a:rPr lang="en-US" sz="2200" dirty="0" smtClean="0"/>
              <a:t> tin </a:t>
            </a:r>
            <a:r>
              <a:rPr lang="en-US" sz="2200" dirty="0" err="1" smtClean="0"/>
              <a:t>chính</a:t>
            </a:r>
            <a:r>
              <a:rPr lang="en-US" sz="2200" dirty="0" smtClean="0"/>
              <a:t> </a:t>
            </a:r>
            <a:r>
              <a:rPr lang="en-US" sz="2200" dirty="0" err="1" smtClean="0"/>
              <a:t>xác</a:t>
            </a:r>
            <a:r>
              <a:rPr lang="en-US" sz="2200" dirty="0" smtClean="0"/>
              <a:t> </a:t>
            </a:r>
            <a:r>
              <a:rPr lang="en-US" sz="2200" dirty="0" err="1" smtClean="0"/>
              <a:t>nhất</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en-US" sz="2200" dirty="0" err="1" smtClean="0"/>
              <a:t>cần</a:t>
            </a:r>
            <a:r>
              <a:rPr lang="en-US" sz="2200" dirty="0" smtClean="0"/>
              <a:t> </a:t>
            </a:r>
            <a:r>
              <a:rPr lang="en-US" sz="2200" dirty="0" err="1" smtClean="0"/>
              <a:t>tốn</a:t>
            </a:r>
            <a:r>
              <a:rPr lang="en-US" sz="2200" dirty="0" smtClean="0"/>
              <a:t> </a:t>
            </a:r>
            <a:r>
              <a:rPr lang="en-US" sz="2200" dirty="0" err="1" smtClean="0"/>
              <a:t>thời</a:t>
            </a:r>
            <a:r>
              <a:rPr lang="en-US" sz="2200" dirty="0" smtClean="0"/>
              <a:t> </a:t>
            </a:r>
            <a:r>
              <a:rPr lang="en-US" sz="2200" dirty="0" err="1" smtClean="0"/>
              <a:t>gian</a:t>
            </a:r>
            <a:r>
              <a:rPr lang="en-US" sz="2200" dirty="0" smtClean="0"/>
              <a:t> </a:t>
            </a:r>
            <a:r>
              <a:rPr lang="en-US" sz="2200" dirty="0" err="1" smtClean="0"/>
              <a:t>để</a:t>
            </a:r>
            <a:r>
              <a:rPr lang="en-US" sz="2200" dirty="0" smtClean="0"/>
              <a:t> </a:t>
            </a:r>
            <a:r>
              <a:rPr lang="en-US" sz="2200" dirty="0" err="1" smtClean="0"/>
              <a:t>duyệt</a:t>
            </a:r>
            <a:r>
              <a:rPr lang="vi-VN" sz="2200" dirty="0" smtClean="0"/>
              <a:t> tìm.</a:t>
            </a:r>
            <a:endParaRPr lang="en-US" sz="2200" dirty="0" smtClean="0"/>
          </a:p>
          <a:p>
            <a:pPr algn="just"/>
            <a:r>
              <a:rPr lang="vi-VN" sz="2200" dirty="0" smtClean="0"/>
              <a:t>Đã có một số nghiên cứu về hệ thống hỏi đáp [</a:t>
            </a:r>
            <a:r>
              <a:rPr lang="vi-VN" sz="2200" dirty="0" smtClean="0">
                <a:solidFill>
                  <a:srgbClr val="FF0000"/>
                </a:solidFill>
              </a:rPr>
              <a:t>ref</a:t>
            </a:r>
            <a:r>
              <a:rPr lang="vi-VN" sz="2200" dirty="0" smtClean="0"/>
              <a:t>] nhằm phục vụ tốt hơn cho vấn đề tìm kiếm.</a:t>
            </a:r>
          </a:p>
          <a:p>
            <a:pPr algn="just"/>
            <a:r>
              <a:rPr lang="vi-VN" sz="2200"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vi-VN" sz="2200" dirty="0" smtClean="0">
                <a:solidFill>
                  <a:srgbClr val="FF0000"/>
                </a:solidFill>
              </a:rPr>
              <a:t>ref</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200" dirty="0" smtClean="0"/>
              <a:t>Yes/No question</a:t>
            </a:r>
          </a:p>
          <a:p>
            <a:pPr lvl="1"/>
            <a:r>
              <a:rPr lang="vi-VN" sz="2200" dirty="0" smtClean="0"/>
              <a:t>Wh-word question (What, Which, Who)</a:t>
            </a:r>
          </a:p>
          <a:p>
            <a:pPr lvl="1"/>
            <a:r>
              <a:rPr lang="vi-VN" sz="22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endParaRPr 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vi-VN" sz="2200" dirty="0" smtClean="0"/>
              <a:t>Trên thực tế khảo sát, các hệ thống hỏi đáp</a:t>
            </a:r>
            <a:r>
              <a:rPr lang="en-US" sz="2200" dirty="0" smtClean="0"/>
              <a:t> </a:t>
            </a:r>
            <a:r>
              <a:rPr lang="vi-VN" sz="2200" dirty="0" smtClean="0"/>
              <a:t>[</a:t>
            </a:r>
            <a:r>
              <a:rPr lang="en-US" sz="2200" dirty="0" smtClean="0">
                <a:solidFill>
                  <a:srgbClr val="FF0000"/>
                </a:solidFill>
              </a:rPr>
              <a:t>ref</a:t>
            </a:r>
            <a:r>
              <a:rPr lang="vi-VN" sz="2200" dirty="0" smtClean="0"/>
              <a:t>] đều thực hiện trên một cơ sở dữ liệu lưu trữ sẵn các bộ ba hay một ontology ngữ nghĩa [</a:t>
            </a:r>
            <a:r>
              <a:rPr lang="en-US" sz="2200" dirty="0" smtClean="0">
                <a:solidFill>
                  <a:srgbClr val="FF0000"/>
                </a:solidFill>
              </a:rPr>
              <a:t>ref</a:t>
            </a:r>
            <a:r>
              <a:rPr lang="vi-VN" sz="2200" dirty="0" smtClean="0"/>
              <a:t>]. </a:t>
            </a:r>
            <a:endParaRPr lang="en-US" sz="2200" dirty="0" smtClean="0"/>
          </a:p>
          <a:p>
            <a:pPr lvl="1"/>
            <a:r>
              <a:rPr lang="en-US" sz="2200" dirty="0" smtClean="0"/>
              <a:t>Tập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r>
              <a:rPr lang="vi-VN" sz="1800" dirty="0" smtClean="0"/>
              <a:t>(Publication, be publish by, publisher)</a:t>
            </a:r>
            <a:endParaRPr lang="en-US" sz="1800" dirty="0" smtClean="0"/>
          </a:p>
          <a:p>
            <a:pPr lvl="2"/>
            <a:r>
              <a:rPr lang="vi-VN" sz="1800" dirty="0" smtClean="0"/>
              <a:t>(Publication, be realese by, publisher)</a:t>
            </a:r>
            <a:endParaRPr lang="en-US" sz="1800" dirty="0" smtClean="0"/>
          </a:p>
          <a:p>
            <a:pPr lvl="2"/>
            <a:r>
              <a:rPr lang="vi-VN" sz="1800" dirty="0" smtClean="0"/>
              <a:t>(Publication, from, publisher)</a:t>
            </a:r>
            <a:endParaRPr lang="en-US" sz="1800" dirty="0" smtClean="0"/>
          </a:p>
          <a:p>
            <a:pPr lvl="2"/>
            <a:r>
              <a:rPr lang="vi-VN" sz="1800" dirty="0" smtClean="0"/>
              <a:t>(Publication, in, publisher) (Tham khảo phụ lục E</a:t>
            </a:r>
            <a:r>
              <a:rPr lang="en-US" sz="1800" dirty="0" smtClean="0"/>
              <a:t> khóa luận</a:t>
            </a:r>
            <a:r>
              <a:rPr lang="vi-VN" sz="1800" dirty="0" smtClean="0"/>
              <a:t>)</a:t>
            </a: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a:t>
            </a:r>
            <a:r>
              <a:rPr lang="en-US" dirty="0" smtClean="0"/>
              <a:t>1</a:t>
            </a:r>
            <a:r>
              <a:rPr lang="vi-VN" dirty="0" smtClean="0"/>
              <a:t>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p:spPr>
      </p:pic>
      <p:sp>
        <p:nvSpPr>
          <p:cNvPr id="10" name="TextBox 9"/>
          <p:cNvSpPr txBox="1"/>
          <p:nvPr/>
        </p:nvSpPr>
        <p:spPr>
          <a:xfrm>
            <a:off x="7543800" y="4953000"/>
            <a:ext cx="1600200" cy="923330"/>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1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8"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1"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4"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27"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3"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36"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39"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4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45"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48"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5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4098" name="Picture 2"/>
          <p:cNvPicPr>
            <a:picLocks noChangeAspect="1" noChangeArrowheads="1"/>
          </p:cNvPicPr>
          <p:nvPr/>
        </p:nvPicPr>
        <p:blipFill>
          <a:blip r:embed="rId4"/>
          <a:srcRect/>
          <a:stretch>
            <a:fillRect/>
          </a:stretch>
        </p:blipFill>
        <p:spPr bwMode="auto">
          <a:xfrm>
            <a:off x="5130818" y="838200"/>
            <a:ext cx="4013182" cy="228599"/>
          </a:xfrm>
          <a:prstGeom prst="rect">
            <a:avLst/>
          </a:prstGeom>
          <a:noFill/>
          <a:ln w="9525">
            <a:noFill/>
            <a:miter lim="800000"/>
            <a:headEnd/>
            <a:tailEnd/>
          </a:ln>
          <a:effectLst/>
        </p:spPr>
      </p:pic>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linds(horizontal)">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linds(horizontal)">
                                      <p:cBhvr>
                                        <p:cTn id="28" dur="500"/>
                                        <p:tgtEl>
                                          <p:spTgt spid="39"/>
                                        </p:tgtEl>
                                      </p:cBhvr>
                                    </p:animEffect>
                                  </p:childTnLst>
                                </p:cTn>
                              </p:par>
                              <p:par>
                                <p:cTn id="29" presetID="3"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par>
                                <p:cTn id="32" presetID="3"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linds(horizontal)">
                                      <p:cBhvr>
                                        <p:cTn id="45" dur="500"/>
                                        <p:tgtEl>
                                          <p:spTgt spid="42"/>
                                        </p:tgtEl>
                                      </p:cBhvr>
                                    </p:animEffect>
                                  </p:childTnLst>
                                </p:cTn>
                              </p:par>
                              <p:par>
                                <p:cTn id="46" presetID="3" presetClass="entr" presetSubtype="10" fill="hold"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blinds(horizontal)">
                                      <p:cBhvr>
                                        <p:cTn id="48" dur="500"/>
                                        <p:tgtEl>
                                          <p:spTgt spid="5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linds(horizontal)">
                                      <p:cBhvr>
                                        <p:cTn id="59" dur="500"/>
                                        <p:tgtEl>
                                          <p:spTgt spid="15"/>
                                        </p:tgtEl>
                                      </p:cBhvr>
                                    </p:animEffect>
                                  </p:childTnLst>
                                </p:cTn>
                              </p:par>
                              <p:par>
                                <p:cTn id="60" presetID="3" presetClass="entr" presetSubtype="1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98"/>
                                        </p:tgtEl>
                                        <p:attrNameLst>
                                          <p:attrName>style.visibility</p:attrName>
                                        </p:attrNameLst>
                                      </p:cBhvr>
                                      <p:to>
                                        <p:strVal val="visible"/>
                                      </p:to>
                                    </p:set>
                                    <p:animEffect transition="in" filter="blinds(horizontal)">
                                      <p:cBhvr>
                                        <p:cTn id="67" dur="500"/>
                                        <p:tgtEl>
                                          <p:spTgt spid="4098"/>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nodeType="clickEffect">
                                  <p:stCondLst>
                                    <p:cond delay="0"/>
                                  </p:stCondLst>
                                  <p:childTnLst>
                                    <p:animMotion origin="layout" path="M -0.08056 0.02037 C -0.09688 0.03912 -0.1132 0.0581 -0.14445 0.06481 C -0.1757 0.07153 -0.2474 0.0618 -0.26806 0.06111 " pathEditMode="relative" ptsTypes="aaA">
                                      <p:cBhvr>
                                        <p:cTn id="71" dur="2000" fill="hold"/>
                                        <p:tgtEl>
                                          <p:spTgt spid="4098"/>
                                        </p:tgtEl>
                                        <p:attrNameLst>
                                          <p:attrName>ppt_x</p:attrName>
                                          <p:attrName>ppt_y</p:attrName>
                                        </p:attrNameLst>
                                      </p:cBhvr>
                                    </p:animMotion>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nodeType="clickEffect">
                                  <p:stCondLst>
                                    <p:cond delay="0"/>
                                  </p:stCondLst>
                                  <p:childTnLst>
                                    <p:animEffect transition="out" filter="blinds(horizontal)">
                                      <p:cBhvr>
                                        <p:cTn id="75" dur="500"/>
                                        <p:tgtEl>
                                          <p:spTgt spid="4098"/>
                                        </p:tgtEl>
                                      </p:cBhvr>
                                    </p:animEffect>
                                    <p:set>
                                      <p:cBhvr>
                                        <p:cTn id="76" dur="1" fill="hold">
                                          <p:stCondLst>
                                            <p:cond delay="499"/>
                                          </p:stCondLst>
                                        </p:cTn>
                                        <p:tgtEl>
                                          <p:spTgt spid="409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98</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3</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1</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Với</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này</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có</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rút</a:t>
            </a:r>
            <a:r>
              <a:rPr lang="en-US" sz="2200" dirty="0" smtClean="0"/>
              <a:t> </a:t>
            </a:r>
            <a:r>
              <a:rPr lang="en-US" sz="2200" dirty="0" err="1" smtClean="0"/>
              <a:t>trích</a:t>
            </a:r>
            <a:r>
              <a:rPr lang="en-US" sz="2200" dirty="0" smtClean="0"/>
              <a:t> </a:t>
            </a:r>
            <a:r>
              <a:rPr lang="en-US" sz="2200" dirty="0" err="1" smtClean="0"/>
              <a:t>khá</a:t>
            </a:r>
            <a:r>
              <a:rPr lang="en-US" sz="2200" dirty="0" smtClean="0"/>
              <a:t> </a:t>
            </a:r>
            <a:r>
              <a:rPr lang="en-US" sz="2200" dirty="0" err="1" smtClean="0"/>
              <a:t>thấp</a:t>
            </a:r>
            <a:r>
              <a:rPr lang="en-US" sz="2200" dirty="0" smtClean="0"/>
              <a:t> (30%) so </a:t>
            </a:r>
            <a:r>
              <a:rPr lang="en-US" sz="2200" dirty="0" err="1" smtClean="0"/>
              <a:t>với</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(50</a:t>
            </a:r>
            <a:r>
              <a:rPr lang="en-US" sz="2200" dirty="0" smtClean="0"/>
              <a:t>%).</a:t>
            </a:r>
            <a:r>
              <a:rPr lang="en-US" sz="2200" dirty="0" smtClean="0"/>
              <a:t> </a:t>
            </a:r>
            <a:r>
              <a:rPr lang="en-US" sz="2200" dirty="0" err="1" smtClean="0"/>
              <a:t>Nếu</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bổ</a:t>
            </a:r>
            <a:r>
              <a:rPr lang="en-US" sz="2200" dirty="0" smtClean="0"/>
              <a:t> sung </a:t>
            </a:r>
            <a:r>
              <a:rPr lang="en-US" sz="2200" dirty="0" err="1" smtClean="0"/>
              <a:t>thêm</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và</a:t>
            </a:r>
            <a:r>
              <a:rPr lang="en-US" sz="2200" dirty="0" smtClean="0"/>
              <a:t> </a:t>
            </a:r>
            <a:r>
              <a:rPr lang="en-US" sz="2200" dirty="0" err="1" smtClean="0"/>
              <a:t>các</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đề</a:t>
            </a:r>
            <a:r>
              <a:rPr lang="en-US" sz="2200" dirty="0" smtClean="0"/>
              <a:t> </a:t>
            </a:r>
            <a:r>
              <a:rPr lang="en-US" sz="2200" dirty="0" err="1" smtClean="0"/>
              <a:t>tài</a:t>
            </a:r>
            <a:r>
              <a:rPr lang="en-US" sz="2200" dirty="0" smtClean="0"/>
              <a:t> </a:t>
            </a:r>
            <a:r>
              <a:rPr lang="en-US" sz="2200" dirty="0" err="1" smtClean="0"/>
              <a:t>hy</a:t>
            </a:r>
            <a:r>
              <a:rPr lang="en-US" sz="2200" dirty="0" smtClean="0"/>
              <a:t> </a:t>
            </a:r>
            <a:r>
              <a:rPr lang="en-US" sz="2200" dirty="0" err="1" smtClean="0"/>
              <a:t>vọng</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bao</a:t>
            </a:r>
            <a:r>
              <a:rPr lang="en-US" sz="2200" dirty="0" smtClean="0"/>
              <a:t> </a:t>
            </a:r>
            <a:r>
              <a:rPr lang="en-US" sz="2200" dirty="0" err="1" smtClean="0"/>
              <a:t>quát</a:t>
            </a:r>
            <a:r>
              <a:rPr lang="en-US" sz="2200" dirty="0" smtClean="0"/>
              <a:t> </a:t>
            </a:r>
            <a:r>
              <a:rPr lang="en-US" sz="2200" dirty="0" err="1" smtClean="0"/>
              <a:t>được</a:t>
            </a:r>
            <a:r>
              <a:rPr lang="en-US" sz="2200" dirty="0" smtClean="0"/>
              <a:t> </a:t>
            </a:r>
            <a:r>
              <a:rPr lang="en-US" sz="2200" dirty="0" err="1" smtClean="0"/>
              <a:t>từ</a:t>
            </a:r>
            <a:r>
              <a:rPr lang="en-US" sz="2200" dirty="0" smtClean="0"/>
              <a:t> 70-80%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TREC 2004 </a:t>
            </a:r>
            <a:r>
              <a:rPr lang="en-US" sz="2200" dirty="0" err="1" smtClean="0"/>
              <a:t>và</a:t>
            </a:r>
            <a:r>
              <a:rPr lang="en-US" sz="2200" dirty="0" smtClean="0"/>
              <a:t> TREC </a:t>
            </a:r>
            <a:r>
              <a:rPr lang="en-US" sz="2200" dirty="0" err="1" smtClean="0"/>
              <a:t>nói</a:t>
            </a:r>
            <a:r>
              <a:rPr lang="en-US" sz="2200" dirty="0" smtClean="0"/>
              <a:t> </a:t>
            </a:r>
            <a:r>
              <a:rPr lang="en-US" sz="2200" dirty="0" err="1" smtClean="0"/>
              <a:t>chung</a:t>
            </a:r>
            <a:r>
              <a:rPr lang="en-US" sz="2200" dirty="0" smtClean="0"/>
              <a:t>. </a:t>
            </a:r>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a:t>
            </a:r>
            <a:r>
              <a:rPr lang="vi-VN" dirty="0" smtClean="0"/>
              <a:t>–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514600"/>
          <a:ext cx="6096000" cy="1219200"/>
        </p:xfrm>
        <a:graphic>
          <a:graphicData uri="http://schemas.openxmlformats.org/drawingml/2006/table">
            <a:tbl>
              <a:tblPr/>
              <a:tblGrid>
                <a:gridCol w="3048000"/>
                <a:gridCol w="3048000"/>
              </a:tblGrid>
              <a:tr h="304800">
                <a:tc>
                  <a:txBody>
                    <a:bodyPr/>
                    <a:lstStyle/>
                    <a:p>
                      <a:pPr marL="0" marR="0">
                        <a:lnSpc>
                          <a:spcPct val="115000"/>
                        </a:lnSpc>
                        <a:spcBef>
                          <a:spcPts val="0"/>
                        </a:spcBef>
                        <a:spcAft>
                          <a:spcPts val="0"/>
                        </a:spcAft>
                      </a:pPr>
                      <a:endParaRPr lang="vi-VN" sz="13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1300" dirty="0">
                          <a:solidFill>
                            <a:schemeClr val="bg1"/>
                          </a:solidFill>
                          <a:latin typeface="Times New Roman"/>
                          <a:ea typeface="Times New Roman"/>
                          <a:cs typeface="Times New Roman"/>
                        </a:rPr>
                        <a:t>Khả năng rút trích bộ ba</a:t>
                      </a:r>
                      <a:endParaRPr lang="en-US" sz="11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1300">
                          <a:solidFill>
                            <a:schemeClr val="bg1"/>
                          </a:solidFill>
                          <a:latin typeface="Times New Roman"/>
                          <a:ea typeface="Times New Roman"/>
                          <a:cs typeface="Times New Roman"/>
                        </a:rPr>
                        <a:t>Trước khi chỉnh sửa luật</a:t>
                      </a:r>
                      <a:endParaRPr lang="en-US" sz="11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1300" dirty="0">
                          <a:solidFill>
                            <a:schemeClr val="bg1"/>
                          </a:solidFill>
                          <a:latin typeface="Times New Roman"/>
                          <a:ea typeface="Times New Roman"/>
                          <a:cs typeface="Times New Roman"/>
                        </a:rPr>
                        <a:t>30% (86 </a:t>
                      </a:r>
                      <a:r>
                        <a:rPr lang="en-US" sz="1300" dirty="0" err="1">
                          <a:solidFill>
                            <a:schemeClr val="bg1"/>
                          </a:solidFill>
                          <a:latin typeface="Times New Roman"/>
                          <a:ea typeface="Times New Roman"/>
                          <a:cs typeface="Times New Roman"/>
                        </a:rPr>
                        <a:t>câu</a:t>
                      </a:r>
                      <a:r>
                        <a:rPr lang="en-US" sz="1300" dirty="0">
                          <a:solidFill>
                            <a:schemeClr val="bg1"/>
                          </a:solidFill>
                          <a:latin typeface="Times New Roman"/>
                          <a:ea typeface="Times New Roman"/>
                          <a:cs typeface="Times New Roman"/>
                        </a:rPr>
                        <a:t>)</a:t>
                      </a:r>
                      <a:endParaRPr lang="en-US" sz="11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1300">
                          <a:solidFill>
                            <a:schemeClr val="bg1"/>
                          </a:solidFill>
                          <a:latin typeface="Times New Roman"/>
                          <a:ea typeface="Times New Roman"/>
                          <a:cs typeface="Times New Roman"/>
                        </a:rPr>
                        <a:t>Sau khi chỉnh sửa luật</a:t>
                      </a:r>
                      <a:endParaRPr lang="en-US" sz="11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1300" dirty="0">
                          <a:solidFill>
                            <a:schemeClr val="bg1"/>
                          </a:solidFill>
                          <a:latin typeface="Times New Roman"/>
                          <a:ea typeface="Times New Roman"/>
                          <a:cs typeface="Times New Roman"/>
                        </a:rPr>
                        <a:t>50% (144 </a:t>
                      </a:r>
                      <a:r>
                        <a:rPr lang="en-US" sz="1300" dirty="0" err="1">
                          <a:solidFill>
                            <a:schemeClr val="bg1"/>
                          </a:solidFill>
                          <a:latin typeface="Times New Roman"/>
                          <a:ea typeface="Times New Roman"/>
                          <a:cs typeface="Times New Roman"/>
                        </a:rPr>
                        <a:t>câu</a:t>
                      </a:r>
                      <a:r>
                        <a:rPr lang="en-US" sz="1300" dirty="0">
                          <a:solidFill>
                            <a:schemeClr val="bg1"/>
                          </a:solidFill>
                          <a:latin typeface="Times New Roman"/>
                          <a:ea typeface="Times New Roman"/>
                          <a:cs typeface="Times New Roman"/>
                        </a:rPr>
                        <a:t>)</a:t>
                      </a:r>
                      <a:endParaRPr lang="en-US" sz="11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1300">
                          <a:solidFill>
                            <a:schemeClr val="bg1"/>
                          </a:solidFill>
                          <a:latin typeface="Times New Roman"/>
                          <a:ea typeface="Times New Roman"/>
                          <a:cs typeface="Times New Roman"/>
                        </a:rPr>
                        <a:t>Tổng số câu</a:t>
                      </a:r>
                      <a:r>
                        <a:rPr lang="en-US" sz="1300">
                          <a:solidFill>
                            <a:schemeClr val="bg1"/>
                          </a:solidFill>
                          <a:latin typeface="Times New Roman"/>
                          <a:ea typeface="Times New Roman"/>
                          <a:cs typeface="Times New Roman"/>
                        </a:rPr>
                        <a:t> trong TREC 2004</a:t>
                      </a:r>
                      <a:endParaRPr lang="en-US" sz="11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1300" dirty="0">
                          <a:solidFill>
                            <a:schemeClr val="bg1"/>
                          </a:solidFill>
                          <a:latin typeface="Times New Roman"/>
                          <a:ea typeface="Times New Roman"/>
                          <a:cs typeface="Times New Roman"/>
                        </a:rPr>
                        <a:t>286</a:t>
                      </a:r>
                      <a:endParaRPr lang="en-US" sz="11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653</TotalTime>
  <Words>1221</Words>
  <Application>Microsoft PowerPoint</Application>
  <PresentationFormat>On-screen Show (4:3)</PresentationFormat>
  <Paragraphs>97</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De Cuong v0.2</vt:lpstr>
      <vt:lpstr>Image</vt:lpstr>
      <vt:lpstr> XÂY DỰNG HỆ THỐNG TÌM KIẾM BÀI BÁO KHOA HỌC DỰA TRÊN HỎI ĐÁP BẰNG NGÔN NGỮ TỰ NHIÊN</vt:lpstr>
      <vt:lpstr>Nội dung</vt:lpstr>
      <vt:lpstr>Giới thiệu</vt:lpstr>
      <vt:lpstr>Mục tiêu và phạm vi đề tài</vt:lpstr>
      <vt:lpstr>Các bước đề xuất xử lý câu hỏi</vt:lpstr>
      <vt:lpstr>Các bước đề xuất xử lý câu hỏi</vt:lpstr>
      <vt:lpstr>Các bước đề xuất xử lý câu hỏi</vt:lpstr>
      <vt:lpstr>Đánh giá và kết luận</vt:lpstr>
      <vt:lpstr>Đánh giá và kết luận</vt:lpstr>
      <vt:lpstr>Các tài liệu tham khảo</vt:lpstr>
      <vt:lpstr>Các tài liệu tham khảo</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Admin</cp:lastModifiedBy>
  <cp:revision>321</cp:revision>
  <dcterms:created xsi:type="dcterms:W3CDTF">2010-08-22T04:49:18Z</dcterms:created>
  <dcterms:modified xsi:type="dcterms:W3CDTF">2011-04-06T06:10:35Z</dcterms:modified>
</cp:coreProperties>
</file>