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76" r:id="rId3"/>
    <p:sldId id="296" r:id="rId4"/>
    <p:sldId id="297" r:id="rId5"/>
    <p:sldId id="277" r:id="rId6"/>
    <p:sldId id="279" r:id="rId7"/>
    <p:sldId id="281" r:id="rId8"/>
    <p:sldId id="298" r:id="rId9"/>
    <p:sldId id="299" r:id="rId10"/>
    <p:sldId id="300" r:id="rId11"/>
    <p:sldId id="301" r:id="rId12"/>
    <p:sldId id="302" r:id="rId13"/>
    <p:sldId id="303" r:id="rId14"/>
    <p:sldId id="304" r:id="rId15"/>
    <p:sldId id="284" r:id="rId16"/>
    <p:sldId id="267"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C97"/>
    <a:srgbClr val="1D208F"/>
    <a:srgbClr val="211E54"/>
    <a:srgbClr val="F4E59C"/>
    <a:srgbClr val="DDDDDD"/>
    <a:srgbClr val="B2B2B2"/>
    <a:srgbClr val="1562BF"/>
    <a:srgbClr val="29292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311" autoAdjust="0"/>
    <p:restoredTop sz="94660"/>
  </p:normalViewPr>
  <p:slideViewPr>
    <p:cSldViewPr>
      <p:cViewPr>
        <p:scale>
          <a:sx n="75" d="100"/>
          <a:sy n="75" d="100"/>
        </p:scale>
        <p:origin x="-942" y="-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dirty="0" smtClean="0"/>
              <a:t/>
            </a:r>
            <a:br>
              <a:rPr lang="en-US" dirty="0" smtClean="0"/>
            </a:br>
            <a:r>
              <a:rPr lang="vi-VN" sz="3200" dirty="0" smtClean="0"/>
              <a:t>XÂY DỰNG HỆ THỐNG TÌM KIẾM BÀI BÁO KHOA HỌC DỰA TRÊN HỎI ĐÁP BẰNG NGÔN NGỮ TỰ NHIÊN</a:t>
            </a:r>
            <a:endParaRPr lang="en-US" sz="32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vi-VN" dirty="0" smtClean="0"/>
              <a:t>Một số khái niệm liên quan</a:t>
            </a:r>
          </a:p>
          <a:p>
            <a:pPr lvl="1"/>
            <a:r>
              <a:rPr lang="vi-VN" dirty="0" smtClean="0"/>
              <a:t>Đồ thị ý niệm: Đồ thị khái niệm là một cách để biểu diễn tri thức, có khả năng diễn đạt ngữ nghĩa một cách chính xác, dễ hiểu đối với con người và khả năng xử lý đối với máy tính [</a:t>
            </a:r>
            <a:r>
              <a:rPr lang="vi-VN" dirty="0" smtClean="0">
                <a:solidFill>
                  <a:srgbClr val="FF0000"/>
                </a:solidFill>
              </a:rPr>
              <a:t>ref</a:t>
            </a:r>
            <a:r>
              <a:rPr lang="vi-VN" dirty="0" smtClean="0"/>
              <a:t>].</a:t>
            </a:r>
            <a:endParaRPr lang="en-US" dirty="0"/>
          </a:p>
        </p:txBody>
      </p:sp>
      <p:pic>
        <p:nvPicPr>
          <p:cNvPr id="5123" name="Picture 3" descr="C:\Users\Hoang\Desktop\whatisrdf_1.gif"/>
          <p:cNvPicPr>
            <a:picLocks noChangeAspect="1" noChangeArrowheads="1"/>
          </p:cNvPicPr>
          <p:nvPr/>
        </p:nvPicPr>
        <p:blipFill>
          <a:blip r:embed="rId2"/>
          <a:srcRect/>
          <a:stretch>
            <a:fillRect/>
          </a:stretch>
        </p:blipFill>
        <p:spPr bwMode="auto">
          <a:xfrm>
            <a:off x="1295400" y="3657600"/>
            <a:ext cx="6477000" cy="2590800"/>
          </a:xfrm>
          <a:prstGeom prst="rect">
            <a:avLst/>
          </a:prstGeom>
          <a:noFill/>
          <a:ln w="9525">
            <a:noFill/>
            <a:miter lim="800000"/>
            <a:headEnd/>
            <a:tailEnd/>
          </a:ln>
        </p:spPr>
      </p:pic>
      <p:sp>
        <p:nvSpPr>
          <p:cNvPr id="5" name="TextBox 4"/>
          <p:cNvSpPr txBox="1"/>
          <p:nvPr/>
        </p:nvSpPr>
        <p:spPr>
          <a:xfrm>
            <a:off x="1295400" y="6248400"/>
            <a:ext cx="7239000" cy="369332"/>
          </a:xfrm>
          <a:prstGeom prst="rect">
            <a:avLst/>
          </a:prstGeom>
          <a:noFill/>
        </p:spPr>
        <p:txBody>
          <a:bodyPr wrap="square" rtlCol="0">
            <a:spAutoFit/>
          </a:bodyPr>
          <a:lstStyle/>
          <a:p>
            <a:r>
              <a:rPr lang="vi-VN" dirty="0" smtClean="0"/>
              <a:t>Hình 2 - hình minh họa cho đồ thi ý niệm </a:t>
            </a:r>
            <a:r>
              <a:rPr lang="vi-VN" b="1" dirty="0" smtClean="0"/>
              <a:t>(</a:t>
            </a:r>
            <a:r>
              <a:rPr lang="vi-VN" dirty="0" smtClean="0"/>
              <a:t>Hình lấy từ [</a:t>
            </a:r>
            <a:r>
              <a:rPr lang="vi-VN" dirty="0" smtClean="0">
                <a:solidFill>
                  <a:srgbClr val="FF0000"/>
                </a:solidFill>
              </a:rPr>
              <a:t>ref</a:t>
            </a:r>
            <a:r>
              <a:rPr lang="vi-VN" dirty="0" smtClean="0"/>
              <a:t>]</a:t>
            </a:r>
            <a:r>
              <a:rPr lang="vi-VN" b="1"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vi-VN" dirty="0" smtClean="0"/>
              <a:t>Một số công trình nghiên cứu liên quan</a:t>
            </a:r>
          </a:p>
          <a:p>
            <a:pPr lvl="1" algn="just"/>
            <a:r>
              <a:rPr lang="vi-VN" dirty="0" smtClean="0"/>
              <a:t>Hệ thống hỏi đáp bằng đồ thị ý niệm của Weal Salloum [ref] và Lorand Dali [ref].</a:t>
            </a:r>
          </a:p>
          <a:p>
            <a:pPr lvl="2"/>
            <a:endParaRPr lang="en-US" dirty="0"/>
          </a:p>
        </p:txBody>
      </p:sp>
      <p:pic>
        <p:nvPicPr>
          <p:cNvPr id="4" name="Picture 1"/>
          <p:cNvPicPr>
            <a:picLocks noChangeAspect="1" noChangeArrowheads="1"/>
          </p:cNvPicPr>
          <p:nvPr/>
        </p:nvPicPr>
        <p:blipFill>
          <a:blip r:embed="rId3"/>
          <a:srcRect/>
          <a:stretch>
            <a:fillRect/>
          </a:stretch>
        </p:blipFill>
        <p:spPr bwMode="auto">
          <a:xfrm>
            <a:off x="990600" y="2819400"/>
            <a:ext cx="6781800" cy="3429000"/>
          </a:xfrm>
          <a:prstGeom prst="rect">
            <a:avLst/>
          </a:prstGeom>
          <a:noFill/>
          <a:ln w="9525">
            <a:noFill/>
            <a:miter lim="800000"/>
            <a:headEnd/>
            <a:tailEnd/>
          </a:ln>
        </p:spPr>
      </p:pic>
      <p:sp>
        <p:nvSpPr>
          <p:cNvPr id="5" name="TextBox 4"/>
          <p:cNvSpPr txBox="1"/>
          <p:nvPr/>
        </p:nvSpPr>
        <p:spPr>
          <a:xfrm>
            <a:off x="1066800" y="6211669"/>
            <a:ext cx="7239000" cy="646331"/>
          </a:xfrm>
          <a:prstGeom prst="rect">
            <a:avLst/>
          </a:prstGeom>
          <a:noFill/>
        </p:spPr>
        <p:txBody>
          <a:bodyPr wrap="square" rtlCol="0">
            <a:spAutoFit/>
          </a:bodyPr>
          <a:lstStyle/>
          <a:p>
            <a:r>
              <a:rPr lang="vi-VN" dirty="0" smtClean="0"/>
              <a:t>Hình </a:t>
            </a:r>
            <a:r>
              <a:rPr lang="vi-VN" dirty="0" smtClean="0"/>
              <a:t>3 – mô hình hệ thống hỏi đáp của Lorand Dali</a:t>
            </a: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pPr algn="just"/>
            <a:r>
              <a:rPr lang="vi-VN" dirty="0" smtClean="0"/>
              <a:t>Mục tiêu: rút được các bộ ba quan hệ &lt;subject-predicate-object&gt; trong câu hỏi. Chuyển chúng thành một câu lệnh SQL duy nhất.</a:t>
            </a:r>
          </a:p>
          <a:p>
            <a:pPr algn="just"/>
            <a:r>
              <a:rPr lang="vi-VN" dirty="0" smtClean="0"/>
              <a:t>Sử dụng luật nhãn từ loại để rút bộ ba thay vì phân tích cú pháp câu hỏi, nhằm tránh trường hợp câu hỏi nhập nhằng và sai cú pháp.</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endParaRPr lang="en-US" dirty="0"/>
          </a:p>
        </p:txBody>
      </p:sp>
      <p:pic>
        <p:nvPicPr>
          <p:cNvPr id="5122" name="Picture 3" descr="C:\Users\Hoang\Desktop\filnalproject\De Cuong\cac buoc\process steps.jpg"/>
          <p:cNvPicPr>
            <a:picLocks noChangeAspect="1" noChangeArrowheads="1"/>
          </p:cNvPicPr>
          <p:nvPr/>
        </p:nvPicPr>
        <p:blipFill>
          <a:blip r:embed="rId3"/>
          <a:srcRect/>
          <a:stretch>
            <a:fillRect/>
          </a:stretch>
        </p:blipFill>
        <p:spPr bwMode="auto">
          <a:xfrm>
            <a:off x="914400" y="914400"/>
            <a:ext cx="7315200" cy="5105400"/>
          </a:xfrm>
          <a:prstGeom prst="rect">
            <a:avLst/>
          </a:prstGeom>
          <a:noFill/>
          <a:ln w="9525">
            <a:noFill/>
            <a:miter lim="800000"/>
            <a:headEnd/>
            <a:tailEnd/>
          </a:ln>
        </p:spPr>
      </p:pic>
      <p:sp>
        <p:nvSpPr>
          <p:cNvPr id="6" name="Rectangle 5"/>
          <p:cNvSpPr/>
          <p:nvPr/>
        </p:nvSpPr>
        <p:spPr>
          <a:xfrm>
            <a:off x="914400" y="6019800"/>
            <a:ext cx="7010400" cy="369332"/>
          </a:xfrm>
          <a:prstGeom prst="rect">
            <a:avLst/>
          </a:prstGeom>
        </p:spPr>
        <p:txBody>
          <a:bodyPr wrap="square">
            <a:spAutoFit/>
          </a:bodyPr>
          <a:lstStyle/>
          <a:p>
            <a:r>
              <a:rPr lang="vi-VN" dirty="0" smtClean="0"/>
              <a:t>Hình </a:t>
            </a:r>
            <a:r>
              <a:rPr lang="vi-VN" dirty="0" smtClean="0"/>
              <a:t>4 </a:t>
            </a:r>
            <a:r>
              <a:rPr lang="vi-VN" dirty="0" smtClean="0"/>
              <a:t>– Mô hình minh họa các bước xử lý câu hỏi người dùng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a:xfrm>
            <a:off x="457200" y="1219200"/>
            <a:ext cx="8534400" cy="5181600"/>
          </a:xfrm>
        </p:spPr>
        <p:txBody>
          <a:bodyPr/>
          <a:lstStyle/>
          <a:p>
            <a:endParaRPr lang="en-US" sz="2400"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3124200"/>
            <a:ext cx="3810000" cy="609600"/>
          </a:xfrm>
          <a:prstGeom prst="rect">
            <a:avLst/>
          </a:prstGeom>
        </p:spPr>
        <p:txBody>
          <a:bodyPr wrap="none" fromWordArt="1">
            <a:prstTxWarp prst="textDeflate">
              <a:avLst>
                <a:gd name="adj" fmla="val 0"/>
              </a:avLst>
            </a:prstTxWarp>
          </a:bodyPr>
          <a:lstStyle/>
          <a:p>
            <a:pPr algn="ct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 cám ơn!</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Mục đích đề tài</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91"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Các</a:t>
            </a:r>
            <a:r>
              <a:rPr lang="en-US" sz="2400" b="1" dirty="0" smtClean="0">
                <a:solidFill>
                  <a:schemeClr val="bg1"/>
                </a:solidFill>
              </a:rPr>
              <a:t> </a:t>
            </a:r>
            <a:r>
              <a:rPr lang="en-US" sz="2400" b="1" dirty="0" err="1" smtClean="0">
                <a:solidFill>
                  <a:schemeClr val="bg1"/>
                </a:solidFill>
              </a:rPr>
              <a:t>nghiên</a:t>
            </a:r>
            <a:r>
              <a:rPr lang="en-US" sz="2400" b="1" dirty="0" smtClean="0">
                <a:solidFill>
                  <a:schemeClr val="bg1"/>
                </a:solidFill>
              </a:rPr>
              <a:t> </a:t>
            </a:r>
            <a:r>
              <a:rPr lang="en-US" sz="2400" b="1" dirty="0" err="1" smtClean="0">
                <a:solidFill>
                  <a:schemeClr val="bg1"/>
                </a:solidFill>
              </a:rPr>
              <a:t>cứu</a:t>
            </a:r>
            <a:r>
              <a:rPr lang="en-US" sz="2400" b="1" dirty="0" smtClean="0">
                <a:solidFill>
                  <a:schemeClr val="bg1"/>
                </a:solidFill>
              </a:rPr>
              <a:t> </a:t>
            </a:r>
            <a:r>
              <a:rPr lang="en-US" sz="2400" b="1" dirty="0" err="1" smtClean="0">
                <a:solidFill>
                  <a:schemeClr val="bg1"/>
                </a:solidFill>
              </a:rPr>
              <a:t>liên</a:t>
            </a:r>
            <a:r>
              <a:rPr lang="en-US" sz="2400" b="1" dirty="0" smtClean="0">
                <a:solidFill>
                  <a:schemeClr val="bg1"/>
                </a:solidFill>
              </a:rPr>
              <a:t> </a:t>
            </a:r>
            <a:r>
              <a:rPr lang="en-US" sz="2400" b="1" dirty="0" err="1" smtClean="0">
                <a:solidFill>
                  <a:schemeClr val="bg1"/>
                </a:solidFill>
              </a:rPr>
              <a:t>quan</a:t>
            </a:r>
            <a:endParaRPr lang="en-US" sz="2400" b="1" dirty="0">
              <a:solidFill>
                <a:schemeClr val="bg1"/>
              </a:solidFill>
            </a:endParaRPr>
          </a:p>
        </p:txBody>
      </p:sp>
      <p:grpSp>
        <p:nvGrpSpPr>
          <p:cNvPr id="92" name="Group 133"/>
          <p:cNvGrpSpPr>
            <a:grpSpLocks/>
          </p:cNvGrpSpPr>
          <p:nvPr/>
        </p:nvGrpSpPr>
        <p:grpSpPr bwMode="auto">
          <a:xfrm>
            <a:off x="1600199" y="2697163"/>
            <a:ext cx="404519" cy="381000"/>
            <a:chOff x="2078" y="1680"/>
            <a:chExt cx="1615" cy="1615"/>
          </a:xfrm>
        </p:grpSpPr>
        <p:sp>
          <p:nvSpPr>
            <p:cNvPr id="93"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94"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95"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96"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97"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98"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107" name="AutoShape 123"/>
          <p:cNvSpPr>
            <a:spLocks noChangeArrowheads="1"/>
          </p:cNvSpPr>
          <p:nvPr/>
        </p:nvSpPr>
        <p:spPr bwMode="grayWhite">
          <a:xfrm>
            <a:off x="1905000" y="44196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tài liệu tham khảo</a:t>
            </a:r>
            <a:endParaRPr lang="en-US" sz="2400" b="1" dirty="0">
              <a:solidFill>
                <a:schemeClr val="bg1"/>
              </a:solidFill>
            </a:endParaRPr>
          </a:p>
        </p:txBody>
      </p:sp>
      <p:grpSp>
        <p:nvGrpSpPr>
          <p:cNvPr id="108" name="Group 140"/>
          <p:cNvGrpSpPr>
            <a:grpSpLocks/>
          </p:cNvGrpSpPr>
          <p:nvPr/>
        </p:nvGrpSpPr>
        <p:grpSpPr bwMode="auto">
          <a:xfrm>
            <a:off x="1600200" y="4495800"/>
            <a:ext cx="381000" cy="381000"/>
            <a:chOff x="2078" y="1680"/>
            <a:chExt cx="1615" cy="1615"/>
          </a:xfrm>
        </p:grpSpPr>
        <p:sp>
          <p:nvSpPr>
            <p:cNvPr id="109"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0"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11"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12"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113"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4"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32004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bước đề xuất để xử lý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36" name="Group 133"/>
          <p:cNvGrpSpPr>
            <a:grpSpLocks/>
          </p:cNvGrpSpPr>
          <p:nvPr/>
        </p:nvGrpSpPr>
        <p:grpSpPr bwMode="auto">
          <a:xfrm>
            <a:off x="1600199" y="33067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8100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giá và kết luận</a:t>
            </a:r>
            <a:endParaRPr lang="en-US" sz="2400" b="1" dirty="0">
              <a:solidFill>
                <a:schemeClr val="bg1"/>
              </a:solidFill>
            </a:endParaRPr>
          </a:p>
        </p:txBody>
      </p:sp>
      <p:grpSp>
        <p:nvGrpSpPr>
          <p:cNvPr id="44" name="Group 140"/>
          <p:cNvGrpSpPr>
            <a:grpSpLocks/>
          </p:cNvGrpSpPr>
          <p:nvPr/>
        </p:nvGrpSpPr>
        <p:grpSpPr bwMode="auto">
          <a:xfrm>
            <a:off x="1600200" y="3886200"/>
            <a:ext cx="381000"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blinds(horizontal)">
                                      <p:cBhvr>
                                        <p:cTn id="21" dur="500"/>
                                        <p:tgtEl>
                                          <p:spTgt spid="91"/>
                                        </p:tgtEl>
                                      </p:cBhvr>
                                    </p:animEffect>
                                  </p:childTnLst>
                                </p:cTn>
                              </p:par>
                              <p:par>
                                <p:cTn id="22" presetID="3" presetClass="entr" presetSubtype="10" fill="hold" nodeType="withEffect">
                                  <p:stCondLst>
                                    <p:cond delay="0"/>
                                  </p:stCondLst>
                                  <p:childTnLst>
                                    <p:set>
                                      <p:cBhvr>
                                        <p:cTn id="23" dur="1" fill="hold">
                                          <p:stCondLst>
                                            <p:cond delay="0"/>
                                          </p:stCondLst>
                                        </p:cTn>
                                        <p:tgtEl>
                                          <p:spTgt spid="92"/>
                                        </p:tgtEl>
                                        <p:attrNameLst>
                                          <p:attrName>style.visibility</p:attrName>
                                        </p:attrNameLst>
                                      </p:cBhvr>
                                      <p:to>
                                        <p:strVal val="visible"/>
                                      </p:to>
                                    </p:set>
                                    <p:animEffect transition="in" filter="blinds(horizontal)">
                                      <p:cBhvr>
                                        <p:cTn id="24" dur="500"/>
                                        <p:tgtEl>
                                          <p:spTgt spid="9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par>
                                <p:cTn id="28" presetID="3" presetClass="entr" presetSubtype="10"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blinds(horizontal)">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blinds(horizontal)">
                                      <p:cBhvr>
                                        <p:cTn id="35" dur="500"/>
                                        <p:tgtEl>
                                          <p:spTgt spid="107"/>
                                        </p:tgtEl>
                                      </p:cBhvr>
                                    </p:animEffect>
                                  </p:childTnLst>
                                </p:cTn>
                              </p:par>
                              <p:par>
                                <p:cTn id="36" presetID="3" presetClass="entr" presetSubtype="10" fill="hold" nodeType="withEffect">
                                  <p:stCondLst>
                                    <p:cond delay="0"/>
                                  </p:stCondLst>
                                  <p:childTnLst>
                                    <p:set>
                                      <p:cBhvr>
                                        <p:cTn id="37" dur="1" fill="hold">
                                          <p:stCondLst>
                                            <p:cond delay="0"/>
                                          </p:stCondLst>
                                        </p:cTn>
                                        <p:tgtEl>
                                          <p:spTgt spid="108"/>
                                        </p:tgtEl>
                                        <p:attrNameLst>
                                          <p:attrName>style.visibility</p:attrName>
                                        </p:attrNameLst>
                                      </p:cBhvr>
                                      <p:to>
                                        <p:strVal val="visible"/>
                                      </p:to>
                                    </p:set>
                                    <p:animEffect transition="in" filter="blinds(horizontal)">
                                      <p:cBhvr>
                                        <p:cTn id="38" dur="500"/>
                                        <p:tgtEl>
                                          <p:spTgt spid="10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blinds(horizontal)">
                                      <p:cBhvr>
                                        <p:cTn id="41" dur="500"/>
                                        <p:tgtEl>
                                          <p:spTgt spid="43"/>
                                        </p:tgtEl>
                                      </p:cBhvr>
                                    </p:animEffect>
                                  </p:childTnLst>
                                </p:cTn>
                              </p:par>
                              <p:par>
                                <p:cTn id="42" presetID="3" presetClass="entr" presetSubtype="1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blinds(horizontal)">
                                      <p:cBhvr>
                                        <p:cTn id="4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91" grpId="0" animBg="1"/>
      <p:bldP spid="107" grpId="0" animBg="1"/>
      <p:bldP spid="35"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đích đề tài</a:t>
            </a:r>
            <a:endParaRPr lang="en-US" dirty="0"/>
          </a:p>
        </p:txBody>
      </p:sp>
      <p:sp>
        <p:nvSpPr>
          <p:cNvPr id="3" name="Content Placeholder 2"/>
          <p:cNvSpPr>
            <a:spLocks noGrp="1"/>
          </p:cNvSpPr>
          <p:nvPr>
            <p:ph idx="1"/>
          </p:nvPr>
        </p:nvSpPr>
        <p:spPr/>
        <p:txBody>
          <a:bodyPr/>
          <a:lstStyle/>
          <a:p>
            <a:pPr algn="just"/>
            <a:r>
              <a:rPr lang="vi-VN" dirty="0" smtClean="0"/>
              <a:t>Hiện nay, việc tìm kiếm các bài báo trong các thư viện số (CiteSeerX, IEEE, ACM, ScienceDirect, SSRN, PaperCube, ...)</a:t>
            </a:r>
            <a:r>
              <a:rPr lang="en-US" dirty="0" smtClean="0"/>
              <a:t> </a:t>
            </a:r>
            <a:r>
              <a:rPr lang="vi-VN" dirty="0" smtClean="0"/>
              <a:t>chủ yếu vẫn dựa trên từ khóa do người dùng nhập vào.</a:t>
            </a:r>
          </a:p>
          <a:p>
            <a:pPr algn="just"/>
            <a:r>
              <a:rPr lang="vi-VN" dirty="0" smtClean="0"/>
              <a:t>C</a:t>
            </a:r>
            <a:r>
              <a:rPr lang="en-US" dirty="0" err="1" smtClean="0"/>
              <a:t>ác</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trả</a:t>
            </a:r>
            <a:r>
              <a:rPr lang="en-US" dirty="0" smtClean="0"/>
              <a:t> </a:t>
            </a:r>
            <a:r>
              <a:rPr lang="en-US" dirty="0" err="1" smtClean="0"/>
              <a:t>về</a:t>
            </a:r>
            <a:r>
              <a:rPr lang="en-US" dirty="0" smtClean="0"/>
              <a:t> </a:t>
            </a:r>
            <a:r>
              <a:rPr lang="en-US" dirty="0" err="1" smtClean="0"/>
              <a:t>từ</a:t>
            </a:r>
            <a:r>
              <a:rPr lang="en-US" dirty="0" smtClean="0"/>
              <a:t> </a:t>
            </a:r>
            <a:r>
              <a:rPr lang="vi-VN" dirty="0" smtClean="0"/>
              <a:t>thường rất nhiều, </a:t>
            </a:r>
            <a:r>
              <a:rPr lang="en-US" dirty="0" err="1" smtClean="0"/>
              <a:t>đôi</a:t>
            </a:r>
            <a:r>
              <a:rPr lang="en-US" dirty="0" smtClean="0"/>
              <a:t> </a:t>
            </a:r>
            <a:r>
              <a:rPr lang="en-US" dirty="0" err="1" smtClean="0"/>
              <a:t>khi</a:t>
            </a:r>
            <a:r>
              <a:rPr lang="en-US" dirty="0" smtClean="0"/>
              <a:t> </a:t>
            </a:r>
            <a:r>
              <a:rPr lang="vi-VN" dirty="0" smtClean="0"/>
              <a:t>lại</a:t>
            </a:r>
            <a:r>
              <a:rPr lang="en-US" dirty="0" smtClean="0"/>
              <a:t> </a:t>
            </a:r>
            <a:r>
              <a:rPr lang="en-US" dirty="0" err="1" smtClean="0"/>
              <a:t>không</a:t>
            </a:r>
            <a:r>
              <a:rPr lang="en-US" dirty="0" smtClean="0"/>
              <a:t> </a:t>
            </a:r>
            <a:r>
              <a:rPr lang="en-US" dirty="0" err="1" smtClean="0"/>
              <a:t>phù</a:t>
            </a:r>
            <a:r>
              <a:rPr lang="en-US" dirty="0" smtClean="0"/>
              <a:t> </a:t>
            </a:r>
            <a:r>
              <a:rPr lang="en-US" dirty="0" err="1" smtClean="0"/>
              <a:t>hợp</a:t>
            </a:r>
            <a:r>
              <a:rPr lang="en-US" dirty="0" smtClean="0"/>
              <a:t> v</a:t>
            </a:r>
            <a:r>
              <a:rPr lang="vi-VN" dirty="0" smtClean="0"/>
              <a:t>ớ</a:t>
            </a:r>
            <a:r>
              <a:rPr lang="en-US" dirty="0" err="1" smtClean="0"/>
              <a:t>i</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 </a:t>
            </a:r>
            <a:r>
              <a:rPr lang="vi-VN" dirty="0" smtClean="0"/>
              <a:t>Đ</a:t>
            </a:r>
            <a:r>
              <a:rPr lang="en-US" dirty="0" smtClean="0"/>
              <a:t>ể </a:t>
            </a:r>
            <a:r>
              <a:rPr lang="en-US" dirty="0" err="1" smtClean="0"/>
              <a:t>có</a:t>
            </a:r>
            <a:r>
              <a:rPr lang="en-US" dirty="0" smtClean="0"/>
              <a:t> </a:t>
            </a:r>
            <a:r>
              <a:rPr lang="en-US" dirty="0" err="1" smtClean="0"/>
              <a:t>được</a:t>
            </a:r>
            <a:r>
              <a:rPr lang="en-US" dirty="0" smtClean="0"/>
              <a:t> </a:t>
            </a:r>
            <a:r>
              <a:rPr lang="en-US" dirty="0" err="1" smtClean="0"/>
              <a:t>thông</a:t>
            </a:r>
            <a:r>
              <a:rPr lang="en-US" dirty="0" smtClean="0"/>
              <a:t> tin </a:t>
            </a:r>
            <a:r>
              <a:rPr lang="en-US" dirty="0" err="1" smtClean="0"/>
              <a:t>chính</a:t>
            </a:r>
            <a:r>
              <a:rPr lang="en-US" dirty="0" smtClean="0"/>
              <a:t> </a:t>
            </a:r>
            <a:r>
              <a:rPr lang="en-US" dirty="0" err="1" smtClean="0"/>
              <a:t>xác</a:t>
            </a:r>
            <a:r>
              <a:rPr lang="en-US" dirty="0" smtClean="0"/>
              <a:t> </a:t>
            </a:r>
            <a:r>
              <a:rPr lang="en-US" dirty="0" err="1" smtClean="0"/>
              <a:t>nhất</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cần</a:t>
            </a:r>
            <a:r>
              <a:rPr lang="en-US" dirty="0" smtClean="0"/>
              <a:t> </a:t>
            </a:r>
            <a:r>
              <a:rPr lang="en-US" dirty="0" err="1" smtClean="0"/>
              <a:t>tốn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để</a:t>
            </a:r>
            <a:r>
              <a:rPr lang="en-US" dirty="0" smtClean="0"/>
              <a:t> </a:t>
            </a:r>
            <a:r>
              <a:rPr lang="en-US" dirty="0" err="1" smtClean="0"/>
              <a:t>duyệt</a:t>
            </a:r>
            <a:r>
              <a:rPr lang="vi-VN" dirty="0" smtClean="0"/>
              <a:t> tìm.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đích đề tài</a:t>
            </a:r>
            <a:endParaRPr lang="en-US" dirty="0"/>
          </a:p>
        </p:txBody>
      </p:sp>
      <p:sp>
        <p:nvSpPr>
          <p:cNvPr id="3" name="Content Placeholder 2"/>
          <p:cNvSpPr>
            <a:spLocks noGrp="1"/>
          </p:cNvSpPr>
          <p:nvPr>
            <p:ph idx="1"/>
          </p:nvPr>
        </p:nvSpPr>
        <p:spPr/>
        <p:txBody>
          <a:bodyPr/>
          <a:lstStyle/>
          <a:p>
            <a:pPr algn="just"/>
            <a:r>
              <a:rPr lang="vi-VN" dirty="0" smtClean="0"/>
              <a:t>Đã có một số nghiên cứu về hệ thống hỏi đáp [</a:t>
            </a:r>
            <a:r>
              <a:rPr lang="vi-VN" dirty="0" smtClean="0">
                <a:solidFill>
                  <a:srgbClr val="FF0000"/>
                </a:solidFill>
              </a:rPr>
              <a:t>ref</a:t>
            </a:r>
            <a:r>
              <a:rPr lang="vi-VN" dirty="0" smtClean="0"/>
              <a:t>] nhằm phục vụ tốt hơn cho vấn đề tìm kiếm.</a:t>
            </a:r>
          </a:p>
          <a:p>
            <a:pPr algn="just"/>
            <a:r>
              <a:rPr lang="vi-VN" dirty="0" smtClean="0"/>
              <a:t>Đề tài mong muốn xây dựng một giao diện hỏi đáp để tìm kiếm bài báo. Các thức hỏi đáp có thể sẽ giúp tìm kiếm bài báo chính xác hơn. Ngoài ra, nó còn tạo ra một môi trường giao tiếp thân thiện giữa người và máy.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dirty="0" err="1" smtClean="0"/>
              <a:t>Mục</a:t>
            </a:r>
            <a:r>
              <a:rPr lang="en-US" dirty="0" smtClean="0"/>
              <a:t> </a:t>
            </a:r>
            <a:r>
              <a:rPr lang="en-US" dirty="0" err="1" smtClean="0"/>
              <a:t>tiêu</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các</a:t>
            </a:r>
            <a:r>
              <a:rPr lang="en-US" dirty="0" smtClean="0"/>
              <a:t> </a:t>
            </a:r>
            <a:r>
              <a:rPr lang="en-US" dirty="0" err="1" smtClean="0"/>
              <a:t>bài</a:t>
            </a:r>
            <a:r>
              <a:rPr lang="en-US" dirty="0" smtClean="0"/>
              <a:t> </a:t>
            </a:r>
            <a:r>
              <a:rPr lang="en-US" dirty="0" err="1" smtClean="0"/>
              <a:t>báo</a:t>
            </a:r>
            <a:r>
              <a:rPr lang="en-US" dirty="0" smtClean="0"/>
              <a:t> </a:t>
            </a:r>
            <a:r>
              <a:rPr lang="en-US" dirty="0" err="1" smtClean="0"/>
              <a:t>khoa</a:t>
            </a:r>
            <a:r>
              <a:rPr lang="en-US" dirty="0" smtClean="0"/>
              <a:t> </a:t>
            </a:r>
            <a:r>
              <a:rPr lang="en-US" dirty="0" err="1" smtClean="0"/>
              <a:t>học</a:t>
            </a:r>
            <a:r>
              <a:rPr lang="en-US" dirty="0" smtClean="0"/>
              <a:t> </a:t>
            </a:r>
            <a:r>
              <a:rPr lang="en-US" dirty="0" err="1" smtClean="0"/>
              <a:t>thuộc</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p>
          <a:p>
            <a:pPr algn="just"/>
            <a:r>
              <a:rPr lang="en-US" dirty="0" err="1" smtClean="0"/>
              <a:t>Hệ</a:t>
            </a:r>
            <a:r>
              <a:rPr lang="en-US" dirty="0" smtClean="0"/>
              <a:t> </a:t>
            </a:r>
            <a:r>
              <a:rPr lang="en-US" dirty="0" err="1" smtClean="0"/>
              <a:t>thống</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theo</a:t>
            </a:r>
            <a:r>
              <a:rPr lang="en-US" dirty="0" smtClean="0"/>
              <a:t> </a:t>
            </a:r>
            <a:r>
              <a:rPr lang="en-US" dirty="0" err="1" smtClean="0"/>
              <a:t>từ</a:t>
            </a:r>
            <a:r>
              <a:rPr lang="en-US" dirty="0" smtClean="0"/>
              <a:t> </a:t>
            </a:r>
            <a:r>
              <a:rPr lang="en-US" dirty="0" err="1" smtClean="0"/>
              <a:t>khóa</a:t>
            </a:r>
            <a:r>
              <a:rPr lang="en-US" dirty="0" smtClean="0"/>
              <a:t> </a:t>
            </a:r>
            <a:r>
              <a:rPr lang="en-US" dirty="0" err="1" smtClean="0"/>
              <a:t>thông</a:t>
            </a:r>
            <a:r>
              <a:rPr lang="en-US" dirty="0" smtClean="0"/>
              <a:t> </a:t>
            </a:r>
            <a:r>
              <a:rPr lang="en-US" dirty="0" err="1" smtClean="0"/>
              <a:t>thường</a:t>
            </a:r>
            <a:r>
              <a:rPr lang="en-US" dirty="0" smtClean="0"/>
              <a:t> </a:t>
            </a:r>
            <a:r>
              <a:rPr lang="en-US" dirty="0" err="1" smtClean="0"/>
              <a:t>và</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đặt</a:t>
            </a:r>
            <a:r>
              <a:rPr lang="en-US" dirty="0" smtClean="0"/>
              <a:t> </a:t>
            </a:r>
            <a:r>
              <a:rPr lang="en-US" dirty="0" err="1" smtClean="0"/>
              <a:t>câu</a:t>
            </a:r>
            <a:r>
              <a:rPr lang="en-US" dirty="0" smtClean="0"/>
              <a:t> </a:t>
            </a:r>
            <a:r>
              <a:rPr lang="en-US" dirty="0" err="1" smtClean="0"/>
              <a:t>hỏi</a:t>
            </a:r>
            <a:r>
              <a:rPr lang="en-US" dirty="0" smtClean="0"/>
              <a:t>.</a:t>
            </a:r>
          </a:p>
          <a:p>
            <a:pPr algn="just"/>
            <a:r>
              <a:rPr lang="en-US" dirty="0" err="1" smtClean="0"/>
              <a:t>Nguồn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lấy</a:t>
            </a:r>
            <a:r>
              <a:rPr lang="en-US" dirty="0" smtClean="0"/>
              <a:t> </a:t>
            </a:r>
            <a:r>
              <a:rPr lang="en-US" dirty="0" err="1" smtClean="0"/>
              <a:t>từ</a:t>
            </a:r>
            <a:r>
              <a:rPr lang="en-US" dirty="0" smtClean="0"/>
              <a:t> </a:t>
            </a:r>
            <a:r>
              <a:rPr lang="en-US" dirty="0" err="1" smtClean="0"/>
              <a:t>kho</a:t>
            </a:r>
            <a:r>
              <a:rPr lang="en-US" dirty="0" smtClean="0"/>
              <a:t> </a:t>
            </a:r>
            <a:r>
              <a:rPr lang="en-US" dirty="0" err="1" smtClean="0"/>
              <a:t>dữ</a:t>
            </a:r>
            <a:r>
              <a:rPr lang="en-US" dirty="0" smtClean="0"/>
              <a:t> </a:t>
            </a:r>
            <a:r>
              <a:rPr lang="en-US" dirty="0" err="1" smtClean="0"/>
              <a:t>liệu</a:t>
            </a:r>
            <a:r>
              <a:rPr lang="en-US" dirty="0" smtClean="0"/>
              <a:t> DBLP (</a:t>
            </a:r>
            <a:r>
              <a:rPr lang="vi-VN" dirty="0" smtClean="0"/>
              <a:t>Digital Bibliography &amp; Library Project</a:t>
            </a:r>
            <a:r>
              <a:rPr lang="en-US" dirty="0" smtClean="0"/>
              <a:t>) </a:t>
            </a:r>
            <a:r>
              <a:rPr lang="en-US" dirty="0" err="1" smtClean="0"/>
              <a:t>chứa</a:t>
            </a:r>
            <a:r>
              <a:rPr lang="en-US" dirty="0" smtClean="0"/>
              <a:t> </a:t>
            </a:r>
            <a:r>
              <a:rPr lang="en-US" dirty="0" err="1" smtClean="0"/>
              <a:t>hơn</a:t>
            </a:r>
            <a:r>
              <a:rPr lang="en-US" dirty="0" smtClean="0"/>
              <a:t> 1,</a:t>
            </a:r>
            <a:r>
              <a:rPr lang="vi-VN" dirty="0" smtClean="0"/>
              <a:t>5</a:t>
            </a:r>
            <a:r>
              <a:rPr lang="en-US" dirty="0" smtClean="0"/>
              <a:t> </a:t>
            </a:r>
            <a:r>
              <a:rPr lang="en-US" dirty="0" err="1" smtClean="0"/>
              <a:t>triệu</a:t>
            </a:r>
            <a:r>
              <a:rPr lang="en-US" dirty="0" smtClean="0"/>
              <a:t> </a:t>
            </a:r>
            <a:r>
              <a:rPr lang="en-US" dirty="0" err="1" smtClean="0"/>
              <a:t>bài</a:t>
            </a:r>
            <a:r>
              <a:rPr lang="en-US" dirty="0" smtClean="0"/>
              <a:t> </a:t>
            </a:r>
            <a:r>
              <a:rPr lang="en-US" dirty="0" err="1" smtClean="0"/>
              <a:t>báo</a:t>
            </a:r>
            <a:r>
              <a:rPr lang="en-US" dirty="0" smtClean="0"/>
              <a:t> [</a:t>
            </a:r>
            <a:r>
              <a:rPr lang="vi-VN" dirty="0" smtClean="0">
                <a:solidFill>
                  <a:srgbClr val="FF0000"/>
                </a:solidFill>
              </a:rPr>
              <a:t>ref</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r>
              <a:rPr lang="en-US" dirty="0" smtClean="0"/>
              <a:t> </a:t>
            </a:r>
            <a:r>
              <a:rPr lang="en-US" dirty="0" err="1" smtClean="0"/>
              <a:t>và</a:t>
            </a:r>
            <a:r>
              <a:rPr lang="en-US" dirty="0" smtClean="0"/>
              <a:t> </a:t>
            </a:r>
            <a:r>
              <a:rPr lang="en-US" dirty="0" err="1" smtClean="0"/>
              <a:t>phạm</a:t>
            </a:r>
            <a:r>
              <a:rPr lang="en-US" dirty="0" smtClean="0"/>
              <a:t> vi </a:t>
            </a:r>
            <a:r>
              <a:rPr lang="en-US" dirty="0" err="1" smtClean="0"/>
              <a:t>đề</a:t>
            </a:r>
            <a:r>
              <a:rPr lang="en-US" dirty="0" smtClean="0"/>
              <a:t> </a:t>
            </a:r>
            <a:r>
              <a:rPr lang="en-US" dirty="0" err="1" smtClean="0"/>
              <a:t>tài</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loại</a:t>
            </a:r>
            <a:r>
              <a:rPr lang="en-US" dirty="0" smtClean="0"/>
              <a:t> </a:t>
            </a:r>
            <a:r>
              <a:rPr lang="en-US" dirty="0" err="1" smtClean="0"/>
              <a:t>câu</a:t>
            </a:r>
            <a:r>
              <a:rPr lang="en-US" dirty="0" smtClean="0"/>
              <a:t> </a:t>
            </a:r>
            <a:r>
              <a:rPr lang="en-US" dirty="0" err="1" smtClean="0"/>
              <a:t>hỏi</a:t>
            </a:r>
            <a:r>
              <a:rPr lang="en-US" dirty="0" smtClean="0"/>
              <a:t> </a:t>
            </a:r>
            <a:r>
              <a:rPr lang="en-US" dirty="0" err="1" smtClean="0"/>
              <a:t>mà</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xử</a:t>
            </a:r>
            <a:r>
              <a:rPr lang="en-US" dirty="0" smtClean="0"/>
              <a:t> </a:t>
            </a:r>
            <a:r>
              <a:rPr lang="en-US" dirty="0" err="1" smtClean="0"/>
              <a:t>lý</a:t>
            </a:r>
            <a:r>
              <a:rPr lang="en-US" dirty="0" smtClean="0"/>
              <a:t> </a:t>
            </a:r>
            <a:r>
              <a:rPr lang="en-US" dirty="0" err="1" smtClean="0"/>
              <a:t>được</a:t>
            </a:r>
            <a:r>
              <a:rPr lang="en-US" dirty="0" smtClean="0"/>
              <a:t>. </a:t>
            </a:r>
          </a:p>
          <a:p>
            <a:pPr lvl="1"/>
            <a:r>
              <a:rPr lang="vi-VN" dirty="0" smtClean="0"/>
              <a:t>Yes/No question</a:t>
            </a:r>
          </a:p>
          <a:p>
            <a:pPr lvl="1"/>
            <a:r>
              <a:rPr lang="vi-VN" dirty="0" smtClean="0"/>
              <a:t>Wh-word question (What, Which, Who)</a:t>
            </a:r>
          </a:p>
          <a:p>
            <a:pPr lvl="1"/>
            <a:r>
              <a:rPr lang="vi-VN" dirty="0" smtClean="0"/>
              <a:t>List Question</a:t>
            </a:r>
          </a:p>
          <a:p>
            <a:r>
              <a:rPr lang="en-US" dirty="0" err="1" smtClean="0"/>
              <a:t>Tập</a:t>
            </a:r>
            <a:r>
              <a:rPr lang="en-US" dirty="0" smtClean="0"/>
              <a:t> </a:t>
            </a:r>
            <a:r>
              <a:rPr lang="en-US" dirty="0" err="1" smtClean="0"/>
              <a:t>câu</a:t>
            </a:r>
            <a:r>
              <a:rPr lang="en-US" dirty="0" smtClean="0"/>
              <a:t> </a:t>
            </a:r>
            <a:r>
              <a:rPr lang="en-US" dirty="0" err="1" smtClean="0"/>
              <a:t>hỏi</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sẽ</a:t>
            </a:r>
            <a:r>
              <a:rPr lang="en-US" dirty="0" smtClean="0"/>
              <a:t> </a:t>
            </a:r>
            <a:r>
              <a:rPr lang="vi-VN" dirty="0" smtClean="0"/>
              <a:t>được tạo bằng tay tham khảo trên một số mẫu câu của TREC.</a:t>
            </a:r>
            <a:endParaRPr lang="en-US" dirty="0" smtClean="0"/>
          </a:p>
          <a:p>
            <a:endParaRPr lang="en-US"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amond(in)">
                                      <p:cBhvr>
                                        <p:cTn id="13" dur="2000"/>
                                        <p:tgtEl>
                                          <p:spTgt spid="3">
                                            <p:txEl>
                                              <p:pRg st="1" end="1"/>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amond(in)">
                                      <p:cBhvr>
                                        <p:cTn id="16" dur="2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amond(in)">
                                      <p:cBhvr>
                                        <p:cTn id="21" dur="2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vi-VN" dirty="0" smtClean="0"/>
              <a:t>Một số khái niệm liên quan</a:t>
            </a:r>
          </a:p>
          <a:p>
            <a:pPr lvl="1"/>
            <a:r>
              <a:rPr lang="vi-VN" dirty="0" smtClean="0"/>
              <a:t>Gán nhãn từ loại </a:t>
            </a:r>
          </a:p>
          <a:p>
            <a:pPr lvl="1"/>
            <a:r>
              <a:rPr lang="vi-VN" dirty="0" smtClean="0"/>
              <a:t>Nhận diện thực thể đặt tên</a:t>
            </a:r>
          </a:p>
          <a:p>
            <a:pPr lvl="1"/>
            <a:r>
              <a:rPr lang="vi-VN" dirty="0" smtClean="0"/>
              <a:t>Bộ ba quan hệ và đồ thị ý ni</a:t>
            </a:r>
          </a:p>
          <a:p>
            <a:r>
              <a:rPr lang="vi-VN" dirty="0" smtClean="0"/>
              <a:t>Một số công trình nghiên cứu liên quan</a:t>
            </a:r>
          </a:p>
          <a:p>
            <a:pPr lvl="1"/>
            <a:r>
              <a:rPr lang="vi-VN" dirty="0" smtClean="0"/>
              <a:t>Hệ thống hỏi đáp trên đồ thị ý niệm</a:t>
            </a:r>
          </a:p>
          <a:p>
            <a:pPr lvl="1"/>
            <a:r>
              <a:rPr lang="vi-VN" dirty="0" smtClean="0"/>
              <a:t>Hệ thống tìm kiếm sách ebook bằng ngôn ngữ tự nhiên</a:t>
            </a:r>
          </a:p>
          <a:p>
            <a:pPr lvl="1"/>
            <a:r>
              <a:rPr lang="vi-VN" dirty="0" smtClean="0"/>
              <a:t>Rút trích bộ ba trong câu.</a:t>
            </a:r>
          </a:p>
          <a:p>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vi-VN" dirty="0" smtClean="0"/>
              <a:t>Một số khái niệm liên quan</a:t>
            </a:r>
          </a:p>
          <a:p>
            <a:pPr lvl="1" algn="just"/>
            <a:r>
              <a:rPr lang="vi-VN" dirty="0" smtClean="0"/>
              <a:t>Gán nhãn từ loại l</a:t>
            </a:r>
            <a:r>
              <a:rPr lang="de-DE" dirty="0" smtClean="0"/>
              <a:t>à quá trình đánh dấu lên những từ trong một văn bản </a:t>
            </a:r>
            <a:r>
              <a:rPr lang="vi-VN" dirty="0" smtClean="0"/>
              <a:t>thuộc về </a:t>
            </a:r>
            <a:r>
              <a:rPr lang="de-DE" dirty="0" smtClean="0"/>
              <a:t>một phần của bài phát biểu</a:t>
            </a:r>
            <a:r>
              <a:rPr lang="vi-VN" dirty="0" smtClean="0"/>
              <a:t> (tài liệu) [</a:t>
            </a:r>
            <a:r>
              <a:rPr lang="vi-VN" dirty="0" smtClean="0">
                <a:solidFill>
                  <a:srgbClr val="FF0000"/>
                </a:solidFill>
              </a:rPr>
              <a:t>ref</a:t>
            </a:r>
            <a:r>
              <a:rPr lang="vi-VN" dirty="0" smtClean="0"/>
              <a:t>]. Một hình thức đơn giản là việc xác định các từ như danh từ, động từ, tính từ, trạng từ ...</a:t>
            </a:r>
          </a:p>
          <a:p>
            <a:pPr lvl="1"/>
            <a:r>
              <a:rPr lang="vi-VN" dirty="0" smtClean="0"/>
              <a:t>Nhận diện thực thể đặt tên:</a:t>
            </a:r>
            <a:r>
              <a:rPr lang="de-DE" dirty="0" smtClean="0"/>
              <a:t> là một công việc thuộc lĩnh vực trích xuất thông tin nhằm tìm kiếm, xác định và phân lớp các thành tố trong văn bản không cấu trúc thuộc vào các nhóm thực thể được xác định trước như tên người, tổ chức, vị trí,</a:t>
            </a:r>
            <a:r>
              <a:rPr lang="vi-VN" dirty="0" smtClean="0"/>
              <a:t> ... [</a:t>
            </a:r>
            <a:r>
              <a:rPr lang="vi-VN" dirty="0" smtClean="0">
                <a:solidFill>
                  <a:srgbClr val="FF0000"/>
                </a:solidFill>
              </a:rPr>
              <a:t>ref</a:t>
            </a:r>
            <a:r>
              <a:rPr lang="vi-VN"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vi-VN" dirty="0" smtClean="0"/>
              <a:t>Một số khái niệm liên quan</a:t>
            </a:r>
          </a:p>
          <a:p>
            <a:pPr lvl="1" algn="just"/>
            <a:r>
              <a:rPr lang="vi-VN" dirty="0" smtClean="0"/>
              <a:t>Bộ ba quan hệ: Trong các web ngữ nghĩa hiện nay thường sử dụng mô hình lưu trữ RDF (</a:t>
            </a:r>
            <a:r>
              <a:rPr lang="de-DE" dirty="0" smtClean="0"/>
              <a:t>Resource Description Framework</a:t>
            </a:r>
            <a:r>
              <a:rPr lang="vi-VN" dirty="0" smtClean="0"/>
              <a:t>) [</a:t>
            </a:r>
            <a:r>
              <a:rPr lang="vi-VN" dirty="0" smtClean="0">
                <a:solidFill>
                  <a:srgbClr val="FF0000"/>
                </a:solidFill>
              </a:rPr>
              <a:t>ref</a:t>
            </a:r>
            <a:r>
              <a:rPr lang="vi-VN" dirty="0" smtClean="0"/>
              <a:t>]. RDF lưu trữ thông tin dữ liệu theo dạng các bộ ba &lt;subject-predicate- object&gt;. </a:t>
            </a:r>
            <a:endParaRPr lang="en-US" dirty="0"/>
          </a:p>
        </p:txBody>
      </p:sp>
      <p:pic>
        <p:nvPicPr>
          <p:cNvPr id="4098" name="Picture 3" descr="C:\Users\Hoang\Desktop\rdf-barber.png"/>
          <p:cNvPicPr>
            <a:picLocks noChangeAspect="1" noChangeArrowheads="1"/>
          </p:cNvPicPr>
          <p:nvPr/>
        </p:nvPicPr>
        <p:blipFill>
          <a:blip r:embed="rId2"/>
          <a:srcRect/>
          <a:stretch>
            <a:fillRect/>
          </a:stretch>
        </p:blipFill>
        <p:spPr bwMode="auto">
          <a:xfrm>
            <a:off x="1219200" y="4114800"/>
            <a:ext cx="6629400" cy="1981200"/>
          </a:xfrm>
          <a:prstGeom prst="rect">
            <a:avLst/>
          </a:prstGeom>
          <a:noFill/>
          <a:ln w="9525">
            <a:noFill/>
            <a:miter lim="800000"/>
            <a:headEnd/>
            <a:tailEnd/>
          </a:ln>
        </p:spPr>
      </p:pic>
      <p:sp>
        <p:nvSpPr>
          <p:cNvPr id="5" name="TextBox 4"/>
          <p:cNvSpPr txBox="1"/>
          <p:nvPr/>
        </p:nvSpPr>
        <p:spPr>
          <a:xfrm>
            <a:off x="1219200" y="6096000"/>
            <a:ext cx="7239000" cy="646331"/>
          </a:xfrm>
          <a:prstGeom prst="rect">
            <a:avLst/>
          </a:prstGeom>
          <a:noFill/>
        </p:spPr>
        <p:txBody>
          <a:bodyPr wrap="square" rtlCol="0">
            <a:spAutoFit/>
          </a:bodyPr>
          <a:lstStyle/>
          <a:p>
            <a:r>
              <a:rPr lang="vi-VN" dirty="0" smtClean="0"/>
              <a:t>Hình 1 - hình minh họa cho các bộ ba quan hệ </a:t>
            </a:r>
            <a:r>
              <a:rPr lang="vi-VN" b="1" dirty="0" smtClean="0"/>
              <a:t>(</a:t>
            </a:r>
            <a:r>
              <a:rPr lang="vi-VN" dirty="0" smtClean="0"/>
              <a:t>Hình lấy từ [</a:t>
            </a:r>
            <a:r>
              <a:rPr lang="vi-VN" dirty="0" smtClean="0">
                <a:solidFill>
                  <a:srgbClr val="FF0000"/>
                </a:solidFill>
              </a:rPr>
              <a:t>ref</a:t>
            </a:r>
            <a:r>
              <a:rPr lang="vi-VN" dirty="0" smtClean="0"/>
              <a:t>]</a:t>
            </a:r>
            <a:r>
              <a:rPr lang="vi-VN" b="1"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505</TotalTime>
  <Words>901</Words>
  <Application>Microsoft PowerPoint</Application>
  <PresentationFormat>On-screen Show (4:3)</PresentationFormat>
  <Paragraphs>66</Paragraphs>
  <Slides>16</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De Cuong v0.2</vt:lpstr>
      <vt:lpstr>Image</vt:lpstr>
      <vt:lpstr> XÂY DỰNG HỆ THỐNG TÌM KIẾM BÀI BÁO KHOA HỌC DỰA TRÊN HỎI ĐÁP BẰNG NGÔN NGỮ TỰ NHIÊN</vt:lpstr>
      <vt:lpstr>Nội dung</vt:lpstr>
      <vt:lpstr>Mục đích đề tài</vt:lpstr>
      <vt:lpstr>Mục đích đề tài</vt:lpstr>
      <vt:lpstr>Mục tiêu và phạm vi đề tài</vt:lpstr>
      <vt:lpstr>Mục tiêu và phạm vi đề tài</vt:lpstr>
      <vt:lpstr>Các nghiên cứu liên quan</vt:lpstr>
      <vt:lpstr>Các nghiên cứu liên quan</vt:lpstr>
      <vt:lpstr>Các nghiên cứu liên quan</vt:lpstr>
      <vt:lpstr>Các nghiên cứu liên quan</vt:lpstr>
      <vt:lpstr>Các nghiên cứu liên quan</vt:lpstr>
      <vt:lpstr>Slide 12</vt:lpstr>
      <vt:lpstr>Các bước đề xuất xử lý câu hỏi</vt:lpstr>
      <vt:lpstr>Các bước đề xuất xử lý câu hỏi</vt:lpstr>
      <vt:lpstr>Các tài liệu tham khảo</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Hoang</cp:lastModifiedBy>
  <cp:revision>271</cp:revision>
  <dcterms:created xsi:type="dcterms:W3CDTF">2010-08-22T04:49:18Z</dcterms:created>
  <dcterms:modified xsi:type="dcterms:W3CDTF">2011-04-05T08:59:18Z</dcterms:modified>
</cp:coreProperties>
</file>