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76" r:id="rId3"/>
    <p:sldId id="296" r:id="rId4"/>
    <p:sldId id="297" r:id="rId5"/>
    <p:sldId id="277" r:id="rId6"/>
    <p:sldId id="279" r:id="rId7"/>
    <p:sldId id="301" r:id="rId8"/>
    <p:sldId id="306" r:id="rId9"/>
    <p:sldId id="305" r:id="rId10"/>
    <p:sldId id="303" r:id="rId11"/>
    <p:sldId id="304" r:id="rId12"/>
    <p:sldId id="284" r:id="rId13"/>
    <p:sldId id="267"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11" autoAdjust="0"/>
    <p:restoredTop sz="94660"/>
  </p:normalViewPr>
  <p:slideViewPr>
    <p:cSldViewPr>
      <p:cViewPr>
        <p:scale>
          <a:sx n="75" d="100"/>
          <a:sy n="75" d="100"/>
        </p:scale>
        <p:origin x="-942"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dirty="0" smtClean="0"/>
              <a:t/>
            </a:r>
            <a:br>
              <a:rPr lang="en-US" dirty="0" smtClean="0"/>
            </a:br>
            <a:r>
              <a:rPr lang="vi-VN" sz="3200" dirty="0" smtClean="0"/>
              <a:t>XÂY DỰNG HỆ THỐNG TÌM KIẾM BÀI BÁO KHOA HỌC DỰA TRÊN HỎI ĐÁP BẰNG NGÔN NGỮ TỰ NHIÊN</a:t>
            </a:r>
            <a:endParaRPr lang="en-US" sz="32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dirty="0" smtClean="0"/>
              <a:t>Mục tiêu: rút được các bộ ba quan hệ &lt;subject-predicate-object&gt; trong câu hỏi. Chuyển chúng thành một câu lệnh SQL duy nhất.</a:t>
            </a:r>
          </a:p>
          <a:p>
            <a:pPr algn="just"/>
            <a:r>
              <a:rPr lang="vi-VN" dirty="0" smtClean="0"/>
              <a:t>Sử dụng luật nhãn từ loại để rút bộ ba thay vì phân tích cú pháp câu hỏi, nhằm tránh trường hợp câu hỏi nhập nhằng và sai cú pháp.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endParaRPr lang="en-US" dirty="0"/>
          </a:p>
        </p:txBody>
      </p:sp>
      <p:pic>
        <p:nvPicPr>
          <p:cNvPr id="5122" name="Picture 3" descr="C:\Users\Hoang\Desktop\filnalproject\De Cuong\cac buoc\process steps.jpg"/>
          <p:cNvPicPr>
            <a:picLocks noChangeAspect="1" noChangeArrowheads="1"/>
          </p:cNvPicPr>
          <p:nvPr/>
        </p:nvPicPr>
        <p:blipFill>
          <a:blip r:embed="rId3"/>
          <a:srcRect/>
          <a:stretch>
            <a:fillRect/>
          </a:stretch>
        </p:blipFill>
        <p:spPr bwMode="auto">
          <a:xfrm>
            <a:off x="914400" y="914400"/>
            <a:ext cx="7315200" cy="5105400"/>
          </a:xfrm>
          <a:prstGeom prst="rect">
            <a:avLst/>
          </a:prstGeom>
          <a:noFill/>
          <a:ln w="9525">
            <a:noFill/>
            <a:miter lim="800000"/>
            <a:headEnd/>
            <a:tailEnd/>
          </a:ln>
        </p:spPr>
      </p:pic>
      <p:sp>
        <p:nvSpPr>
          <p:cNvPr id="6" name="Rectangle 5"/>
          <p:cNvSpPr/>
          <p:nvPr/>
        </p:nvSpPr>
        <p:spPr>
          <a:xfrm>
            <a:off x="914400" y="6019800"/>
            <a:ext cx="7010400" cy="369332"/>
          </a:xfrm>
          <a:prstGeom prst="rect">
            <a:avLst/>
          </a:prstGeom>
        </p:spPr>
        <p:txBody>
          <a:bodyPr wrap="square">
            <a:spAutoFit/>
          </a:bodyPr>
          <a:lstStyle/>
          <a:p>
            <a:r>
              <a:rPr lang="vi-VN" dirty="0" smtClean="0"/>
              <a:t>Hình 4 – Mô hình minh họa các bước xử lý câu hỏi người dùng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a:xfrm>
            <a:off x="457200" y="1219200"/>
            <a:ext cx="8534400" cy="5181600"/>
          </a:xfrm>
        </p:spPr>
        <p:txBody>
          <a:bodyPr/>
          <a:lstStyle/>
          <a:p>
            <a:endParaRPr lang="en-US" sz="2400"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 cám ơn!</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Mục đích đề tài</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91"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92" name="Group 133"/>
          <p:cNvGrpSpPr>
            <a:grpSpLocks/>
          </p:cNvGrpSpPr>
          <p:nvPr/>
        </p:nvGrpSpPr>
        <p:grpSpPr bwMode="auto">
          <a:xfrm>
            <a:off x="1600199" y="2697163"/>
            <a:ext cx="404519" cy="381000"/>
            <a:chOff x="2078" y="1680"/>
            <a:chExt cx="1615" cy="1615"/>
          </a:xfrm>
        </p:grpSpPr>
        <p:sp>
          <p:nvSpPr>
            <p:cNvPr id="93"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94"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95"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6"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97"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98"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4419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44958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 và kết luận</a:t>
            </a:r>
            <a:endParaRPr lang="en-US" sz="2400" b="1" dirty="0">
              <a:solidFill>
                <a:schemeClr val="bg1"/>
              </a:solidFill>
            </a:endParaRPr>
          </a:p>
        </p:txBody>
      </p:sp>
      <p:grpSp>
        <p:nvGrpSpPr>
          <p:cNvPr id="44" name="Group 140"/>
          <p:cNvGrpSpPr>
            <a:grpSpLocks/>
          </p:cNvGrpSpPr>
          <p:nvPr/>
        </p:nvGrpSpPr>
        <p:grpSpPr bwMode="auto">
          <a:xfrm>
            <a:off x="1600200" y="38862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blinds(horizontal)">
                                      <p:cBhvr>
                                        <p:cTn id="21" dur="500"/>
                                        <p:tgtEl>
                                          <p:spTgt spid="91"/>
                                        </p:tgtEl>
                                      </p:cBhvr>
                                    </p:animEffect>
                                  </p:childTnLst>
                                </p:cTn>
                              </p:par>
                              <p:par>
                                <p:cTn id="22" presetID="3" presetClass="entr" presetSubtype="10" fill="hold" nodeType="with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blinds(horizontal)">
                                      <p:cBhvr>
                                        <p:cTn id="24" dur="500"/>
                                        <p:tgtEl>
                                          <p:spTgt spid="9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par>
                                <p:cTn id="28" presetID="3" presetClass="entr" presetSubtype="1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linds(horizontal)">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blinds(horizontal)">
                                      <p:cBhvr>
                                        <p:cTn id="41" dur="500"/>
                                        <p:tgtEl>
                                          <p:spTgt spid="43"/>
                                        </p:tgtEl>
                                      </p:cBhvr>
                                    </p:animEffect>
                                  </p:childTnLst>
                                </p:cTn>
                              </p:par>
                              <p:par>
                                <p:cTn id="42" presetID="3" presetClass="entr" presetSubtype="1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blinds(horizontal)">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91" grpId="0" animBg="1"/>
      <p:bldP spid="107" grpId="0" animBg="1"/>
      <p:bldP spid="35"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dirty="0" smtClean="0"/>
              <a:t>Hiện nay, việc tìm kiếm các bài báo trong các thư viện số (CiteSeerX, IEEE, ACM, ScienceDirect, SSRN, PaperCube, ...)</a:t>
            </a:r>
            <a:r>
              <a:rPr lang="en-US" dirty="0" smtClean="0"/>
              <a:t> </a:t>
            </a:r>
            <a:r>
              <a:rPr lang="vi-VN" dirty="0" smtClean="0"/>
              <a:t>chủ yếu vẫn dựa trên từ khóa do người dùng nhập vào.</a:t>
            </a:r>
          </a:p>
          <a:p>
            <a:pPr algn="just"/>
            <a:r>
              <a:rPr lang="vi-VN" dirty="0" smtClean="0"/>
              <a:t>C</a:t>
            </a:r>
            <a:r>
              <a:rPr lang="en-US" dirty="0" err="1" smtClean="0"/>
              <a:t>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en-US" dirty="0" smtClean="0"/>
              <a:t> </a:t>
            </a:r>
            <a:r>
              <a:rPr lang="en-US" dirty="0" err="1" smtClean="0"/>
              <a:t>từ</a:t>
            </a:r>
            <a:r>
              <a:rPr lang="en-US" dirty="0" smtClean="0"/>
              <a:t> </a:t>
            </a:r>
            <a:r>
              <a:rPr lang="vi-VN" dirty="0" smtClean="0"/>
              <a:t>thường rất nhiều, </a:t>
            </a:r>
            <a:r>
              <a:rPr lang="en-US" dirty="0" err="1" smtClean="0"/>
              <a:t>đôi</a:t>
            </a:r>
            <a:r>
              <a:rPr lang="en-US" dirty="0" smtClean="0"/>
              <a:t> </a:t>
            </a:r>
            <a:r>
              <a:rPr lang="en-US" dirty="0" err="1" smtClean="0"/>
              <a:t>khi</a:t>
            </a:r>
            <a:r>
              <a:rPr lang="en-US" dirty="0" smtClean="0"/>
              <a:t> </a:t>
            </a:r>
            <a:r>
              <a:rPr lang="vi-VN" dirty="0" smtClean="0"/>
              <a:t>lại</a:t>
            </a:r>
            <a:r>
              <a:rPr lang="en-US" dirty="0" smtClean="0"/>
              <a:t> </a:t>
            </a:r>
            <a:r>
              <a:rPr lang="en-US" dirty="0" err="1" smtClean="0"/>
              <a:t>không</a:t>
            </a:r>
            <a:r>
              <a:rPr lang="en-US" dirty="0" smtClean="0"/>
              <a:t> </a:t>
            </a:r>
            <a:r>
              <a:rPr lang="en-US" dirty="0" err="1" smtClean="0"/>
              <a:t>phù</a:t>
            </a:r>
            <a:r>
              <a:rPr lang="en-US" dirty="0" smtClean="0"/>
              <a:t> </a:t>
            </a:r>
            <a:r>
              <a:rPr lang="en-US" dirty="0" err="1" smtClean="0"/>
              <a:t>hợp</a:t>
            </a:r>
            <a:r>
              <a:rPr lang="en-US" dirty="0" smtClean="0"/>
              <a:t> v</a:t>
            </a:r>
            <a:r>
              <a:rPr lang="vi-VN" dirty="0" smtClean="0"/>
              <a:t>ớ</a:t>
            </a:r>
            <a:r>
              <a:rPr lang="en-US" dirty="0" err="1" smtClean="0"/>
              <a:t>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vi-VN" dirty="0" smtClean="0"/>
              <a:t>Đ</a:t>
            </a:r>
            <a:r>
              <a:rPr lang="en-US" dirty="0" smtClean="0"/>
              <a:t>ể </a:t>
            </a:r>
            <a:r>
              <a:rPr lang="en-US" dirty="0" err="1" smtClean="0"/>
              <a:t>có</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chính</a:t>
            </a:r>
            <a:r>
              <a:rPr lang="en-US" dirty="0" smtClean="0"/>
              <a:t> </a:t>
            </a:r>
            <a:r>
              <a:rPr lang="en-US" dirty="0" err="1" smtClean="0"/>
              <a:t>xác</a:t>
            </a:r>
            <a:r>
              <a:rPr lang="en-US" dirty="0" smtClean="0"/>
              <a:t> </a:t>
            </a:r>
            <a:r>
              <a:rPr lang="en-US" dirty="0" err="1" smtClean="0"/>
              <a:t>nhất</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cần</a:t>
            </a:r>
            <a:r>
              <a:rPr lang="en-US" dirty="0" smtClean="0"/>
              <a:t> </a:t>
            </a:r>
            <a:r>
              <a:rPr lang="en-US" dirty="0" err="1" smtClean="0"/>
              <a:t>tốn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để</a:t>
            </a:r>
            <a:r>
              <a:rPr lang="en-US" dirty="0" smtClean="0"/>
              <a:t> </a:t>
            </a:r>
            <a:r>
              <a:rPr lang="en-US" dirty="0" err="1" smtClean="0"/>
              <a:t>duyệt</a:t>
            </a:r>
            <a:r>
              <a:rPr lang="vi-VN" dirty="0" smtClean="0"/>
              <a:t> tìm.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dirty="0" smtClean="0"/>
              <a:t>Đã có một số nghiên cứu về hệ thống hỏi đáp [</a:t>
            </a:r>
            <a:r>
              <a:rPr lang="vi-VN" dirty="0" smtClean="0">
                <a:solidFill>
                  <a:srgbClr val="FF0000"/>
                </a:solidFill>
              </a:rPr>
              <a:t>ref</a:t>
            </a:r>
            <a:r>
              <a:rPr lang="vi-VN" dirty="0" smtClean="0"/>
              <a:t>] nhằm phục vụ tốt hơn cho vấn đề tìm kiếm.</a:t>
            </a:r>
          </a:p>
          <a:p>
            <a:pPr algn="just"/>
            <a:r>
              <a:rPr lang="vi-VN"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dirty="0" err="1" smtClean="0"/>
              <a:t>Mục</a:t>
            </a:r>
            <a:r>
              <a:rPr lang="en-US" dirty="0" smtClean="0"/>
              <a:t> </a:t>
            </a:r>
            <a:r>
              <a:rPr lang="en-US" dirty="0" err="1" smtClean="0"/>
              <a:t>tiêu</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khoa</a:t>
            </a:r>
            <a:r>
              <a:rPr lang="en-US" dirty="0" smtClean="0"/>
              <a:t> </a:t>
            </a:r>
            <a:r>
              <a:rPr lang="en-US" dirty="0" err="1" smtClean="0"/>
              <a:t>học</a:t>
            </a:r>
            <a:r>
              <a:rPr lang="en-US" dirty="0" smtClean="0"/>
              <a:t> </a:t>
            </a:r>
            <a:r>
              <a:rPr lang="en-US" dirty="0" err="1" smtClean="0"/>
              <a:t>thuộc</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a:t>
            </a:r>
          </a:p>
          <a:p>
            <a:pPr algn="just"/>
            <a:r>
              <a:rPr lang="en-US" dirty="0" err="1" smtClean="0"/>
              <a:t>Hệ</a:t>
            </a:r>
            <a:r>
              <a:rPr lang="en-US" dirty="0" smtClean="0"/>
              <a:t> </a:t>
            </a:r>
            <a:r>
              <a:rPr lang="en-US" dirty="0" err="1" smtClean="0"/>
              <a:t>thống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theo</a:t>
            </a:r>
            <a:r>
              <a:rPr lang="en-US" dirty="0" smtClean="0"/>
              <a:t> </a:t>
            </a:r>
            <a:r>
              <a:rPr lang="en-US" dirty="0" err="1" smtClean="0"/>
              <a:t>từ</a:t>
            </a:r>
            <a:r>
              <a:rPr lang="en-US" dirty="0" smtClean="0"/>
              <a:t> </a:t>
            </a:r>
            <a:r>
              <a:rPr lang="en-US" dirty="0" err="1" smtClean="0"/>
              <a:t>khóa</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và</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đặt</a:t>
            </a:r>
            <a:r>
              <a:rPr lang="en-US" dirty="0" smtClean="0"/>
              <a:t> </a:t>
            </a:r>
            <a:r>
              <a:rPr lang="en-US" dirty="0" err="1" smtClean="0"/>
              <a:t>câu</a:t>
            </a:r>
            <a:r>
              <a:rPr lang="en-US" dirty="0" smtClean="0"/>
              <a:t> </a:t>
            </a:r>
            <a:r>
              <a:rPr lang="en-US" dirty="0" err="1" smtClean="0"/>
              <a:t>hỏi</a:t>
            </a:r>
            <a:r>
              <a:rPr lang="en-US" dirty="0" smtClean="0"/>
              <a:t>.</a:t>
            </a:r>
          </a:p>
          <a:p>
            <a:pPr algn="just"/>
            <a:r>
              <a:rPr lang="en-US" dirty="0" err="1" smtClean="0"/>
              <a:t>Nguồn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lấy</a:t>
            </a:r>
            <a:r>
              <a:rPr lang="en-US" dirty="0" smtClean="0"/>
              <a:t> </a:t>
            </a:r>
            <a:r>
              <a:rPr lang="en-US" dirty="0" err="1" smtClean="0"/>
              <a:t>từ</a:t>
            </a:r>
            <a:r>
              <a:rPr lang="en-US" dirty="0" smtClean="0"/>
              <a:t> </a:t>
            </a:r>
            <a:r>
              <a:rPr lang="en-US" dirty="0" err="1" smtClean="0"/>
              <a:t>kho</a:t>
            </a:r>
            <a:r>
              <a:rPr lang="en-US" dirty="0" smtClean="0"/>
              <a:t> </a:t>
            </a:r>
            <a:r>
              <a:rPr lang="en-US" dirty="0" err="1" smtClean="0"/>
              <a:t>dữ</a:t>
            </a:r>
            <a:r>
              <a:rPr lang="en-US" dirty="0" smtClean="0"/>
              <a:t> </a:t>
            </a:r>
            <a:r>
              <a:rPr lang="en-US" dirty="0" err="1" smtClean="0"/>
              <a:t>liệu</a:t>
            </a:r>
            <a:r>
              <a:rPr lang="en-US" dirty="0" smtClean="0"/>
              <a:t> DBLP (</a:t>
            </a:r>
            <a:r>
              <a:rPr lang="vi-VN" dirty="0" smtClean="0"/>
              <a:t>Digital Bibliography &amp; Library Project</a:t>
            </a:r>
            <a:r>
              <a:rPr lang="en-US" dirty="0" smtClean="0"/>
              <a:t>) </a:t>
            </a:r>
            <a:r>
              <a:rPr lang="en-US" dirty="0" err="1" smtClean="0"/>
              <a:t>chứa</a:t>
            </a:r>
            <a:r>
              <a:rPr lang="en-US" dirty="0" smtClean="0"/>
              <a:t> </a:t>
            </a:r>
            <a:r>
              <a:rPr lang="en-US" dirty="0" err="1" smtClean="0"/>
              <a:t>hơn</a:t>
            </a:r>
            <a:r>
              <a:rPr lang="en-US" dirty="0" smtClean="0"/>
              <a:t> 1,</a:t>
            </a:r>
            <a:r>
              <a:rPr lang="vi-VN" dirty="0" smtClean="0"/>
              <a:t>5</a:t>
            </a:r>
            <a:r>
              <a:rPr lang="en-US" dirty="0" smtClean="0"/>
              <a:t> </a:t>
            </a:r>
            <a:r>
              <a:rPr lang="en-US" dirty="0" err="1" smtClean="0"/>
              <a:t>triệu</a:t>
            </a:r>
            <a:r>
              <a:rPr lang="en-US" dirty="0" smtClean="0"/>
              <a:t> </a:t>
            </a:r>
            <a:r>
              <a:rPr lang="en-US" dirty="0" err="1" smtClean="0"/>
              <a:t>bài</a:t>
            </a:r>
            <a:r>
              <a:rPr lang="en-US" dirty="0" smtClean="0"/>
              <a:t> </a:t>
            </a:r>
            <a:r>
              <a:rPr lang="en-US" dirty="0" err="1" smtClean="0"/>
              <a:t>báo</a:t>
            </a:r>
            <a:r>
              <a:rPr lang="en-US" dirty="0" smtClean="0"/>
              <a:t> [</a:t>
            </a:r>
            <a:r>
              <a:rPr lang="vi-VN" dirty="0" smtClean="0">
                <a:solidFill>
                  <a:srgbClr val="FF0000"/>
                </a:solidFill>
              </a:rPr>
              <a:t>ref</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và</a:t>
            </a:r>
            <a:r>
              <a:rPr lang="en-US" dirty="0" smtClean="0"/>
              <a:t> </a:t>
            </a:r>
            <a:r>
              <a:rPr lang="en-US" dirty="0" err="1" smtClean="0"/>
              <a:t>phạm</a:t>
            </a:r>
            <a:r>
              <a:rPr lang="en-US" dirty="0" smtClean="0"/>
              <a:t> vi </a:t>
            </a:r>
            <a:r>
              <a:rPr lang="en-US" dirty="0" err="1" smtClean="0"/>
              <a:t>đề</a:t>
            </a:r>
            <a:r>
              <a:rPr lang="en-US" dirty="0" smtClean="0"/>
              <a:t> </a:t>
            </a:r>
            <a:r>
              <a:rPr lang="en-US" dirty="0" err="1" smtClean="0"/>
              <a:t>tài</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câu</a:t>
            </a:r>
            <a:r>
              <a:rPr lang="en-US" dirty="0" smtClean="0"/>
              <a:t> </a:t>
            </a:r>
            <a:r>
              <a:rPr lang="en-US" dirty="0" err="1" smtClean="0"/>
              <a:t>hỏi</a:t>
            </a:r>
            <a:r>
              <a:rPr lang="en-US" dirty="0" smtClean="0"/>
              <a:t> </a:t>
            </a:r>
            <a:r>
              <a:rPr lang="en-US" dirty="0" err="1" smtClean="0"/>
              <a:t>mà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p>
          <a:p>
            <a:pPr lvl="1"/>
            <a:r>
              <a:rPr lang="vi-VN" dirty="0" smtClean="0"/>
              <a:t>Yes/No question</a:t>
            </a:r>
          </a:p>
          <a:p>
            <a:pPr lvl="1"/>
            <a:r>
              <a:rPr lang="vi-VN" dirty="0" smtClean="0"/>
              <a:t>Wh-word question (What, Which, Who)</a:t>
            </a:r>
          </a:p>
          <a:p>
            <a:pPr lvl="1"/>
            <a:r>
              <a:rPr lang="vi-VN" dirty="0" smtClean="0"/>
              <a:t>List Question</a:t>
            </a:r>
          </a:p>
          <a:p>
            <a:r>
              <a:rPr lang="en-US" dirty="0" err="1" smtClean="0"/>
              <a:t>Tập</a:t>
            </a:r>
            <a:r>
              <a:rPr lang="en-US" dirty="0" smtClean="0"/>
              <a:t> </a:t>
            </a:r>
            <a:r>
              <a:rPr lang="en-US" dirty="0" err="1" smtClean="0"/>
              <a:t>câu</a:t>
            </a:r>
            <a:r>
              <a:rPr lang="en-US" dirty="0" smtClean="0"/>
              <a:t> </a:t>
            </a:r>
            <a:r>
              <a:rPr lang="en-US" dirty="0" err="1" smtClean="0"/>
              <a:t>hỏi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sẽ</a:t>
            </a:r>
            <a:r>
              <a:rPr lang="en-US" dirty="0" smtClean="0"/>
              <a:t> </a:t>
            </a:r>
            <a:r>
              <a:rPr lang="vi-VN" dirty="0" smtClean="0"/>
              <a:t>được tạo bằng tay tham khảo trên một số mẫu câu của TREC.</a:t>
            </a:r>
            <a:endParaRPr lang="en-US" dirty="0" smtClean="0"/>
          </a:p>
          <a:p>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amond(in)">
                                      <p:cBhvr>
                                        <p:cTn id="13" dur="2000"/>
                                        <p:tgtEl>
                                          <p:spTgt spid="3">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amond(in)">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amond(in)">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công trình nghiên cứu liên quan</a:t>
            </a:r>
          </a:p>
          <a:p>
            <a:pPr lvl="1" algn="just"/>
            <a:r>
              <a:rPr lang="vi-VN" dirty="0" smtClean="0"/>
              <a:t>Hệ thống hỏi đáp bằng đồ thị ý niệm của Weal Salloum [</a:t>
            </a:r>
            <a:r>
              <a:rPr lang="vi-VN" dirty="0" smtClean="0">
                <a:solidFill>
                  <a:srgbClr val="FF0000"/>
                </a:solidFill>
              </a:rPr>
              <a:t>ref</a:t>
            </a:r>
            <a:r>
              <a:rPr lang="vi-VN" dirty="0" smtClean="0"/>
              <a:t>] và Lorand Dali [</a:t>
            </a:r>
            <a:r>
              <a:rPr lang="vi-VN" dirty="0" smtClean="0">
                <a:solidFill>
                  <a:srgbClr val="FF0000"/>
                </a:solidFill>
              </a:rPr>
              <a:t>ref</a:t>
            </a:r>
            <a:r>
              <a:rPr lang="vi-VN" dirty="0" smtClean="0"/>
              <a:t>].</a:t>
            </a:r>
          </a:p>
          <a:p>
            <a:pPr lvl="2"/>
            <a:endParaRPr lang="en-US" dirty="0"/>
          </a:p>
        </p:txBody>
      </p:sp>
      <p:pic>
        <p:nvPicPr>
          <p:cNvPr id="4" name="Picture 1"/>
          <p:cNvPicPr>
            <a:picLocks noChangeAspect="1" noChangeArrowheads="1"/>
          </p:cNvPicPr>
          <p:nvPr/>
        </p:nvPicPr>
        <p:blipFill>
          <a:blip r:embed="rId3"/>
          <a:srcRect/>
          <a:stretch>
            <a:fillRect/>
          </a:stretch>
        </p:blipFill>
        <p:spPr bwMode="auto">
          <a:xfrm>
            <a:off x="990600" y="2819400"/>
            <a:ext cx="6781800" cy="3429000"/>
          </a:xfrm>
          <a:prstGeom prst="rect">
            <a:avLst/>
          </a:prstGeom>
          <a:noFill/>
          <a:ln w="9525">
            <a:noFill/>
            <a:miter lim="800000"/>
            <a:headEnd/>
            <a:tailEnd/>
          </a:ln>
        </p:spPr>
      </p:pic>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công trình nghiên cứu liên quan</a:t>
            </a:r>
          </a:p>
          <a:p>
            <a:pPr lvl="1" algn="just"/>
            <a:r>
              <a:rPr lang="vi-VN" dirty="0" smtClean="0"/>
              <a:t>Nghiên cứu về rút bộ ba trong </a:t>
            </a:r>
            <a:r>
              <a:rPr lang="vi-VN" dirty="0" smtClean="0"/>
              <a:t>câu dựa trên phân tích cú pháp [</a:t>
            </a:r>
            <a:r>
              <a:rPr lang="vi-VN" dirty="0" smtClean="0">
                <a:solidFill>
                  <a:srgbClr val="FF0000"/>
                </a:solidFill>
              </a:rPr>
              <a:t>ref</a:t>
            </a:r>
            <a:r>
              <a:rPr lang="vi-VN" dirty="0" smtClean="0"/>
              <a:t>].</a:t>
            </a:r>
            <a:endParaRPr lang="vi-VN" sz="2000" dirty="0" smtClean="0"/>
          </a:p>
          <a:p>
            <a:pPr lvl="2">
              <a:buNone/>
            </a:pPr>
            <a:endParaRPr lang="en-US" dirty="0"/>
          </a:p>
        </p:txBody>
      </p:sp>
      <p:pic>
        <p:nvPicPr>
          <p:cNvPr id="4098" name="Picture 3"/>
          <p:cNvPicPr>
            <a:picLocks noChangeAspect="1" noChangeArrowheads="1"/>
          </p:cNvPicPr>
          <p:nvPr/>
        </p:nvPicPr>
        <p:blipFill>
          <a:blip r:embed="rId3"/>
          <a:srcRect/>
          <a:stretch>
            <a:fillRect/>
          </a:stretch>
        </p:blipFill>
        <p:spPr bwMode="auto">
          <a:xfrm>
            <a:off x="990600" y="2819400"/>
            <a:ext cx="6629400" cy="3276600"/>
          </a:xfrm>
          <a:prstGeom prst="rect">
            <a:avLst/>
          </a:prstGeom>
          <a:noFill/>
          <a:ln w="9525">
            <a:noFill/>
            <a:miter lim="800000"/>
            <a:headEnd/>
            <a:tailEnd/>
          </a:ln>
        </p:spPr>
      </p:pic>
      <p:sp>
        <p:nvSpPr>
          <p:cNvPr id="5" name="Rectangle 4"/>
          <p:cNvSpPr/>
          <p:nvPr/>
        </p:nvSpPr>
        <p:spPr>
          <a:xfrm>
            <a:off x="914400" y="6172200"/>
            <a:ext cx="7391400" cy="646331"/>
          </a:xfrm>
          <a:prstGeom prst="rect">
            <a:avLst/>
          </a:prstGeom>
        </p:spPr>
        <p:txBody>
          <a:bodyPr wrap="square">
            <a:spAutoFit/>
          </a:bodyPr>
          <a:lstStyle/>
          <a:p>
            <a:pPr algn="ctr"/>
            <a:r>
              <a:rPr lang="vi-VN" dirty="0" smtClean="0"/>
              <a:t>Hình </a:t>
            </a:r>
            <a:r>
              <a:rPr lang="vi-VN" dirty="0" smtClean="0"/>
              <a:t>2 </a:t>
            </a:r>
            <a:r>
              <a:rPr lang="vi-VN" dirty="0" smtClean="0"/>
              <a:t>– </a:t>
            </a:r>
            <a:r>
              <a:rPr lang="vi-VN" dirty="0" smtClean="0"/>
              <a:t>Minh họa việc rút trích bộ ba bằng </a:t>
            </a:r>
            <a:r>
              <a:rPr lang="vi-VN" dirty="0" smtClean="0"/>
              <a:t>phân </a:t>
            </a:r>
            <a:r>
              <a:rPr lang="vi-VN" dirty="0" smtClean="0"/>
              <a:t>tích cú </a:t>
            </a:r>
            <a:r>
              <a:rPr lang="vi-VN" dirty="0" smtClean="0"/>
              <a:t>pháp </a:t>
            </a:r>
          </a:p>
          <a:p>
            <a:pPr algn="ctr"/>
            <a:r>
              <a:rPr lang="vi-VN" dirty="0" smtClean="0"/>
              <a:t>( lấy từ [</a:t>
            </a:r>
            <a:r>
              <a:rPr lang="vi-VN" dirty="0" smtClean="0">
                <a:solidFill>
                  <a:srgbClr val="FF0000"/>
                </a:solidFill>
              </a:rPr>
              <a:t>ref</a:t>
            </a:r>
            <a:r>
              <a:rPr lang="vi-VN"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vi-VN" dirty="0" smtClean="0"/>
              <a:t>Một số công trình nghiên cứu liên quan</a:t>
            </a:r>
          </a:p>
          <a:p>
            <a:pPr lvl="1" algn="just"/>
            <a:r>
              <a:rPr lang="vi-VN" dirty="0" smtClean="0"/>
              <a:t>Hệ thống eLSSNL </a:t>
            </a:r>
            <a:r>
              <a:rPr lang="en-US" dirty="0" err="1" smtClean="0"/>
              <a:t>phục</a:t>
            </a:r>
            <a:r>
              <a:rPr lang="en-US" dirty="0" smtClean="0"/>
              <a:t> </a:t>
            </a:r>
            <a:r>
              <a:rPr lang="en-US" dirty="0" err="1" smtClean="0"/>
              <a:t>vụ</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các</a:t>
            </a:r>
            <a:r>
              <a:rPr lang="en-US" dirty="0" smtClean="0"/>
              <a:t> </a:t>
            </a:r>
            <a:r>
              <a:rPr lang="en-US" dirty="0" err="1" smtClean="0"/>
              <a:t>cuốn</a:t>
            </a:r>
            <a:r>
              <a:rPr lang="en-US" dirty="0" smtClean="0"/>
              <a:t> </a:t>
            </a:r>
            <a:r>
              <a:rPr lang="en-US" dirty="0" err="1" smtClean="0"/>
              <a:t>sách</a:t>
            </a:r>
            <a:r>
              <a:rPr lang="en-US" dirty="0" smtClean="0"/>
              <a:t> </a:t>
            </a:r>
            <a:r>
              <a:rPr lang="en-US" dirty="0" err="1" smtClean="0"/>
              <a:t>trong</a:t>
            </a:r>
            <a:r>
              <a:rPr lang="en-US" dirty="0" smtClean="0"/>
              <a:t> </a:t>
            </a:r>
            <a:r>
              <a:rPr lang="en-US" dirty="0" err="1" smtClean="0"/>
              <a:t>thư</a:t>
            </a:r>
            <a:r>
              <a:rPr lang="en-US" dirty="0" smtClean="0"/>
              <a:t> </a:t>
            </a:r>
            <a:r>
              <a:rPr lang="en-US" dirty="0" err="1" smtClean="0"/>
              <a:t>viện</a:t>
            </a:r>
            <a:r>
              <a:rPr lang="en-US" dirty="0" smtClean="0"/>
              <a:t> Gutenberg</a:t>
            </a:r>
            <a:r>
              <a:rPr lang="vi-VN" dirty="0" smtClean="0"/>
              <a:t>.</a:t>
            </a:r>
          </a:p>
          <a:p>
            <a:pPr lvl="2" algn="just"/>
            <a:r>
              <a:rPr lang="vi-VN" dirty="0" smtClean="0"/>
              <a:t>Hệ thống sử dụng câu truy vấn dạng ngôn ngữ tự </a:t>
            </a:r>
            <a:r>
              <a:rPr lang="vi-VN" dirty="0" smtClean="0"/>
              <a:t>nhiên để tìm kiếm các sách ebook.</a:t>
            </a:r>
            <a:endParaRPr lang="vi-VN" dirty="0" smtClean="0"/>
          </a:p>
          <a:p>
            <a:pPr lvl="2" algn="just"/>
            <a:r>
              <a:rPr lang="vi-VN" dirty="0" smtClean="0"/>
              <a:t>Câu truy vấn được hiểu thông qua một tập từ khóa dựa trên các chỉ định từ mà tác giả đã liệt kê.</a:t>
            </a:r>
          </a:p>
          <a:p>
            <a:pPr lvl="2" algn="just"/>
            <a:r>
              <a:rPr lang="vi-VN" dirty="0" smtClean="0"/>
              <a:t>Ví dụ:</a:t>
            </a:r>
          </a:p>
          <a:p>
            <a:pPr lvl="2">
              <a:buNone/>
            </a:pPr>
            <a:r>
              <a:rPr lang="en-US" sz="2000" dirty="0" err="1" smtClean="0"/>
              <a:t>Nhận</a:t>
            </a:r>
            <a:r>
              <a:rPr lang="en-US" sz="2000" dirty="0" smtClean="0"/>
              <a:t> </a:t>
            </a:r>
            <a:r>
              <a:rPr lang="en-US" sz="2000" dirty="0" err="1" smtClean="0"/>
              <a:t>dạng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cho</a:t>
            </a:r>
            <a:r>
              <a:rPr lang="en-US" sz="2000" dirty="0" smtClean="0"/>
              <a:t> </a:t>
            </a:r>
            <a:r>
              <a:rPr lang="en-US" sz="2000" dirty="0" err="1" smtClean="0"/>
              <a:t>thuộc</a:t>
            </a:r>
            <a:r>
              <a:rPr lang="en-US" sz="2000" dirty="0" smtClean="0"/>
              <a:t> </a:t>
            </a:r>
            <a:r>
              <a:rPr lang="en-US" sz="2000" dirty="0" err="1" smtClean="0"/>
              <a:t>tính</a:t>
            </a:r>
            <a:r>
              <a:rPr lang="en-US" sz="2000" dirty="0" smtClean="0"/>
              <a:t> Title/</a:t>
            </a:r>
            <a:r>
              <a:rPr lang="en-US" sz="2000" dirty="0" err="1" smtClean="0"/>
              <a:t>FriendlyTitle</a:t>
            </a:r>
            <a:r>
              <a:rPr lang="en-US" sz="2000" dirty="0" smtClean="0"/>
              <a:t>:</a:t>
            </a:r>
          </a:p>
          <a:p>
            <a:pPr lvl="2">
              <a:buNone/>
            </a:pPr>
            <a:r>
              <a:rPr lang="en-US" sz="2000" dirty="0" smtClean="0"/>
              <a:t>+  DOM(Title) </a:t>
            </a:r>
            <a:r>
              <a:rPr lang="en-US" sz="2000" dirty="0" err="1" smtClean="0"/>
              <a:t>hoặc</a:t>
            </a:r>
            <a:r>
              <a:rPr lang="en-US" sz="2000" dirty="0" smtClean="0"/>
              <a:t>  DOM(</a:t>
            </a:r>
            <a:r>
              <a:rPr lang="en-US" sz="2000" dirty="0" err="1" smtClean="0"/>
              <a:t>FriendlyTitle</a:t>
            </a:r>
            <a:r>
              <a:rPr lang="en-US" sz="2000" dirty="0" smtClean="0"/>
              <a:t>) (DOM(</a:t>
            </a:r>
            <a:r>
              <a:rPr lang="en-US" sz="2000" dirty="0" err="1" smtClean="0"/>
              <a:t>fileld</a:t>
            </a:r>
            <a:r>
              <a:rPr lang="en-US" sz="2000" dirty="0" smtClean="0"/>
              <a:t>): </a:t>
            </a:r>
            <a:r>
              <a:rPr lang="en-US" sz="2000" dirty="0" err="1" smtClean="0"/>
              <a:t>là</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(field) </a:t>
            </a:r>
            <a:r>
              <a:rPr lang="en-US" sz="2000" dirty="0" err="1" smtClean="0"/>
              <a:t>trong</a:t>
            </a:r>
            <a:r>
              <a:rPr lang="en-US" sz="2000" dirty="0" smtClean="0"/>
              <a:t> table BOOKS )</a:t>
            </a:r>
          </a:p>
          <a:p>
            <a:pPr lvl="2">
              <a:buNone/>
            </a:pPr>
            <a:r>
              <a:rPr lang="en-US" sz="2000" dirty="0" smtClean="0"/>
              <a:t>+ </a:t>
            </a:r>
            <a:r>
              <a:rPr lang="en-US" sz="2000" dirty="0" err="1" smtClean="0"/>
              <a:t>Đi</a:t>
            </a:r>
            <a:r>
              <a:rPr lang="en-US" sz="2000" dirty="0" smtClean="0"/>
              <a:t> </a:t>
            </a:r>
            <a:r>
              <a:rPr lang="en-US" sz="2000" dirty="0" err="1" smtClean="0"/>
              <a:t>kèm</a:t>
            </a:r>
            <a:r>
              <a:rPr lang="en-US" sz="2000" dirty="0" smtClean="0"/>
              <a:t> </a:t>
            </a:r>
            <a:r>
              <a:rPr lang="en-US" sz="2000" dirty="0" err="1" smtClean="0"/>
              <a:t>theo</a:t>
            </a:r>
            <a:r>
              <a:rPr lang="en-US" sz="2000" dirty="0" smtClean="0"/>
              <a:t> </a:t>
            </a:r>
            <a:r>
              <a:rPr lang="en-US" sz="2000" dirty="0" err="1" smtClean="0"/>
              <a:t>các</a:t>
            </a:r>
            <a:r>
              <a:rPr lang="en-US" sz="2000" dirty="0" smtClean="0"/>
              <a:t> </a:t>
            </a:r>
            <a:r>
              <a:rPr lang="en-US" sz="2000" dirty="0" err="1" smtClean="0"/>
              <a:t>chỉ</a:t>
            </a:r>
            <a:r>
              <a:rPr lang="en-US" sz="2000" dirty="0" smtClean="0"/>
              <a:t> </a:t>
            </a:r>
            <a:r>
              <a:rPr lang="en-US" sz="2000" dirty="0" err="1" smtClean="0"/>
              <a:t>định</a:t>
            </a:r>
            <a:r>
              <a:rPr lang="en-US" sz="2000" dirty="0" smtClean="0"/>
              <a:t> </a:t>
            </a:r>
            <a:r>
              <a:rPr lang="en-US" sz="2000" dirty="0" err="1" smtClean="0"/>
              <a:t>từ</a:t>
            </a:r>
            <a:r>
              <a:rPr lang="en-US" sz="2000" dirty="0" smtClean="0"/>
              <a:t>: title/heading</a:t>
            </a:r>
            <a:endParaRPr lang="vi-VN" sz="2000" dirty="0" smtClean="0"/>
          </a:p>
          <a:p>
            <a:pPr lvl="2"/>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518</TotalTime>
  <Words>829</Words>
  <Application>Microsoft PowerPoint</Application>
  <PresentationFormat>On-screen Show (4:3)</PresentationFormat>
  <Paragraphs>66</Paragraphs>
  <Slides>13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De Cuong v0.2</vt:lpstr>
      <vt:lpstr>Image</vt:lpstr>
      <vt:lpstr> XÂY DỰNG HỆ THỐNG TÌM KIẾM BÀI BÁO KHOA HỌC DỰA TRÊN HỎI ĐÁP BẰNG NGÔN NGỮ TỰ NHIÊN</vt:lpstr>
      <vt:lpstr>Nội dung</vt:lpstr>
      <vt:lpstr>Mục đích đề tài</vt:lpstr>
      <vt:lpstr>Mục đích đề tài</vt:lpstr>
      <vt:lpstr>Mục tiêu và phạm vi đề tài</vt:lpstr>
      <vt:lpstr>Mục tiêu và phạm vi đề tài</vt:lpstr>
      <vt:lpstr>Các nghiên cứu liên quan</vt:lpstr>
      <vt:lpstr>Các nghiên cứu liên quan</vt:lpstr>
      <vt:lpstr>Các nghiên cứu liên quan</vt:lpstr>
      <vt:lpstr>Các bước đề xuất xử lý câu hỏi</vt:lpstr>
      <vt:lpstr>Các bước đề xuất xử lý câu hỏi</vt:lpstr>
      <vt:lpstr>Các tài liệu tham khảo</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275</cp:revision>
  <dcterms:created xsi:type="dcterms:W3CDTF">2010-08-22T04:49:18Z</dcterms:created>
  <dcterms:modified xsi:type="dcterms:W3CDTF">2011-04-05T09:24:36Z</dcterms:modified>
</cp:coreProperties>
</file>