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76" r:id="rId3"/>
    <p:sldId id="296" r:id="rId4"/>
    <p:sldId id="277" r:id="rId5"/>
    <p:sldId id="332" r:id="rId6"/>
    <p:sldId id="335" r:id="rId7"/>
    <p:sldId id="334" r:id="rId8"/>
    <p:sldId id="333" r:id="rId9"/>
    <p:sldId id="319" r:id="rId10"/>
    <p:sldId id="303" r:id="rId11"/>
    <p:sldId id="309" r:id="rId12"/>
    <p:sldId id="320" r:id="rId13"/>
    <p:sldId id="314" r:id="rId14"/>
    <p:sldId id="315" r:id="rId15"/>
    <p:sldId id="316" r:id="rId16"/>
    <p:sldId id="312" r:id="rId17"/>
    <p:sldId id="26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08F"/>
    <a:srgbClr val="292929"/>
    <a:srgbClr val="043C97"/>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317" autoAdjust="0"/>
    <p:restoredTop sz="96953" autoAdjust="0"/>
  </p:normalViewPr>
  <p:slideViewPr>
    <p:cSldViewPr>
      <p:cViewPr>
        <p:scale>
          <a:sx n="75" d="100"/>
          <a:sy n="75" d="100"/>
        </p:scale>
        <p:origin x="-94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rec.nist.gov/" TargetMode="External"/><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Bước</a:t>
            </a:r>
            <a:r>
              <a:rPr lang="en-US" sz="2200" dirty="0" smtClean="0"/>
              <a:t> 1 &amp; 2: </a:t>
            </a:r>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Bước</a:t>
            </a:r>
            <a:r>
              <a:rPr lang="en-US" sz="2200" dirty="0" smtClean="0"/>
              <a:t> 3: </a:t>
            </a:r>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4: </a:t>
            </a:r>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5: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a:t>
            </a:r>
            <a:r>
              <a:rPr lang="vi-VN" smtClean="0"/>
              <a:t>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524000" y="9906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62" name="Rectangle 61"/>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64" name="Rectangle 63"/>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5" name="Rectangle 64"/>
          <p:cNvSpPr/>
          <p:nvPr/>
        </p:nvSpPr>
        <p:spPr>
          <a:xfrm>
            <a:off x="2590800" y="29718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
        <p:nvSpPr>
          <p:cNvPr id="66" name="Rectangle 65"/>
          <p:cNvSpPr/>
          <p:nvPr/>
        </p:nvSpPr>
        <p:spPr>
          <a:xfrm>
            <a:off x="5105400" y="4191000"/>
            <a:ext cx="40386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a:t>
            </a:r>
            <a:r>
              <a:rPr lang="en-US" dirty="0" smtClean="0">
                <a:solidFill>
                  <a:srgbClr val="FF0000"/>
                </a:solidFill>
              </a:rPr>
              <a:t>&lt;book, in, 1999&gt;</a:t>
            </a:r>
          </a:p>
          <a:p>
            <a:endParaRPr lang="en-US" dirty="0" smtClean="0">
              <a:solidFill>
                <a:srgbClr val="FF0000"/>
              </a:solidFill>
            </a:endParaRPr>
          </a:p>
          <a:p>
            <a:r>
              <a:rPr lang="en-US" dirty="0" smtClean="0">
                <a:solidFill>
                  <a:schemeClr val="bg1"/>
                </a:solidFill>
              </a:rPr>
              <a:t>&lt;Publication, in, publisher&gt;,</a:t>
            </a:r>
          </a:p>
          <a:p>
            <a:r>
              <a:rPr lang="en-US" dirty="0" smtClean="0">
                <a:solidFill>
                  <a:schemeClr val="bg1"/>
                </a:solidFill>
              </a:rPr>
              <a:t>&lt;Publication, in, source&gt;,</a:t>
            </a:r>
          </a:p>
          <a:p>
            <a:r>
              <a:rPr lang="en-US" dirty="0" smtClean="0">
                <a:solidFill>
                  <a:schemeClr val="bg1"/>
                </a:solidFill>
              </a:rPr>
              <a:t>&lt;Publication, in, year&gt;</a:t>
            </a:r>
          </a:p>
        </p:txBody>
      </p:sp>
      <p:sp>
        <p:nvSpPr>
          <p:cNvPr id="68" name="Rectangle 67"/>
          <p:cNvSpPr/>
          <p:nvPr/>
        </p:nvSpPr>
        <p:spPr>
          <a:xfrm>
            <a:off x="5105400" y="3048000"/>
            <a:ext cx="40386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rgbClr val="FF0000"/>
                </a:solidFill>
              </a:rPr>
              <a:t>&lt;book, be write by, Philip K. Chan&gt;</a:t>
            </a:r>
          </a:p>
          <a:p>
            <a:endParaRPr lang="en-US" dirty="0" smtClean="0">
              <a:solidFill>
                <a:srgbClr val="FF0000"/>
              </a:solidFill>
            </a:endParaRPr>
          </a:p>
          <a:p>
            <a:r>
              <a:rPr lang="en-US" dirty="0" smtClean="0">
                <a:solidFill>
                  <a:schemeClr val="bg1"/>
                </a:solidFill>
              </a:rPr>
              <a:t>&lt;Publication, be write by, Author&gt;</a:t>
            </a:r>
          </a:p>
        </p:txBody>
      </p:sp>
      <p:sp>
        <p:nvSpPr>
          <p:cNvPr id="69" name="Rectangle 68"/>
          <p:cNvSpPr/>
          <p:nvPr/>
        </p:nvSpPr>
        <p:spPr>
          <a:xfrm>
            <a:off x="1600200" y="37338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p>
          <a:p>
            <a:r>
              <a:rPr lang="en-US" dirty="0" smtClean="0">
                <a:solidFill>
                  <a:schemeClr val="bg1"/>
                </a:solidFill>
              </a:rPr>
              <a:t>  </a:t>
            </a:r>
          </a:p>
          <a:p>
            <a:r>
              <a:rPr lang="en-US" dirty="0" smtClean="0">
                <a:solidFill>
                  <a:schemeClr val="bg1"/>
                </a:solidFill>
              </a:rPr>
              <a:t>   </a:t>
            </a:r>
            <a:r>
              <a:rPr lang="en-US" dirty="0" err="1" smtClean="0">
                <a:solidFill>
                  <a:schemeClr val="bg1"/>
                </a:solidFill>
              </a:rPr>
              <a:t>Book:Publication</a:t>
            </a:r>
            <a:r>
              <a:rPr lang="en-US" dirty="0" smtClean="0">
                <a:solidFill>
                  <a:schemeClr val="bg1"/>
                </a:solidFill>
              </a:rPr>
              <a:t>, in, 1999: year</a:t>
            </a:r>
          </a:p>
          <a:p>
            <a:pPr algn="ctr"/>
            <a:endParaRPr lang="en-US" dirty="0">
              <a:solidFill>
                <a:schemeClr val="bg1"/>
              </a:solidFill>
            </a:endParaRPr>
          </a:p>
        </p:txBody>
      </p:sp>
      <p:sp>
        <p:nvSpPr>
          <p:cNvPr id="70" name="Rectangle 69"/>
          <p:cNvSpPr/>
          <p:nvPr/>
        </p:nvSpPr>
        <p:spPr>
          <a:xfrm>
            <a:off x="1600200" y="1600200"/>
            <a:ext cx="6248400" cy="464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Câu</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vấn</a:t>
            </a:r>
            <a:r>
              <a:rPr lang="en-US" dirty="0" smtClean="0">
                <a:solidFill>
                  <a:srgbClr val="FF0000"/>
                </a:solidFill>
              </a:rPr>
              <a:t>:</a:t>
            </a:r>
          </a:p>
          <a:p>
            <a:endParaRPr lang="en-US" dirty="0" smtClean="0">
              <a:solidFill>
                <a:schemeClr val="bg1"/>
              </a:solidFill>
            </a:endParaRPr>
          </a:p>
          <a:p>
            <a:pPr algn="just"/>
            <a:r>
              <a:rPr lang="en-US" dirty="0" smtClean="0">
                <a:solidFill>
                  <a:schemeClr val="bg1"/>
                </a:solidFill>
              </a:rPr>
              <a:t>SELECT `Publication`.*</a:t>
            </a:r>
          </a:p>
          <a:p>
            <a:pPr algn="just"/>
            <a:endParaRPr lang="en-US" dirty="0" smtClean="0">
              <a:solidFill>
                <a:schemeClr val="bg1"/>
              </a:solidFill>
            </a:endParaRPr>
          </a:p>
          <a:p>
            <a:pPr algn="just"/>
            <a:r>
              <a:rPr lang="en-US" dirty="0" smtClean="0">
                <a:solidFill>
                  <a:schemeClr val="bg1"/>
                </a:solidFill>
              </a:rPr>
              <a:t>FROM</a:t>
            </a:r>
          </a:p>
          <a:p>
            <a:pPr algn="just"/>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pPr algn="just"/>
            <a:r>
              <a:rPr lang="en-US" dirty="0" err="1" smtClean="0">
                <a:solidFill>
                  <a:schemeClr val="bg1"/>
                </a:solidFill>
              </a:rPr>
              <a:t>Dblp_author_ref_new</a:t>
            </a:r>
            <a:r>
              <a:rPr lang="en-US" dirty="0" smtClean="0">
                <a:solidFill>
                  <a:schemeClr val="bg1"/>
                </a:solidFill>
              </a:rPr>
              <a:t> `Author`</a:t>
            </a:r>
          </a:p>
          <a:p>
            <a:pPr algn="just"/>
            <a:endParaRPr lang="en-US" dirty="0" smtClean="0">
              <a:solidFill>
                <a:schemeClr val="bg1"/>
              </a:solidFill>
            </a:endParaRPr>
          </a:p>
          <a:p>
            <a:pPr algn="just"/>
            <a:r>
              <a:rPr lang="en-US" dirty="0" smtClean="0">
                <a:solidFill>
                  <a:schemeClr val="bg1"/>
                </a:solidFill>
              </a:rPr>
              <a:t>WHERE</a:t>
            </a:r>
          </a:p>
          <a:p>
            <a:pPr algn="just"/>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linds(horizontal)">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par>
                                <p:cTn id="46" presetID="3" presetClass="entr" presetSubtype="1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par>
                                <p:cTn id="54" presetID="3" presetClass="entr" presetSubtype="1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par>
                                <p:cTn id="60" presetID="3" presetClass="entr" presetSubtype="1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12"/>
                                        </p:tgtEl>
                                      </p:cBhvr>
                                    </p:animEffect>
                                    <p:animScale>
                                      <p:cBhvr>
                                        <p:cTn id="71" dur="250" autoRev="1" fill="hold"/>
                                        <p:tgtEl>
                                          <p:spTgt spid="12"/>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5" dur="2000" fill="hold"/>
                                        <p:tgtEl>
                                          <p:spTgt spid="54"/>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54"/>
                                        </p:tgtEl>
                                      </p:cBhvr>
                                    </p:animEffect>
                                    <p:set>
                                      <p:cBhvr>
                                        <p:cTn id="80" dur="1" fill="hold">
                                          <p:stCondLst>
                                            <p:cond delay="499"/>
                                          </p:stCondLst>
                                        </p:cTn>
                                        <p:tgtEl>
                                          <p:spTgt spid="5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0" nodeType="clickEffect">
                                  <p:stCondLst>
                                    <p:cond delay="0"/>
                                  </p:stCondLst>
                                  <p:childTnLst>
                                    <p:animMotion origin="layout" path="M 0 0 L 0.15833 0.08889 " pathEditMode="relative" ptsTypes="AA">
                                      <p:cBhvr>
                                        <p:cTn id="88" dur="2000" fill="hold"/>
                                        <p:tgtEl>
                                          <p:spTgt spid="55"/>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18"/>
                                        </p:tgtEl>
                                      </p:cBhvr>
                                    </p:animEffect>
                                    <p:animScale>
                                      <p:cBhvr>
                                        <p:cTn id="93" dur="250" autoRev="1" fill="hold"/>
                                        <p:tgtEl>
                                          <p:spTgt spid="18"/>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97" dur="2000" fill="hold"/>
                                        <p:tgtEl>
                                          <p:spTgt spid="55"/>
                                        </p:tgtEl>
                                        <p:attrNameLst>
                                          <p:attrName>ppt_x</p:attrName>
                                          <p:attrName>ppt_y</p:attrName>
                                        </p:attrNameLst>
                                      </p:cBhvr>
                                      <p:rCtr x="-96" y="40"/>
                                    </p:animMotion>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3" nodeType="clickEffect">
                                  <p:stCondLst>
                                    <p:cond delay="0"/>
                                  </p:stCondLst>
                                  <p:childTnLst>
                                    <p:animEffect transition="out" filter="blinds(horizontal)">
                                      <p:cBhvr>
                                        <p:cTn id="101" dur="500"/>
                                        <p:tgtEl>
                                          <p:spTgt spid="55"/>
                                        </p:tgtEl>
                                      </p:cBhvr>
                                    </p:animEffect>
                                    <p:set>
                                      <p:cBhvr>
                                        <p:cTn id="102" dur="1" fill="hold">
                                          <p:stCondLst>
                                            <p:cond delay="499"/>
                                          </p:stCondLst>
                                        </p:cTn>
                                        <p:tgtEl>
                                          <p:spTgt spid="5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slide(fromBottom)">
                                      <p:cBhvr>
                                        <p:cTn id="107" dur="500"/>
                                        <p:tgtEl>
                                          <p:spTgt spid="62"/>
                                        </p:tgtEl>
                                      </p:cBhvr>
                                    </p:animEffect>
                                  </p:childTnLst>
                                </p:cTn>
                              </p:par>
                              <p:par>
                                <p:cTn id="108" presetID="3" presetClass="entr" presetSubtype="10" fill="hold" grpId="2" nodeType="with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blinds(horizontal)">
                                      <p:cBhvr>
                                        <p:cTn id="110" dur="500"/>
                                        <p:tgtEl>
                                          <p:spTgt spid="64"/>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3"/>
                                        </p:tgtEl>
                                      </p:cBhvr>
                                    </p:animEffect>
                                    <p:animScale>
                                      <p:cBhvr>
                                        <p:cTn id="115" dur="250" autoRev="1" fill="hold"/>
                                        <p:tgtEl>
                                          <p:spTgt spid="3"/>
                                        </p:tgtEl>
                                      </p:cBhvr>
                                      <p:by x="105000" y="105000"/>
                                    </p:animScale>
                                  </p:childTnLst>
                                </p:cTn>
                              </p:par>
                              <p:par>
                                <p:cTn id="116" presetID="26" presetClass="emph" presetSubtype="0" fill="hold" nodeType="withEffect">
                                  <p:stCondLst>
                                    <p:cond delay="0"/>
                                  </p:stCondLst>
                                  <p:childTnLst>
                                    <p:animEffect transition="out" filter="fade">
                                      <p:cBhvr>
                                        <p:cTn id="117" dur="500" tmFilter="0, 0; .2, .5; .8, .5; 1, 0"/>
                                        <p:tgtEl>
                                          <p:spTgt spid="21"/>
                                        </p:tgtEl>
                                      </p:cBhvr>
                                    </p:animEffect>
                                    <p:animScale>
                                      <p:cBhvr>
                                        <p:cTn id="118" dur="250" autoRev="1" fill="hold"/>
                                        <p:tgtEl>
                                          <p:spTgt spid="21"/>
                                        </p:tgtEl>
                                      </p:cBhvr>
                                      <p:by x="105000" y="105000"/>
                                    </p:animScale>
                                  </p:childTnLst>
                                </p:cTn>
                              </p:par>
                            </p:childTnLst>
                          </p:cTn>
                        </p:par>
                      </p:childTnLst>
                    </p:cTn>
                  </p:par>
                  <p:par>
                    <p:cTn id="119" fill="hold">
                      <p:stCondLst>
                        <p:cond delay="indefinite"/>
                      </p:stCondLst>
                      <p:childTnLst>
                        <p:par>
                          <p:cTn id="120" fill="hold">
                            <p:stCondLst>
                              <p:cond delay="0"/>
                            </p:stCondLst>
                            <p:childTnLst>
                              <p:par>
                                <p:cTn id="121" presetID="35" presetClass="path" presetSubtype="0" accel="50000" decel="50000" fill="hold" grpId="3" nodeType="clickEffect">
                                  <p:stCondLst>
                                    <p:cond delay="0"/>
                                  </p:stCondLst>
                                  <p:childTnLst>
                                    <p:animMotion origin="layout" path="M -0.11805 0.00371 L -0.30972 0.00371 " pathEditMode="relative" rAng="0" ptsTypes="AA">
                                      <p:cBhvr>
                                        <p:cTn id="122" dur="2000" fill="hold"/>
                                        <p:tgtEl>
                                          <p:spTgt spid="62"/>
                                        </p:tgtEl>
                                        <p:attrNameLst>
                                          <p:attrName>ppt_x</p:attrName>
                                          <p:attrName>ppt_y</p:attrName>
                                        </p:attrNameLst>
                                      </p:cBhvr>
                                      <p:rCtr x="-96" y="0"/>
                                    </p:animMotion>
                                  </p:childTnLst>
                                </p:cTn>
                              </p:par>
                              <p:par>
                                <p:cTn id="123" presetID="42" presetClass="path" presetSubtype="0" accel="50000" decel="50000" fill="hold" grpId="0" nodeType="withEffect">
                                  <p:stCondLst>
                                    <p:cond delay="0"/>
                                  </p:stCondLst>
                                  <p:childTnLst>
                                    <p:animMotion origin="layout" path="M 0 4.44444E-6 L 0 0.15555 " pathEditMode="relative" rAng="0" ptsTypes="AA">
                                      <p:cBhvr>
                                        <p:cTn id="124" dur="2000" fill="hold"/>
                                        <p:tgtEl>
                                          <p:spTgt spid="64"/>
                                        </p:tgtEl>
                                        <p:attrNameLst>
                                          <p:attrName>ppt_x</p:attrName>
                                          <p:attrName>ppt_y</p:attrName>
                                        </p:attrNameLst>
                                      </p:cBhvr>
                                      <p:rCtr x="0" y="78"/>
                                    </p:animMotion>
                                  </p:childTnLst>
                                </p:cTn>
                              </p:par>
                            </p:childTnLst>
                          </p:cTn>
                        </p:par>
                      </p:childTnLst>
                    </p:cTn>
                  </p:par>
                  <p:par>
                    <p:cTn id="125" fill="hold">
                      <p:stCondLst>
                        <p:cond delay="indefinite"/>
                      </p:stCondLst>
                      <p:childTnLst>
                        <p:par>
                          <p:cTn id="126" fill="hold">
                            <p:stCondLst>
                              <p:cond delay="0"/>
                            </p:stCondLst>
                            <p:childTnLst>
                              <p:par>
                                <p:cTn id="127" presetID="3" presetClass="exit" presetSubtype="10" fill="hold" grpId="4" nodeType="clickEffect">
                                  <p:stCondLst>
                                    <p:cond delay="0"/>
                                  </p:stCondLst>
                                  <p:childTnLst>
                                    <p:animEffect transition="out" filter="blinds(horizontal)">
                                      <p:cBhvr>
                                        <p:cTn id="128" dur="500"/>
                                        <p:tgtEl>
                                          <p:spTgt spid="62"/>
                                        </p:tgtEl>
                                      </p:cBhvr>
                                    </p:animEffect>
                                    <p:set>
                                      <p:cBhvr>
                                        <p:cTn id="129" dur="1" fill="hold">
                                          <p:stCondLst>
                                            <p:cond delay="499"/>
                                          </p:stCondLst>
                                        </p:cTn>
                                        <p:tgtEl>
                                          <p:spTgt spid="62"/>
                                        </p:tgtEl>
                                        <p:attrNameLst>
                                          <p:attrName>style.visibility</p:attrName>
                                        </p:attrNameLst>
                                      </p:cBhvr>
                                      <p:to>
                                        <p:strVal val="hidden"/>
                                      </p:to>
                                    </p:set>
                                  </p:childTnLst>
                                </p:cTn>
                              </p:par>
                              <p:par>
                                <p:cTn id="130" presetID="3" presetClass="exit" presetSubtype="10" fill="hold" grpId="1" nodeType="withEffect">
                                  <p:stCondLst>
                                    <p:cond delay="0"/>
                                  </p:stCondLst>
                                  <p:childTnLst>
                                    <p:animEffect transition="out" filter="blinds(horizontal)">
                                      <p:cBhvr>
                                        <p:cTn id="131" dur="500"/>
                                        <p:tgtEl>
                                          <p:spTgt spid="64"/>
                                        </p:tgtEl>
                                      </p:cBhvr>
                                    </p:animEffect>
                                    <p:set>
                                      <p:cBhvr>
                                        <p:cTn id="132" dur="1" fill="hold">
                                          <p:stCondLst>
                                            <p:cond delay="499"/>
                                          </p:stCondLst>
                                        </p:cTn>
                                        <p:tgtEl>
                                          <p:spTgt spid="64"/>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blinds(horizontal)">
                                      <p:cBhvr>
                                        <p:cTn id="137" dur="500"/>
                                        <p:tgtEl>
                                          <p:spTgt spid="58"/>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blinds(horizontal)">
                                      <p:cBhvr>
                                        <p:cTn id="140" dur="500"/>
                                        <p:tgtEl>
                                          <p:spTgt spid="60"/>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6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6" presetClass="emph" presetSubtype="0" fill="hold" nodeType="clickEffect">
                                  <p:stCondLst>
                                    <p:cond delay="0"/>
                                  </p:stCondLst>
                                  <p:childTnLst>
                                    <p:animEffect transition="out" filter="fade">
                                      <p:cBhvr>
                                        <p:cTn id="146" dur="500" tmFilter="0, 0; .2, .5; .8, .5; 1, 0"/>
                                        <p:tgtEl>
                                          <p:spTgt spid="24"/>
                                        </p:tgtEl>
                                      </p:cBhvr>
                                    </p:animEffect>
                                    <p:animScale>
                                      <p:cBhvr>
                                        <p:cTn id="147" dur="250" autoRev="1" fill="hold"/>
                                        <p:tgtEl>
                                          <p:spTgt spid="24"/>
                                        </p:tgtEl>
                                      </p:cBhvr>
                                      <p:by x="105000" y="105000"/>
                                    </p:animScale>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1" nodeType="clickEffect">
                                  <p:stCondLst>
                                    <p:cond delay="0"/>
                                  </p:stCondLst>
                                  <p:childTnLst>
                                    <p:animMotion origin="layout" path="M -3.33333E-6 4.44444E-6 L -3.33333E-6 0.17222 " pathEditMode="relative" rAng="0" ptsTypes="AA">
                                      <p:cBhvr>
                                        <p:cTn id="151" dur="2000" fill="hold"/>
                                        <p:tgtEl>
                                          <p:spTgt spid="65"/>
                                        </p:tgtEl>
                                        <p:attrNameLst>
                                          <p:attrName>ppt_x</p:attrName>
                                          <p:attrName>ppt_y</p:attrName>
                                        </p:attrNameLst>
                                      </p:cBhvr>
                                      <p:rCtr x="0" y="86"/>
                                    </p:animMotion>
                                  </p:childTnLst>
                                </p:cTn>
                              </p:par>
                            </p:childTnLst>
                          </p:cTn>
                        </p:par>
                      </p:childTnLst>
                    </p:cTn>
                  </p:par>
                  <p:par>
                    <p:cTn id="152" fill="hold">
                      <p:stCondLst>
                        <p:cond delay="indefinite"/>
                      </p:stCondLst>
                      <p:childTnLst>
                        <p:par>
                          <p:cTn id="153" fill="hold">
                            <p:stCondLst>
                              <p:cond delay="0"/>
                            </p:stCondLst>
                            <p:childTnLst>
                              <p:par>
                                <p:cTn id="154" presetID="3" presetClass="exit" presetSubtype="10" fill="hold" grpId="2" nodeType="clickEffect">
                                  <p:stCondLst>
                                    <p:cond delay="0"/>
                                  </p:stCondLst>
                                  <p:childTnLst>
                                    <p:animEffect transition="out" filter="blinds(horizontal)">
                                      <p:cBhvr>
                                        <p:cTn id="155" dur="500"/>
                                        <p:tgtEl>
                                          <p:spTgt spid="65"/>
                                        </p:tgtEl>
                                      </p:cBhvr>
                                    </p:animEffect>
                                    <p:set>
                                      <p:cBhvr>
                                        <p:cTn id="156" dur="1" fill="hold">
                                          <p:stCondLst>
                                            <p:cond delay="499"/>
                                          </p:stCondLst>
                                        </p:cTn>
                                        <p:tgtEl>
                                          <p:spTgt spid="65"/>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6" presetClass="emph" presetSubtype="0" fill="hold" nodeType="clickEffect">
                                  <p:stCondLst>
                                    <p:cond delay="0"/>
                                  </p:stCondLst>
                                  <p:childTnLst>
                                    <p:animScale>
                                      <p:cBhvr>
                                        <p:cTn id="160" dur="500" fill="hold"/>
                                        <p:tgtEl>
                                          <p:spTgt spid="8"/>
                                        </p:tgtEl>
                                      </p:cBhvr>
                                      <p:by x="150000" y="150000"/>
                                    </p:animScale>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66">
                                            <p:bg/>
                                          </p:spTgt>
                                        </p:tgtEl>
                                        <p:attrNameLst>
                                          <p:attrName>style.visibility</p:attrName>
                                        </p:attrNameLst>
                                      </p:cBhvr>
                                      <p:to>
                                        <p:strVal val="visible"/>
                                      </p:to>
                                    </p:set>
                                    <p:animEffect transition="in" filter="blinds(horizontal)">
                                      <p:cBhvr>
                                        <p:cTn id="165" dur="500"/>
                                        <p:tgtEl>
                                          <p:spTgt spid="66">
                                            <p:bg/>
                                          </p:spTgt>
                                        </p:tgtEl>
                                      </p:cBhvr>
                                    </p:animEffect>
                                  </p:childTnLst>
                                </p:cTn>
                              </p:par>
                              <p:par>
                                <p:cTn id="166" presetID="3" presetClass="entr" presetSubtype="10" fill="hold" grpId="1" nodeType="withEffect">
                                  <p:stCondLst>
                                    <p:cond delay="0"/>
                                  </p:stCondLst>
                                  <p:childTnLst>
                                    <p:set>
                                      <p:cBhvr>
                                        <p:cTn id="167" dur="1" fill="hold">
                                          <p:stCondLst>
                                            <p:cond delay="0"/>
                                          </p:stCondLst>
                                        </p:cTn>
                                        <p:tgtEl>
                                          <p:spTgt spid="68"/>
                                        </p:tgtEl>
                                        <p:attrNameLst>
                                          <p:attrName>style.visibility</p:attrName>
                                        </p:attrNameLst>
                                      </p:cBhvr>
                                      <p:to>
                                        <p:strVal val="visible"/>
                                      </p:to>
                                    </p:set>
                                    <p:animEffect transition="in" filter="blinds(horizontal)">
                                      <p:cBhvr>
                                        <p:cTn id="168" dur="500"/>
                                        <p:tgtEl>
                                          <p:spTgt spid="68"/>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66">
                                            <p:txEl>
                                              <p:pRg st="0" end="0"/>
                                            </p:txEl>
                                          </p:spTgt>
                                        </p:tgtEl>
                                        <p:attrNameLst>
                                          <p:attrName>style.visibility</p:attrName>
                                        </p:attrNameLst>
                                      </p:cBhvr>
                                      <p:to>
                                        <p:strVal val="visible"/>
                                      </p:to>
                                    </p:set>
                                    <p:animEffect transition="in" filter="blinds(horizontal)">
                                      <p:cBhvr>
                                        <p:cTn id="171" dur="500"/>
                                        <p:tgtEl>
                                          <p:spTgt spid="66">
                                            <p:txEl>
                                              <p:pRg st="0" end="0"/>
                                            </p:txEl>
                                          </p:spTgt>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66">
                                            <p:txEl>
                                              <p:pRg st="2" end="2"/>
                                            </p:txEl>
                                          </p:spTgt>
                                        </p:tgtEl>
                                        <p:attrNameLst>
                                          <p:attrName>style.visibility</p:attrName>
                                        </p:attrNameLst>
                                      </p:cBhvr>
                                      <p:to>
                                        <p:strVal val="visible"/>
                                      </p:to>
                                    </p:set>
                                    <p:animEffect transition="in" filter="blinds(horizontal)">
                                      <p:cBhvr>
                                        <p:cTn id="174" dur="500"/>
                                        <p:tgtEl>
                                          <p:spTgt spid="66">
                                            <p:txEl>
                                              <p:pRg st="2" end="2"/>
                                            </p:txEl>
                                          </p:spTgt>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66">
                                            <p:txEl>
                                              <p:pRg st="3" end="3"/>
                                            </p:txEl>
                                          </p:spTgt>
                                        </p:tgtEl>
                                        <p:attrNameLst>
                                          <p:attrName>style.visibility</p:attrName>
                                        </p:attrNameLst>
                                      </p:cBhvr>
                                      <p:to>
                                        <p:strVal val="visible"/>
                                      </p:to>
                                    </p:set>
                                    <p:animEffect transition="in" filter="blinds(horizontal)">
                                      <p:cBhvr>
                                        <p:cTn id="177" dur="500"/>
                                        <p:tgtEl>
                                          <p:spTgt spid="66">
                                            <p:txEl>
                                              <p:pRg st="3" end="3"/>
                                            </p:txEl>
                                          </p:spTgt>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66">
                                            <p:txEl>
                                              <p:pRg st="4" end="4"/>
                                            </p:txEl>
                                          </p:spTgt>
                                        </p:tgtEl>
                                        <p:attrNameLst>
                                          <p:attrName>style.visibility</p:attrName>
                                        </p:attrNameLst>
                                      </p:cBhvr>
                                      <p:to>
                                        <p:strVal val="visible"/>
                                      </p:to>
                                    </p:set>
                                    <p:animEffect transition="in" filter="blinds(horizontal)">
                                      <p:cBhvr>
                                        <p:cTn id="180" dur="500"/>
                                        <p:tgtEl>
                                          <p:spTgt spid="66">
                                            <p:txEl>
                                              <p:pRg st="4" end="4"/>
                                            </p:txEl>
                                          </p:spTgt>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68">
                                            <p:txEl>
                                              <p:charRg st="4294967295" end="4294967295"/>
                                            </p:txEl>
                                          </p:spTgt>
                                        </p:tgtEl>
                                        <p:attrNameLst>
                                          <p:attrName>style.visibility</p:attrName>
                                        </p:attrNameLst>
                                      </p:cBhvr>
                                      <p:to>
                                        <p:strVal val="visible"/>
                                      </p:to>
                                    </p:set>
                                    <p:animEffect transition="in" filter="blinds(horizontal)">
                                      <p:cBhvr>
                                        <p:cTn id="183" dur="500"/>
                                        <p:tgtEl>
                                          <p:spTgt spid="68">
                                            <p:txEl>
                                              <p:charRg st="4294967295" end="4294967295"/>
                                            </p:txEl>
                                          </p:spTgt>
                                        </p:tgtEl>
                                      </p:cBhvr>
                                    </p:animEffect>
                                  </p:childTnLst>
                                </p:cTn>
                              </p:par>
                            </p:childTnLst>
                          </p:cTn>
                        </p:par>
                      </p:childTnLst>
                    </p:cTn>
                  </p:par>
                  <p:par>
                    <p:cTn id="184" fill="hold">
                      <p:stCondLst>
                        <p:cond delay="indefinite"/>
                      </p:stCondLst>
                      <p:childTnLst>
                        <p:par>
                          <p:cTn id="185" fill="hold">
                            <p:stCondLst>
                              <p:cond delay="0"/>
                            </p:stCondLst>
                            <p:childTnLst>
                              <p:par>
                                <p:cTn id="186" presetID="2" presetClass="exit" presetSubtype="4" fill="hold" nodeType="clickEffect">
                                  <p:stCondLst>
                                    <p:cond delay="0"/>
                                  </p:stCondLst>
                                  <p:childTnLst>
                                    <p:anim calcmode="lin" valueType="num">
                                      <p:cBhvr additive="base">
                                        <p:cTn id="187" dur="500"/>
                                        <p:tgtEl>
                                          <p:spTgt spid="66">
                                            <p:txEl>
                                              <p:pRg st="2" end="2"/>
                                            </p:txEl>
                                          </p:spTgt>
                                        </p:tgtEl>
                                        <p:attrNameLst>
                                          <p:attrName>ppt_x</p:attrName>
                                        </p:attrNameLst>
                                      </p:cBhvr>
                                      <p:tavLst>
                                        <p:tav tm="0">
                                          <p:val>
                                            <p:strVal val="ppt_x"/>
                                          </p:val>
                                        </p:tav>
                                        <p:tav tm="100000">
                                          <p:val>
                                            <p:strVal val="ppt_x"/>
                                          </p:val>
                                        </p:tav>
                                      </p:tavLst>
                                    </p:anim>
                                    <p:anim calcmode="lin" valueType="num">
                                      <p:cBhvr additive="base">
                                        <p:cTn id="188" dur="500"/>
                                        <p:tgtEl>
                                          <p:spTgt spid="66">
                                            <p:txEl>
                                              <p:pRg st="2" end="2"/>
                                            </p:txEl>
                                          </p:spTgt>
                                        </p:tgtEl>
                                        <p:attrNameLst>
                                          <p:attrName>ppt_y</p:attrName>
                                        </p:attrNameLst>
                                      </p:cBhvr>
                                      <p:tavLst>
                                        <p:tav tm="0">
                                          <p:val>
                                            <p:strVal val="ppt_y"/>
                                          </p:val>
                                        </p:tav>
                                        <p:tav tm="100000">
                                          <p:val>
                                            <p:strVal val="1+ppt_h/2"/>
                                          </p:val>
                                        </p:tav>
                                      </p:tavLst>
                                    </p:anim>
                                    <p:set>
                                      <p:cBhvr>
                                        <p:cTn id="189" dur="1" fill="hold">
                                          <p:stCondLst>
                                            <p:cond delay="499"/>
                                          </p:stCondLst>
                                        </p:cTn>
                                        <p:tgtEl>
                                          <p:spTgt spid="66">
                                            <p:txEl>
                                              <p:pRg st="2" end="2"/>
                                            </p:txEl>
                                          </p:spTgt>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66">
                                            <p:txEl>
                                              <p:pRg st="3" end="3"/>
                                            </p:txEl>
                                          </p:spTgt>
                                        </p:tgtEl>
                                        <p:attrNameLst>
                                          <p:attrName>ppt_x</p:attrName>
                                        </p:attrNameLst>
                                      </p:cBhvr>
                                      <p:tavLst>
                                        <p:tav tm="0">
                                          <p:val>
                                            <p:strVal val="ppt_x"/>
                                          </p:val>
                                        </p:tav>
                                        <p:tav tm="100000">
                                          <p:val>
                                            <p:strVal val="ppt_x"/>
                                          </p:val>
                                        </p:tav>
                                      </p:tavLst>
                                    </p:anim>
                                    <p:anim calcmode="lin" valueType="num">
                                      <p:cBhvr additive="base">
                                        <p:cTn id="192" dur="500"/>
                                        <p:tgtEl>
                                          <p:spTgt spid="66">
                                            <p:txEl>
                                              <p:pRg st="3" end="3"/>
                                            </p:txEl>
                                          </p:spTgt>
                                        </p:tgtEl>
                                        <p:attrNameLst>
                                          <p:attrName>ppt_y</p:attrName>
                                        </p:attrNameLst>
                                      </p:cBhvr>
                                      <p:tavLst>
                                        <p:tav tm="0">
                                          <p:val>
                                            <p:strVal val="ppt_y"/>
                                          </p:val>
                                        </p:tav>
                                        <p:tav tm="100000">
                                          <p:val>
                                            <p:strVal val="1+ppt_h/2"/>
                                          </p:val>
                                        </p:tav>
                                      </p:tavLst>
                                    </p:anim>
                                    <p:set>
                                      <p:cBhvr>
                                        <p:cTn id="193" dur="1" fill="hold">
                                          <p:stCondLst>
                                            <p:cond delay="499"/>
                                          </p:stCondLst>
                                        </p:cTn>
                                        <p:tgtEl>
                                          <p:spTgt spid="66">
                                            <p:txEl>
                                              <p:pRg st="3" end="3"/>
                                            </p:txEl>
                                          </p:spTgt>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xit" presetSubtype="10" fill="hold" grpId="2" nodeType="clickEffect">
                                  <p:stCondLst>
                                    <p:cond delay="0"/>
                                  </p:stCondLst>
                                  <p:childTnLst>
                                    <p:animEffect transition="out" filter="blinds(horizontal)">
                                      <p:cBhvr>
                                        <p:cTn id="197" dur="500"/>
                                        <p:tgtEl>
                                          <p:spTgt spid="68"/>
                                        </p:tgtEl>
                                      </p:cBhvr>
                                    </p:animEffect>
                                    <p:set>
                                      <p:cBhvr>
                                        <p:cTn id="198" dur="1" fill="hold">
                                          <p:stCondLst>
                                            <p:cond delay="499"/>
                                          </p:stCondLst>
                                        </p:cTn>
                                        <p:tgtEl>
                                          <p:spTgt spid="68"/>
                                        </p:tgtEl>
                                        <p:attrNameLst>
                                          <p:attrName>style.visibility</p:attrName>
                                        </p:attrNameLst>
                                      </p:cBhvr>
                                      <p:to>
                                        <p:strVal val="hidden"/>
                                      </p:to>
                                    </p:set>
                                  </p:childTnLst>
                                </p:cTn>
                              </p:par>
                              <p:par>
                                <p:cTn id="199" presetID="3" presetClass="exit" presetSubtype="10" fill="hold" grpId="1" nodeType="withEffect">
                                  <p:stCondLst>
                                    <p:cond delay="0"/>
                                  </p:stCondLst>
                                  <p:childTnLst>
                                    <p:animEffect transition="out" filter="blinds(horizontal)">
                                      <p:cBhvr>
                                        <p:cTn id="200" dur="500"/>
                                        <p:tgtEl>
                                          <p:spTgt spid="66">
                                            <p:txEl>
                                              <p:pRg st="0" end="0"/>
                                            </p:txEl>
                                          </p:spTgt>
                                        </p:tgtEl>
                                      </p:cBhvr>
                                    </p:animEffect>
                                    <p:set>
                                      <p:cBhvr>
                                        <p:cTn id="201" dur="1" fill="hold">
                                          <p:stCondLst>
                                            <p:cond delay="499"/>
                                          </p:stCondLst>
                                        </p:cTn>
                                        <p:tgtEl>
                                          <p:spTgt spid="66">
                                            <p:txEl>
                                              <p:pRg st="0" end="0"/>
                                            </p:txEl>
                                          </p:spTgt>
                                        </p:tgtEl>
                                        <p:attrNameLst>
                                          <p:attrName>style.visibility</p:attrName>
                                        </p:attrNameLst>
                                      </p:cBhvr>
                                      <p:to>
                                        <p:strVal val="hidden"/>
                                      </p:to>
                                    </p:set>
                                  </p:childTnLst>
                                </p:cTn>
                              </p:par>
                              <p:par>
                                <p:cTn id="202" presetID="3" presetClass="exit" presetSubtype="10" fill="hold" grpId="1" nodeType="withEffect">
                                  <p:stCondLst>
                                    <p:cond delay="0"/>
                                  </p:stCondLst>
                                  <p:childTnLst>
                                    <p:animEffect transition="out" filter="blinds(horizontal)">
                                      <p:cBhvr>
                                        <p:cTn id="203" dur="500"/>
                                        <p:tgtEl>
                                          <p:spTgt spid="66">
                                            <p:txEl>
                                              <p:pRg st="2" end="2"/>
                                            </p:txEl>
                                          </p:spTgt>
                                        </p:tgtEl>
                                      </p:cBhvr>
                                    </p:animEffect>
                                    <p:set>
                                      <p:cBhvr>
                                        <p:cTn id="204" dur="1" fill="hold">
                                          <p:stCondLst>
                                            <p:cond delay="499"/>
                                          </p:stCondLst>
                                        </p:cTn>
                                        <p:tgtEl>
                                          <p:spTgt spid="66">
                                            <p:txEl>
                                              <p:pRg st="2" end="2"/>
                                            </p:txEl>
                                          </p:spTgt>
                                        </p:tgtEl>
                                        <p:attrNameLst>
                                          <p:attrName>style.visibility</p:attrName>
                                        </p:attrNameLst>
                                      </p:cBhvr>
                                      <p:to>
                                        <p:strVal val="hidden"/>
                                      </p:to>
                                    </p:set>
                                  </p:childTnLst>
                                </p:cTn>
                              </p:par>
                              <p:par>
                                <p:cTn id="205" presetID="3" presetClass="exit" presetSubtype="10" fill="hold" grpId="1" nodeType="withEffect">
                                  <p:stCondLst>
                                    <p:cond delay="0"/>
                                  </p:stCondLst>
                                  <p:childTnLst>
                                    <p:animEffect transition="out" filter="blinds(horizontal)">
                                      <p:cBhvr>
                                        <p:cTn id="206" dur="500"/>
                                        <p:tgtEl>
                                          <p:spTgt spid="66">
                                            <p:txEl>
                                              <p:pRg st="3" end="3"/>
                                            </p:txEl>
                                          </p:spTgt>
                                        </p:tgtEl>
                                      </p:cBhvr>
                                    </p:animEffect>
                                    <p:set>
                                      <p:cBhvr>
                                        <p:cTn id="207" dur="1" fill="hold">
                                          <p:stCondLst>
                                            <p:cond delay="499"/>
                                          </p:stCondLst>
                                        </p:cTn>
                                        <p:tgtEl>
                                          <p:spTgt spid="66">
                                            <p:txEl>
                                              <p:pRg st="3" end="3"/>
                                            </p:txEl>
                                          </p:spTgt>
                                        </p:tgtEl>
                                        <p:attrNameLst>
                                          <p:attrName>style.visibility</p:attrName>
                                        </p:attrNameLst>
                                      </p:cBhvr>
                                      <p:to>
                                        <p:strVal val="hidden"/>
                                      </p:to>
                                    </p:set>
                                  </p:childTnLst>
                                </p:cTn>
                              </p:par>
                              <p:par>
                                <p:cTn id="208" presetID="3" presetClass="exit" presetSubtype="10" fill="hold" grpId="1" nodeType="withEffect">
                                  <p:stCondLst>
                                    <p:cond delay="0"/>
                                  </p:stCondLst>
                                  <p:childTnLst>
                                    <p:animEffect transition="out" filter="blinds(horizontal)">
                                      <p:cBhvr>
                                        <p:cTn id="209" dur="500"/>
                                        <p:tgtEl>
                                          <p:spTgt spid="66">
                                            <p:txEl>
                                              <p:pRg st="4" end="4"/>
                                            </p:txEl>
                                          </p:spTgt>
                                        </p:tgtEl>
                                      </p:cBhvr>
                                    </p:animEffect>
                                    <p:set>
                                      <p:cBhvr>
                                        <p:cTn id="210" dur="1" fill="hold">
                                          <p:stCondLst>
                                            <p:cond delay="499"/>
                                          </p:stCondLst>
                                        </p:cTn>
                                        <p:tgtEl>
                                          <p:spTgt spid="66">
                                            <p:txEl>
                                              <p:pRg st="4" end="4"/>
                                            </p:txEl>
                                          </p:spTgt>
                                        </p:tgtEl>
                                        <p:attrNameLst>
                                          <p:attrName>style.visibility</p:attrName>
                                        </p:attrNameLst>
                                      </p:cBhvr>
                                      <p:to>
                                        <p:strVal val="hidden"/>
                                      </p:to>
                                    </p:set>
                                  </p:childTnLst>
                                </p:cTn>
                              </p:par>
                              <p:par>
                                <p:cTn id="211" presetID="3" presetClass="exit" presetSubtype="10" fill="hold" grpId="1" nodeType="withEffect">
                                  <p:stCondLst>
                                    <p:cond delay="0"/>
                                  </p:stCondLst>
                                  <p:childTnLst>
                                    <p:animEffect transition="out" filter="blinds(horizontal)">
                                      <p:cBhvr>
                                        <p:cTn id="212" dur="500"/>
                                        <p:tgtEl>
                                          <p:spTgt spid="66">
                                            <p:bg/>
                                          </p:spTgt>
                                        </p:tgtEl>
                                      </p:cBhvr>
                                    </p:animEffect>
                                    <p:set>
                                      <p:cBhvr>
                                        <p:cTn id="213" dur="1" fill="hold">
                                          <p:stCondLst>
                                            <p:cond delay="499"/>
                                          </p:stCondLst>
                                        </p:cTn>
                                        <p:tgtEl>
                                          <p:spTgt spid="66">
                                            <p:bg/>
                                          </p:spTgt>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3" presetClass="entr" presetSubtype="10" fill="hold" grpId="0" nodeType="clickEffect">
                                  <p:stCondLst>
                                    <p:cond delay="0"/>
                                  </p:stCondLst>
                                  <p:childTnLst>
                                    <p:set>
                                      <p:cBhvr>
                                        <p:cTn id="217" dur="1" fill="hold">
                                          <p:stCondLst>
                                            <p:cond delay="0"/>
                                          </p:stCondLst>
                                        </p:cTn>
                                        <p:tgtEl>
                                          <p:spTgt spid="69"/>
                                        </p:tgtEl>
                                        <p:attrNameLst>
                                          <p:attrName>style.visibility</p:attrName>
                                        </p:attrNameLst>
                                      </p:cBhvr>
                                      <p:to>
                                        <p:strVal val="visible"/>
                                      </p:to>
                                    </p:set>
                                    <p:animEffect transition="in" filter="blinds(horizontal)">
                                      <p:cBhvr>
                                        <p:cTn id="218" dur="500"/>
                                        <p:tgtEl>
                                          <p:spTgt spid="69"/>
                                        </p:tgtEl>
                                      </p:cBhvr>
                                    </p:animEffect>
                                  </p:childTnLst>
                                </p:cTn>
                              </p:par>
                            </p:childTnLst>
                          </p:cTn>
                        </p:par>
                      </p:childTnLst>
                    </p:cTn>
                  </p:par>
                  <p:par>
                    <p:cTn id="219" fill="hold">
                      <p:stCondLst>
                        <p:cond delay="indefinite"/>
                      </p:stCondLst>
                      <p:childTnLst>
                        <p:par>
                          <p:cTn id="220" fill="hold">
                            <p:stCondLst>
                              <p:cond delay="0"/>
                            </p:stCondLst>
                            <p:childTnLst>
                              <p:par>
                                <p:cTn id="221" presetID="26" presetClass="emph" presetSubtype="0" fill="hold" nodeType="clickEffect">
                                  <p:stCondLst>
                                    <p:cond delay="0"/>
                                  </p:stCondLst>
                                  <p:childTnLst>
                                    <p:animEffect transition="out" filter="fade">
                                      <p:cBhvr>
                                        <p:cTn id="222" dur="500" tmFilter="0, 0; .2, .5; .8, .5; 1, 0"/>
                                        <p:tgtEl>
                                          <p:spTgt spid="27"/>
                                        </p:tgtEl>
                                      </p:cBhvr>
                                    </p:animEffect>
                                    <p:animScale>
                                      <p:cBhvr>
                                        <p:cTn id="223" dur="250" autoRev="1" fill="hold"/>
                                        <p:tgtEl>
                                          <p:spTgt spid="27"/>
                                        </p:tgtEl>
                                      </p:cBhvr>
                                      <p:by x="105000" y="105000"/>
                                    </p:animScale>
                                  </p:childTnLst>
                                </p:cTn>
                              </p:par>
                            </p:childTnLst>
                          </p:cTn>
                        </p:par>
                      </p:childTnLst>
                    </p:cTn>
                  </p:par>
                  <p:par>
                    <p:cTn id="224" fill="hold">
                      <p:stCondLst>
                        <p:cond delay="indefinite"/>
                      </p:stCondLst>
                      <p:childTnLst>
                        <p:par>
                          <p:cTn id="225" fill="hold">
                            <p:stCondLst>
                              <p:cond delay="0"/>
                            </p:stCondLst>
                            <p:childTnLst>
                              <p:par>
                                <p:cTn id="226" presetID="42" presetClass="path" presetSubtype="0" accel="50000" decel="50000" fill="hold" grpId="1" nodeType="clickEffect">
                                  <p:stCondLst>
                                    <p:cond delay="0"/>
                                  </p:stCondLst>
                                  <p:childTnLst>
                                    <p:animMotion origin="layout" path="M -0.00833 0.03889 L -0.00833 0.23333 " pathEditMode="relative" rAng="0" ptsTypes="AA">
                                      <p:cBhvr>
                                        <p:cTn id="227" dur="2000" fill="hold"/>
                                        <p:tgtEl>
                                          <p:spTgt spid="69"/>
                                        </p:tgtEl>
                                        <p:attrNameLst>
                                          <p:attrName>ppt_x</p:attrName>
                                          <p:attrName>ppt_y</p:attrName>
                                        </p:attrNameLst>
                                      </p:cBhvr>
                                      <p:rCtr x="0" y="97"/>
                                    </p:animMotion>
                                  </p:childTnLst>
                                </p:cTn>
                              </p:par>
                              <p:par>
                                <p:cTn id="228" presetID="36" presetClass="path" presetSubtype="0" accel="50000" decel="50000" fill="hold" grpId="1" nodeType="withEffect">
                                  <p:stCondLst>
                                    <p:cond delay="0"/>
                                  </p:stCondLst>
                                  <p:childTnLst>
                                    <p:animMotion origin="layout" path="M 2.77556E-17 -2.96296E-6 L 2.77556E-17 0.22547 C 2.77556E-17 0.32616 0.0401 0.45093 0.07292 0.45093 L 0.14583 0.45093 " pathEditMode="relative" rAng="0" ptsTypes="FfFF">
                                      <p:cBhvr>
                                        <p:cTn id="229" dur="2000" fill="hold"/>
                                        <p:tgtEl>
                                          <p:spTgt spid="60"/>
                                        </p:tgtEl>
                                        <p:attrNameLst>
                                          <p:attrName>ppt_x</p:attrName>
                                          <p:attrName>ppt_y</p:attrName>
                                        </p:attrNameLst>
                                      </p:cBhvr>
                                      <p:rCtr x="73" y="225"/>
                                    </p:animMotion>
                                  </p:childTnLst>
                                </p:cTn>
                              </p:par>
                              <p:par>
                                <p:cTn id="230" presetID="36" presetClass="path" presetSubtype="0" accel="50000" decel="50000" fill="hold" grpId="1" nodeType="withEffect">
                                  <p:stCondLst>
                                    <p:cond delay="0"/>
                                  </p:stCondLst>
                                  <p:childTnLst>
                                    <p:animMotion origin="layout" path="M 0 2.59259E-6 L 0 0.23657 C 0 0.34236 0.04688 0.47315 0.08542 0.47315 L 0.17083 0.47315 " pathEditMode="relative" rAng="0" ptsTypes="FfFF">
                                      <p:cBhvr>
                                        <p:cTn id="231" dur="2000" fill="hold"/>
                                        <p:tgtEl>
                                          <p:spTgt spid="58"/>
                                        </p:tgtEl>
                                        <p:attrNameLst>
                                          <p:attrName>ppt_x</p:attrName>
                                          <p:attrName>ppt_y</p:attrName>
                                        </p:attrNameLst>
                                      </p:cBhvr>
                                      <p:rCtr x="85" y="237"/>
                                    </p:animMotion>
                                  </p:childTnLst>
                                </p:cTn>
                              </p:par>
                            </p:childTnLst>
                          </p:cTn>
                        </p:par>
                      </p:childTnLst>
                    </p:cTn>
                  </p:par>
                  <p:par>
                    <p:cTn id="232" fill="hold">
                      <p:stCondLst>
                        <p:cond delay="indefinite"/>
                      </p:stCondLst>
                      <p:childTnLst>
                        <p:par>
                          <p:cTn id="233" fill="hold">
                            <p:stCondLst>
                              <p:cond delay="0"/>
                            </p:stCondLst>
                            <p:childTnLst>
                              <p:par>
                                <p:cTn id="234" presetID="3" presetClass="exit" presetSubtype="10" fill="hold" grpId="2" nodeType="clickEffect">
                                  <p:stCondLst>
                                    <p:cond delay="0"/>
                                  </p:stCondLst>
                                  <p:childTnLst>
                                    <p:animEffect transition="out" filter="blinds(horizontal)">
                                      <p:cBhvr>
                                        <p:cTn id="235" dur="500"/>
                                        <p:tgtEl>
                                          <p:spTgt spid="58"/>
                                        </p:tgtEl>
                                      </p:cBhvr>
                                    </p:animEffect>
                                    <p:set>
                                      <p:cBhvr>
                                        <p:cTn id="236" dur="1" fill="hold">
                                          <p:stCondLst>
                                            <p:cond delay="499"/>
                                          </p:stCondLst>
                                        </p:cTn>
                                        <p:tgtEl>
                                          <p:spTgt spid="58"/>
                                        </p:tgtEl>
                                        <p:attrNameLst>
                                          <p:attrName>style.visibility</p:attrName>
                                        </p:attrNameLst>
                                      </p:cBhvr>
                                      <p:to>
                                        <p:strVal val="hidden"/>
                                      </p:to>
                                    </p:set>
                                  </p:childTnLst>
                                </p:cTn>
                              </p:par>
                              <p:par>
                                <p:cTn id="237" presetID="3" presetClass="exit" presetSubtype="10" fill="hold" grpId="2" nodeType="withEffect">
                                  <p:stCondLst>
                                    <p:cond delay="0"/>
                                  </p:stCondLst>
                                  <p:childTnLst>
                                    <p:animEffect transition="out" filter="blinds(horizontal)">
                                      <p:cBhvr>
                                        <p:cTn id="238" dur="500"/>
                                        <p:tgtEl>
                                          <p:spTgt spid="60"/>
                                        </p:tgtEl>
                                      </p:cBhvr>
                                    </p:animEffect>
                                    <p:set>
                                      <p:cBhvr>
                                        <p:cTn id="239" dur="1" fill="hold">
                                          <p:stCondLst>
                                            <p:cond delay="499"/>
                                          </p:stCondLst>
                                        </p:cTn>
                                        <p:tgtEl>
                                          <p:spTgt spid="60"/>
                                        </p:tgtEl>
                                        <p:attrNameLst>
                                          <p:attrName>style.visibility</p:attrName>
                                        </p:attrNameLst>
                                      </p:cBhvr>
                                      <p:to>
                                        <p:strVal val="hidden"/>
                                      </p:to>
                                    </p:set>
                                  </p:childTnLst>
                                </p:cTn>
                              </p:par>
                              <p:par>
                                <p:cTn id="240" presetID="3" presetClass="exit" presetSubtype="10" fill="hold" grpId="2" nodeType="withEffect">
                                  <p:stCondLst>
                                    <p:cond delay="0"/>
                                  </p:stCondLst>
                                  <p:childTnLst>
                                    <p:animEffect transition="out" filter="blinds(horizontal)">
                                      <p:cBhvr>
                                        <p:cTn id="241" dur="500"/>
                                        <p:tgtEl>
                                          <p:spTgt spid="69"/>
                                        </p:tgtEl>
                                      </p:cBhvr>
                                    </p:animEffect>
                                    <p:set>
                                      <p:cBhvr>
                                        <p:cTn id="242" dur="1" fill="hold">
                                          <p:stCondLst>
                                            <p:cond delay="499"/>
                                          </p:stCondLst>
                                        </p:cTn>
                                        <p:tgtEl>
                                          <p:spTgt spid="69"/>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3" presetClass="entr" presetSubtype="10" fill="hold" grpId="0" nodeType="clickEffect">
                                  <p:stCondLst>
                                    <p:cond delay="0"/>
                                  </p:stCondLst>
                                  <p:childTnLst>
                                    <p:set>
                                      <p:cBhvr>
                                        <p:cTn id="246" dur="1" fill="hold">
                                          <p:stCondLst>
                                            <p:cond delay="0"/>
                                          </p:stCondLst>
                                        </p:cTn>
                                        <p:tgtEl>
                                          <p:spTgt spid="70"/>
                                        </p:tgtEl>
                                        <p:attrNameLst>
                                          <p:attrName>style.visibility</p:attrName>
                                        </p:attrNameLst>
                                      </p:cBhvr>
                                      <p:to>
                                        <p:strVal val="visible"/>
                                      </p:to>
                                    </p:set>
                                    <p:animEffect transition="in" filter="blinds(horizontal)">
                                      <p:cBhvr>
                                        <p:cTn id="247" dur="500"/>
                                        <p:tgtEl>
                                          <p:spTgt spid="70"/>
                                        </p:tgtEl>
                                      </p:cBhvr>
                                    </p:animEffect>
                                  </p:childTnLst>
                                </p:cTn>
                              </p:par>
                            </p:childTnLst>
                          </p:cTn>
                        </p:par>
                      </p:childTnLst>
                    </p:cTn>
                  </p:par>
                  <p:par>
                    <p:cTn id="248" fill="hold">
                      <p:stCondLst>
                        <p:cond delay="indefinite"/>
                      </p:stCondLst>
                      <p:childTnLst>
                        <p:par>
                          <p:cTn id="249" fill="hold">
                            <p:stCondLst>
                              <p:cond delay="0"/>
                            </p:stCondLst>
                            <p:childTnLst>
                              <p:par>
                                <p:cTn id="250" presetID="3" presetClass="exit" presetSubtype="10" fill="hold" grpId="1" nodeType="clickEffect">
                                  <p:stCondLst>
                                    <p:cond delay="0"/>
                                  </p:stCondLst>
                                  <p:childTnLst>
                                    <p:animEffect transition="out" filter="blinds(horizontal)">
                                      <p:cBhvr>
                                        <p:cTn id="251" dur="500"/>
                                        <p:tgtEl>
                                          <p:spTgt spid="70"/>
                                        </p:tgtEl>
                                      </p:cBhvr>
                                    </p:animEffect>
                                    <p:set>
                                      <p:cBhvr>
                                        <p:cTn id="252"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54" grpId="0" animBg="1"/>
      <p:bldP spid="54" grpId="1" animBg="1"/>
      <p:bldP spid="54" grpId="2" animBg="1"/>
      <p:bldP spid="55" grpId="0" animBg="1"/>
      <p:bldP spid="55" grpId="1" animBg="1"/>
      <p:bldP spid="55" grpId="2" animBg="1"/>
      <p:bldP spid="55" grpId="3" animBg="1"/>
      <p:bldP spid="62" grpId="0" animBg="1"/>
      <p:bldP spid="62" grpId="3" animBg="1"/>
      <p:bldP spid="62" grpId="4" animBg="1"/>
      <p:bldP spid="58" grpId="0" animBg="1"/>
      <p:bldP spid="58" grpId="1" animBg="1"/>
      <p:bldP spid="58" grpId="2" animBg="1"/>
      <p:bldP spid="60" grpId="0" animBg="1"/>
      <p:bldP spid="60" grpId="1" animBg="1"/>
      <p:bldP spid="60" grpId="2" animBg="1"/>
      <p:bldP spid="64" grpId="0" animBg="1"/>
      <p:bldP spid="64" grpId="1" animBg="1"/>
      <p:bldP spid="64" grpId="2" animBg="1"/>
      <p:bldP spid="65" grpId="0" animBg="1"/>
      <p:bldP spid="65" grpId="1" animBg="1"/>
      <p:bldP spid="65" grpId="2" animBg="1"/>
      <p:bldP spid="66" grpId="0" uiExpand="1" build="allAtOnce" animBg="1"/>
      <p:bldP spid="66" grpId="1" build="allAtOnce" animBg="1"/>
      <p:bldP spid="68" grpId="0"/>
      <p:bldP spid="68" grpId="1" animBg="1"/>
      <p:bldP spid="68" grpId="2" animBg="1"/>
      <p:bldP spid="69" grpId="0" animBg="1"/>
      <p:bldP spid="69" grpId="1" animBg="1"/>
      <p:bldP spid="69" grpId="2" animBg="1"/>
      <p:bldP spid="70" grpId="0" animBg="1"/>
      <p:bldP spid="7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Nguyên</a:t>
            </a:r>
            <a:r>
              <a:rPr lang="en-US" sz="2200" dirty="0" smtClean="0"/>
              <a:t> </a:t>
            </a:r>
            <a:r>
              <a:rPr lang="en-US" sz="2200" dirty="0" err="1" smtClean="0"/>
              <a:t>nhân</a:t>
            </a:r>
            <a:r>
              <a:rPr lang="en-US" sz="2200" dirty="0" smtClean="0"/>
              <a:t> :</a:t>
            </a:r>
          </a:p>
          <a:p>
            <a:pPr lvl="1" algn="just"/>
            <a:r>
              <a:rPr lang="en-US" sz="1800" dirty="0" err="1" smtClean="0"/>
              <a:t>Nhãn</a:t>
            </a:r>
            <a:r>
              <a:rPr lang="en-US" sz="1800" dirty="0" smtClean="0"/>
              <a:t> </a:t>
            </a:r>
            <a:r>
              <a:rPr lang="en-US" sz="1800" dirty="0" err="1" smtClean="0"/>
              <a:t>từ</a:t>
            </a:r>
            <a:r>
              <a:rPr lang="en-US" sz="1800" dirty="0" smtClean="0"/>
              <a:t> </a:t>
            </a:r>
            <a:r>
              <a:rPr lang="en-US" sz="1800" dirty="0" err="1" smtClean="0"/>
              <a:t>loại</a:t>
            </a:r>
            <a:endParaRPr lang="en-US" sz="1800" dirty="0" smtClean="0"/>
          </a:p>
          <a:p>
            <a:pPr lvl="1" algn="just"/>
            <a:r>
              <a:rPr lang="en-US" sz="1800" dirty="0" err="1" smtClean="0"/>
              <a:t>Loại</a:t>
            </a:r>
            <a:r>
              <a:rPr lang="en-US" sz="1800" dirty="0" smtClean="0"/>
              <a:t> </a:t>
            </a:r>
            <a:r>
              <a:rPr lang="en-US" sz="1800" dirty="0" err="1" smtClean="0"/>
              <a:t>câu</a:t>
            </a:r>
            <a:r>
              <a:rPr lang="en-US" sz="1800" dirty="0" smtClean="0"/>
              <a:t> </a:t>
            </a:r>
            <a:r>
              <a:rPr lang="en-US" sz="1800" dirty="0" err="1" smtClean="0"/>
              <a:t>hỏi</a:t>
            </a:r>
            <a:r>
              <a:rPr lang="en-US" sz="1800" dirty="0" smtClean="0"/>
              <a:t> </a:t>
            </a:r>
          </a:p>
          <a:p>
            <a:pPr lvl="1" algn="just"/>
            <a:r>
              <a:rPr lang="en-US" sz="1800" dirty="0" err="1" smtClean="0"/>
              <a:t>Nhập</a:t>
            </a:r>
            <a:r>
              <a:rPr lang="en-US" sz="1800" dirty="0" smtClean="0"/>
              <a:t> </a:t>
            </a:r>
            <a:r>
              <a:rPr lang="en-US" sz="1800" dirty="0" err="1" smtClean="0"/>
              <a:t>nhằng</a:t>
            </a:r>
            <a:r>
              <a:rPr lang="en-US" sz="1800" dirty="0" smtClean="0"/>
              <a:t> </a:t>
            </a:r>
            <a:r>
              <a:rPr lang="en-US" sz="1800" dirty="0" err="1" smtClean="0"/>
              <a:t>ngữ</a:t>
            </a:r>
            <a:r>
              <a:rPr lang="en-US" sz="1800" dirty="0" smtClean="0"/>
              <a:t> </a:t>
            </a:r>
            <a:r>
              <a:rPr lang="en-US" sz="1800" dirty="0" err="1" smtClean="0"/>
              <a:t>nghĩa</a:t>
            </a:r>
            <a:endParaRPr lang="en-US" sz="1800" dirty="0" smtClean="0"/>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371600"/>
        </p:xfrm>
        <a:graphic>
          <a:graphicData uri="http://schemas.openxmlformats.org/drawingml/2006/table">
            <a:tbl>
              <a:tblPr/>
              <a:tblGrid>
                <a:gridCol w="3048000"/>
                <a:gridCol w="3048000"/>
              </a:tblGrid>
              <a:tr h="4572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en-US" sz="2200" dirty="0" err="1" smtClean="0"/>
              <a:t>Kết</a:t>
            </a:r>
            <a:r>
              <a:rPr lang="en-US" sz="2200" dirty="0" smtClean="0"/>
              <a:t> </a:t>
            </a:r>
            <a:r>
              <a:rPr lang="en-US" sz="2200" dirty="0" err="1" smtClean="0"/>
              <a:t>luận</a:t>
            </a:r>
            <a:r>
              <a:rPr lang="en-US" sz="2200" dirty="0" smtClean="0"/>
              <a:t>:</a:t>
            </a:r>
          </a:p>
          <a:p>
            <a:pPr lvl="1" algn="just"/>
            <a:r>
              <a:rPr lang="en-US" sz="1800" dirty="0" err="1" smtClean="0"/>
              <a:t>Xây</a:t>
            </a:r>
            <a:r>
              <a:rPr lang="en-US" sz="1800" dirty="0" smtClean="0"/>
              <a:t> </a:t>
            </a:r>
            <a:r>
              <a:rPr lang="en-US" sz="1800" dirty="0" err="1" smtClean="0"/>
              <a:t>dựng</a:t>
            </a:r>
            <a:r>
              <a:rPr lang="en-US" sz="1800" dirty="0" smtClean="0"/>
              <a:t> </a:t>
            </a:r>
            <a:r>
              <a:rPr lang="en-US" sz="1800" dirty="0" err="1" smtClean="0"/>
              <a:t>một</a:t>
            </a:r>
            <a:r>
              <a:rPr lang="en-US" sz="1800" dirty="0" smtClean="0"/>
              <a:t> </a:t>
            </a:r>
            <a:r>
              <a:rPr lang="en-US" sz="1800" dirty="0" err="1" smtClean="0"/>
              <a:t>giao</a:t>
            </a:r>
            <a:r>
              <a:rPr lang="en-US" sz="1800" dirty="0" smtClean="0"/>
              <a:t> </a:t>
            </a:r>
            <a:r>
              <a:rPr lang="en-US" sz="1800" dirty="0" err="1" smtClean="0"/>
              <a:t>diện</a:t>
            </a:r>
            <a:r>
              <a:rPr lang="vi-VN" sz="1800" dirty="0" smtClean="0"/>
              <a:t> hỏi đáp </a:t>
            </a:r>
            <a:r>
              <a:rPr lang="en-US" sz="1800" dirty="0" err="1" smtClean="0"/>
              <a:t>giúp</a:t>
            </a:r>
            <a:r>
              <a:rPr lang="en-US" sz="1800" dirty="0" smtClean="0"/>
              <a:t> </a:t>
            </a:r>
            <a:r>
              <a:rPr lang="en-US" sz="1800" dirty="0" err="1" smtClean="0"/>
              <a:t>người</a:t>
            </a:r>
            <a:r>
              <a:rPr lang="en-US" sz="1800" dirty="0" smtClean="0"/>
              <a:t> </a:t>
            </a:r>
            <a:r>
              <a:rPr lang="en-US" sz="1800" dirty="0" err="1" smtClean="0"/>
              <a:t>dùng</a:t>
            </a:r>
            <a:r>
              <a:rPr lang="en-US" sz="1800" dirty="0" smtClean="0"/>
              <a:t> </a:t>
            </a:r>
            <a:r>
              <a:rPr lang="en-US" sz="1800" dirty="0" err="1" smtClean="0"/>
              <a:t>kiếm</a:t>
            </a:r>
            <a:r>
              <a:rPr lang="en-US" sz="1800" dirty="0" smtClean="0"/>
              <a:t> </a:t>
            </a:r>
            <a:r>
              <a:rPr lang="en-US" sz="1800" dirty="0" err="1" smtClean="0"/>
              <a:t>các</a:t>
            </a:r>
            <a:r>
              <a:rPr lang="en-US" sz="1800" dirty="0" smtClean="0"/>
              <a:t> </a:t>
            </a:r>
            <a:r>
              <a:rPr lang="en-US" sz="1800" dirty="0" err="1" smtClean="0"/>
              <a:t>bài</a:t>
            </a:r>
            <a:r>
              <a:rPr lang="en-US" sz="1800" dirty="0" smtClean="0"/>
              <a:t> </a:t>
            </a:r>
            <a:r>
              <a:rPr lang="en-US" sz="1800" dirty="0" err="1" smtClean="0"/>
              <a:t>báo</a:t>
            </a:r>
            <a:r>
              <a:rPr lang="en-US" sz="1800" dirty="0" smtClean="0"/>
              <a:t> </a:t>
            </a:r>
            <a:r>
              <a:rPr lang="en-US" sz="1800" dirty="0" err="1" smtClean="0"/>
              <a:t>khoa</a:t>
            </a:r>
            <a:r>
              <a:rPr lang="en-US" sz="1800" dirty="0" smtClean="0"/>
              <a:t> </a:t>
            </a:r>
            <a:r>
              <a:rPr lang="en-US" sz="1800" dirty="0" err="1" smtClean="0"/>
              <a:t>học</a:t>
            </a:r>
            <a:r>
              <a:rPr lang="en-US" sz="1800" dirty="0" smtClean="0"/>
              <a:t>.</a:t>
            </a:r>
          </a:p>
          <a:p>
            <a:pPr lvl="1" algn="just"/>
            <a:r>
              <a:rPr lang="en-US" sz="1800" dirty="0" smtClean="0"/>
              <a:t>V</a:t>
            </a:r>
            <a:r>
              <a:rPr lang="vi-VN" sz="1800" dirty="0" smtClean="0"/>
              <a:t>iệc sử dụng một câu hỏi dưới dạng ngôn ngữ tự nhiên để tìm kiếm một thông tin hay tài liệu nào đó có th</a:t>
            </a:r>
            <a:r>
              <a:rPr lang="en-US" sz="1800" dirty="0" smtClean="0"/>
              <a:t>ể</a:t>
            </a:r>
            <a:r>
              <a:rPr lang="vi-VN" sz="1800" dirty="0" smtClean="0"/>
              <a:t> sẽ là một phương pháp tìm kiếm trong tương tai</a:t>
            </a:r>
            <a:endParaRPr lang="en-US" sz="1800" dirty="0" smtClean="0"/>
          </a:p>
          <a:p>
            <a:pPr algn="just"/>
            <a:r>
              <a:rPr lang="en-US" sz="2200" dirty="0" err="1" smtClean="0"/>
              <a:t>Kinh</a:t>
            </a:r>
            <a:r>
              <a:rPr lang="en-US" sz="2200" dirty="0" smtClean="0"/>
              <a:t> </a:t>
            </a:r>
            <a:r>
              <a:rPr lang="en-US" sz="2200" dirty="0" err="1" smtClean="0"/>
              <a:t>nghiệm</a:t>
            </a:r>
            <a:endParaRPr lang="en-US" sz="2200" dirty="0" smtClean="0"/>
          </a:p>
          <a:p>
            <a:pPr lvl="1" algn="just"/>
            <a:r>
              <a:rPr lang="en-US" sz="1800" dirty="0" err="1" smtClean="0"/>
              <a:t>Làm</a:t>
            </a:r>
            <a:r>
              <a:rPr lang="en-US" sz="1800" dirty="0" smtClean="0"/>
              <a:t> </a:t>
            </a:r>
            <a:r>
              <a:rPr lang="en-US" sz="1800" dirty="0" err="1" smtClean="0"/>
              <a:t>việc</a:t>
            </a:r>
            <a:r>
              <a:rPr lang="en-US" sz="1800" dirty="0" smtClean="0"/>
              <a:t> </a:t>
            </a:r>
            <a:r>
              <a:rPr lang="en-US" sz="1800" dirty="0" err="1" smtClean="0"/>
              <a:t>nhóm</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nhóm</a:t>
            </a:r>
            <a:r>
              <a:rPr lang="en-US" sz="1800" dirty="0" smtClean="0"/>
              <a:t> </a:t>
            </a:r>
            <a:r>
              <a:rPr lang="en-US" sz="1800" dirty="0" err="1" smtClean="0"/>
              <a:t>với</a:t>
            </a:r>
            <a:r>
              <a:rPr lang="en-US" sz="1800" dirty="0" smtClean="0"/>
              <a:t> </a:t>
            </a:r>
            <a:r>
              <a:rPr lang="en-US" sz="1800" dirty="0" err="1" smtClean="0"/>
              <a:t>quy</a:t>
            </a:r>
            <a:r>
              <a:rPr lang="en-US" sz="1800" dirty="0" smtClean="0"/>
              <a:t> </a:t>
            </a:r>
            <a:r>
              <a:rPr lang="en-US" sz="1800" dirty="0" err="1" smtClean="0"/>
              <a:t>trình</a:t>
            </a:r>
            <a:r>
              <a:rPr lang="en-US" sz="1800" dirty="0" smtClean="0"/>
              <a:t> Agile. </a:t>
            </a:r>
            <a:r>
              <a:rPr lang="en-US" sz="1800" dirty="0" err="1" smtClean="0"/>
              <a:t>Quản</a:t>
            </a:r>
            <a:r>
              <a:rPr lang="en-US" sz="1800" dirty="0" smtClean="0"/>
              <a:t> </a:t>
            </a:r>
            <a:r>
              <a:rPr lang="en-US" sz="1800" dirty="0" err="1" smtClean="0"/>
              <a:t>lý</a:t>
            </a:r>
            <a:r>
              <a:rPr lang="en-US" sz="1800" dirty="0" smtClean="0"/>
              <a:t> source code </a:t>
            </a:r>
            <a:r>
              <a:rPr lang="en-US" sz="1800" dirty="0" err="1" smtClean="0"/>
              <a:t>bằng</a:t>
            </a:r>
            <a:r>
              <a:rPr lang="en-US" sz="1800" dirty="0" smtClean="0"/>
              <a:t> SVN.</a:t>
            </a:r>
          </a:p>
          <a:p>
            <a:pPr lvl="1" algn="just"/>
            <a:r>
              <a:rPr lang="en-US" sz="1800" dirty="0" err="1" smtClean="0"/>
              <a:t>Biết</a:t>
            </a:r>
            <a:r>
              <a:rPr lang="en-US" sz="1800" dirty="0" smtClean="0"/>
              <a:t> </a:t>
            </a:r>
            <a:r>
              <a:rPr lang="en-US" sz="1800" dirty="0" err="1" smtClean="0"/>
              <a:t>thêm</a:t>
            </a:r>
            <a:r>
              <a:rPr lang="en-US" sz="1800" dirty="0" smtClean="0"/>
              <a:t> </a:t>
            </a:r>
            <a:r>
              <a:rPr lang="en-US" sz="1800" dirty="0" err="1" smtClean="0"/>
              <a:t>về</a:t>
            </a:r>
            <a:r>
              <a:rPr lang="en-US" sz="1800" dirty="0" smtClean="0"/>
              <a:t> Struts Framework, Hibernate, </a:t>
            </a:r>
            <a:r>
              <a:rPr lang="en-US" sz="1800" dirty="0" err="1" smtClean="0"/>
              <a:t>Wordnet</a:t>
            </a:r>
            <a:r>
              <a:rPr lang="en-US" sz="1800" dirty="0" smtClean="0"/>
              <a:t>, </a:t>
            </a:r>
            <a:r>
              <a:rPr lang="en-US" sz="1800" dirty="0" err="1" smtClean="0"/>
              <a:t>OpenNLP</a:t>
            </a:r>
            <a:r>
              <a:rPr lang="en-US" sz="1800" dirty="0" smtClean="0"/>
              <a:t>.</a:t>
            </a:r>
          </a:p>
          <a:p>
            <a:pPr algn="just"/>
            <a:r>
              <a:rPr lang="en-US" sz="2200" dirty="0" err="1" smtClean="0"/>
              <a:t>Hướng</a:t>
            </a:r>
            <a:r>
              <a:rPr lang="en-US" sz="2200" dirty="0" smtClean="0"/>
              <a:t> </a:t>
            </a:r>
            <a:r>
              <a:rPr lang="en-US" sz="2200" dirty="0" err="1" smtClean="0"/>
              <a:t>phát</a:t>
            </a:r>
            <a:r>
              <a:rPr lang="en-US" sz="2200" dirty="0" smtClean="0"/>
              <a:t> </a:t>
            </a:r>
            <a:r>
              <a:rPr lang="en-US" sz="2200" dirty="0" err="1" smtClean="0"/>
              <a:t>triển</a:t>
            </a:r>
            <a:r>
              <a:rPr lang="en-US" sz="2200" dirty="0" smtClean="0"/>
              <a:t>:</a:t>
            </a:r>
          </a:p>
          <a:p>
            <a:pPr lvl="1" algn="just"/>
            <a:r>
              <a:rPr lang="en-US" sz="1800" dirty="0" smtClean="0"/>
              <a:t>So </a:t>
            </a:r>
            <a:r>
              <a:rPr lang="en-US" sz="1800" dirty="0" err="1" smtClean="0"/>
              <a:t>sánh</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r>
              <a:rPr lang="en-US" sz="1800" dirty="0" smtClean="0"/>
              <a:t> </a:t>
            </a:r>
            <a:r>
              <a:rPr lang="en-US" sz="1800" dirty="0" err="1" smtClean="0"/>
              <a:t>với</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hiện</a:t>
            </a:r>
            <a:r>
              <a:rPr lang="en-US" sz="1800" dirty="0" smtClean="0"/>
              <a:t> </a:t>
            </a:r>
            <a:r>
              <a:rPr lang="en-US" sz="1800" dirty="0" err="1" smtClean="0"/>
              <a:t>tại</a:t>
            </a:r>
            <a:r>
              <a:rPr lang="en-US" sz="1800" dirty="0" smtClean="0"/>
              <a:t>.</a:t>
            </a:r>
          </a:p>
          <a:p>
            <a:pPr lvl="1" algn="just"/>
            <a:r>
              <a:rPr lang="en-US" sz="1800" dirty="0" err="1" smtClean="0"/>
              <a:t>Cải</a:t>
            </a:r>
            <a:r>
              <a:rPr lang="en-US" sz="1800" dirty="0" smtClean="0"/>
              <a:t> </a:t>
            </a:r>
            <a:r>
              <a:rPr lang="en-US" sz="1800" dirty="0" err="1" smtClean="0"/>
              <a:t>tiến</a:t>
            </a:r>
            <a:r>
              <a:rPr lang="en-US" sz="1800" dirty="0" smtClean="0"/>
              <a:t> </a:t>
            </a:r>
            <a:r>
              <a:rPr lang="en-US" sz="1800" dirty="0" err="1" smtClean="0"/>
              <a:t>độ</a:t>
            </a:r>
            <a:r>
              <a:rPr lang="en-US" sz="1800" dirty="0" smtClean="0"/>
              <a:t> </a:t>
            </a:r>
            <a:r>
              <a:rPr lang="en-US" sz="1800" dirty="0" err="1" smtClean="0"/>
              <a:t>chính</a:t>
            </a:r>
            <a:r>
              <a:rPr lang="en-US" sz="1800" dirty="0" smtClean="0"/>
              <a:t> </a:t>
            </a:r>
            <a:r>
              <a:rPr lang="en-US" sz="1800" dirty="0" err="1" smtClean="0"/>
              <a:t>xác</a:t>
            </a:r>
            <a:r>
              <a:rPr lang="en-US" sz="1800" dirty="0" smtClean="0"/>
              <a:t> </a:t>
            </a:r>
            <a:r>
              <a:rPr lang="en-US" sz="1800" dirty="0" err="1" smtClean="0"/>
              <a:t>khi</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1" algn="just"/>
            <a:r>
              <a:rPr lang="en-US" sz="1800" dirty="0" err="1" smtClean="0"/>
              <a:t>Mô</a:t>
            </a:r>
            <a:r>
              <a:rPr lang="en-US" sz="1800" dirty="0" smtClean="0"/>
              <a:t> </a:t>
            </a:r>
            <a:r>
              <a:rPr lang="en-US" sz="1800" dirty="0" err="1" smtClean="0"/>
              <a:t>đun</a:t>
            </a:r>
            <a:r>
              <a:rPr lang="en-US" sz="1800" dirty="0" smtClean="0"/>
              <a:t> g</a:t>
            </a:r>
            <a:r>
              <a:rPr lang="vi-VN" sz="1800" dirty="0" smtClean="0"/>
              <a:t>ợi ý các câu hỏi tương tự cho người dùng</a:t>
            </a:r>
            <a:r>
              <a:rPr lang="en-US" sz="1800" dirty="0" smtClean="0"/>
              <a:t>.</a:t>
            </a:r>
          </a:p>
          <a:p>
            <a:pPr lvl="1" algn="just"/>
            <a:r>
              <a:rPr lang="vi-VN" sz="1800" dirty="0" smtClean="0"/>
              <a:t>Mô-đun có thể chỉnh lỗi chính tả khi người dùng nhập sai chính tả</a:t>
            </a:r>
            <a:r>
              <a:rPr lang="en-US" sz="1800" dirty="0" smtClean="0"/>
              <a:t>.</a:t>
            </a:r>
          </a:p>
          <a:p>
            <a:pPr lvl="1" algn="just"/>
            <a:endParaRPr lang="en-US" sz="2200" dirty="0" smtClean="0"/>
          </a:p>
          <a:p>
            <a:pPr algn="just"/>
            <a:endParaRPr lang="en-US" sz="2200" dirty="0" smtClean="0"/>
          </a:p>
          <a:p>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r>
              <a:rPr lang="en-US" sz="1600" dirty="0" smtClean="0"/>
              <a:t>[8] TREC </a:t>
            </a:r>
            <a:r>
              <a:rPr lang="en-US" sz="1600" dirty="0" smtClean="0">
                <a:hlinkClick r:id="rId3"/>
              </a:rPr>
              <a:t>http://trec.nist.gov/</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1676400"/>
            <a:ext cx="3810000" cy="990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bước</a:t>
            </a:r>
            <a:r>
              <a:rPr lang="en-US" sz="2400" b="1" dirty="0" smtClean="0">
                <a:solidFill>
                  <a:schemeClr val="bg1"/>
                </a:solidFill>
              </a:rPr>
              <a:t>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xuất</a:t>
            </a:r>
            <a:r>
              <a:rPr lang="en-US" sz="2400" b="1" dirty="0" smtClean="0">
                <a:solidFill>
                  <a:schemeClr val="bg1"/>
                </a:solidFill>
              </a:rPr>
              <a:t> </a:t>
            </a:r>
            <a:r>
              <a:rPr lang="en-US" sz="2400" b="1" dirty="0" err="1" smtClean="0">
                <a:solidFill>
                  <a:schemeClr val="bg1"/>
                </a:solidFill>
              </a:rPr>
              <a:t>để</a:t>
            </a:r>
            <a:r>
              <a:rPr lang="en-US" sz="2400" b="1" dirty="0" smtClean="0">
                <a:solidFill>
                  <a:schemeClr val="bg1"/>
                </a:solidFill>
              </a:rPr>
              <a:t> </a:t>
            </a:r>
            <a:r>
              <a:rPr lang="en-US" sz="2400" b="1" dirty="0" err="1" smtClean="0">
                <a:solidFill>
                  <a:schemeClr val="bg1"/>
                </a:solidFill>
              </a:rPr>
              <a:t>xử</a:t>
            </a:r>
            <a:r>
              <a:rPr lang="en-US" sz="2400" b="1" dirty="0" smtClean="0">
                <a:solidFill>
                  <a:schemeClr val="bg1"/>
                </a:solidFill>
              </a:rPr>
              <a:t> </a:t>
            </a:r>
            <a:r>
              <a:rPr lang="en-US" sz="2400" b="1" dirty="0" err="1" smtClean="0">
                <a:solidFill>
                  <a:schemeClr val="bg1"/>
                </a:solidFill>
              </a:rPr>
              <a:t>lý</a:t>
            </a:r>
            <a:r>
              <a:rPr lang="en-US" sz="2400" b="1" dirty="0" smtClean="0">
                <a:solidFill>
                  <a:schemeClr val="bg1"/>
                </a:solidFill>
              </a:rPr>
              <a:t>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44" name="Group 140"/>
          <p:cNvGrpSpPr>
            <a:grpSpLocks/>
          </p:cNvGrpSpPr>
          <p:nvPr/>
        </p:nvGrpSpPr>
        <p:grpSpPr bwMode="auto">
          <a:xfrm>
            <a:off x="1600199" y="3886200"/>
            <a:ext cx="404519"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4419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r>
              <a:rPr lang="en-US" sz="2400" b="1" dirty="0" smtClean="0">
                <a:solidFill>
                  <a:schemeClr val="bg1"/>
                </a:solidFill>
              </a:rPr>
              <a:t> </a:t>
            </a:r>
            <a:r>
              <a:rPr lang="en-US" sz="2400" b="1" dirty="0" err="1" smtClean="0">
                <a:solidFill>
                  <a:schemeClr val="bg1"/>
                </a:solidFill>
              </a:rPr>
              <a:t>thực</a:t>
            </a:r>
            <a:r>
              <a:rPr lang="en-US" sz="2400" b="1" dirty="0" smtClean="0">
                <a:solidFill>
                  <a:schemeClr val="bg1"/>
                </a:solidFill>
              </a:rPr>
              <a:t> </a:t>
            </a:r>
            <a:r>
              <a:rPr lang="en-US" sz="2400" b="1" dirty="0" err="1" smtClean="0">
                <a:solidFill>
                  <a:schemeClr val="bg1"/>
                </a:solidFill>
              </a:rPr>
              <a:t>nghiệm</a:t>
            </a:r>
            <a:endParaRPr lang="en-US" sz="2400" b="1" dirty="0" smtClean="0">
              <a:solidFill>
                <a:schemeClr val="bg1"/>
              </a:solidFill>
            </a:endParaRPr>
          </a:p>
        </p:txBody>
      </p:sp>
      <p:grpSp>
        <p:nvGrpSpPr>
          <p:cNvPr id="67" name="Group 140"/>
          <p:cNvGrpSpPr>
            <a:grpSpLocks/>
          </p:cNvGrpSpPr>
          <p:nvPr/>
        </p:nvGrpSpPr>
        <p:grpSpPr bwMode="auto">
          <a:xfrm>
            <a:off x="1600199" y="4495800"/>
            <a:ext cx="404519"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0292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Kết</a:t>
            </a:r>
            <a:r>
              <a:rPr lang="en-US" sz="2400" b="1" dirty="0" smtClean="0">
                <a:solidFill>
                  <a:schemeClr val="bg1"/>
                </a:solidFill>
              </a:rPr>
              <a:t> </a:t>
            </a:r>
            <a:r>
              <a:rPr lang="en-US" sz="2400" b="1" dirty="0" err="1" smtClean="0">
                <a:solidFill>
                  <a:schemeClr val="bg1"/>
                </a:solidFill>
              </a:rPr>
              <a:t>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smtClean="0">
              <a:solidFill>
                <a:schemeClr val="bg1"/>
              </a:solidFill>
            </a:endParaRPr>
          </a:p>
        </p:txBody>
      </p:sp>
      <p:grpSp>
        <p:nvGrpSpPr>
          <p:cNvPr id="75" name="Group 140"/>
          <p:cNvGrpSpPr>
            <a:grpSpLocks/>
          </p:cNvGrpSpPr>
          <p:nvPr/>
        </p:nvGrpSpPr>
        <p:grpSpPr bwMode="auto">
          <a:xfrm>
            <a:off x="1600199" y="5105400"/>
            <a:ext cx="404519"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blinds(horizontal)">
                                      <p:cBhvr>
                                        <p:cTn id="53" dur="500"/>
                                        <p:tgtEl>
                                          <p:spTgt spid="74"/>
                                        </p:tgtEl>
                                      </p:cBhvr>
                                    </p:animEffect>
                                  </p:childTnLst>
                                </p:cTn>
                              </p:par>
                              <p:par>
                                <p:cTn id="54" presetID="3" presetClass="entr" presetSubtype="10"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blinds(horizontal)">
                                      <p:cBhvr>
                                        <p:cTn id="5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35" grpId="0" animBg="1"/>
      <p:bldP spid="43" grpId="0" animBg="1"/>
      <p:bldP spid="58" grpId="0" animBg="1"/>
      <p:bldP spid="66" grpId="0" animBg="1"/>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lvl="1" algn="just"/>
            <a:r>
              <a:rPr lang="en-US" sz="1800" dirty="0" err="1" smtClean="0"/>
              <a:t>Từ</a:t>
            </a:r>
            <a:r>
              <a:rPr lang="en-US" sz="1800" dirty="0" smtClean="0"/>
              <a:t> </a:t>
            </a:r>
            <a:r>
              <a:rPr lang="en-US" sz="1800" dirty="0" err="1" smtClean="0"/>
              <a:t>khóa</a:t>
            </a:r>
            <a:endParaRPr lang="en-US" sz="1800" dirty="0" smtClean="0"/>
          </a:p>
          <a:p>
            <a:pPr lvl="1" algn="just"/>
            <a:r>
              <a:rPr lang="en-US" sz="1800" dirty="0" err="1" smtClean="0"/>
              <a:t>Câu</a:t>
            </a:r>
            <a:r>
              <a:rPr lang="en-US" sz="1800" dirty="0" smtClean="0"/>
              <a:t> </a:t>
            </a:r>
            <a:r>
              <a:rPr lang="en-US" sz="1800" dirty="0" err="1" smtClean="0"/>
              <a:t>hỏi</a:t>
            </a:r>
            <a:endParaRPr lang="en-US" sz="1800" dirty="0" smtClean="0"/>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endParaRPr lang="en-US" sz="2200" dirty="0" smtClean="0"/>
          </a:p>
          <a:p>
            <a:pPr lvl="1"/>
            <a:r>
              <a:rPr lang="en-US" sz="1800" dirty="0" smtClean="0"/>
              <a:t>T</a:t>
            </a:r>
            <a:r>
              <a:rPr lang="vi-VN" sz="1800" dirty="0" smtClean="0"/>
              <a:t>ạo bằng tay </a:t>
            </a:r>
            <a:endParaRPr lang="en-US" sz="1800" dirty="0" smtClean="0"/>
          </a:p>
          <a:p>
            <a:pPr lvl="1"/>
            <a:r>
              <a:rPr lang="en-US" sz="1800" dirty="0" smtClean="0"/>
              <a:t>T</a:t>
            </a:r>
            <a:r>
              <a:rPr lang="vi-VN" sz="1800" dirty="0" smtClean="0"/>
              <a:t>ham khảo trên một số mẫu câu của TREC</a:t>
            </a:r>
            <a:r>
              <a:rPr lang="en-US" sz="1800" dirty="0" smtClean="0"/>
              <a:t> [8]</a:t>
            </a:r>
            <a:r>
              <a:rPr lang="vi-VN" sz="1800" dirty="0" smtClean="0"/>
              <a:t>.</a:t>
            </a:r>
            <a:endParaRPr lang="en-US" sz="18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r>
              <a:rPr lang="vi-VN" sz="2200" dirty="0" smtClean="0"/>
              <a:t>Hệ </a:t>
            </a:r>
            <a:r>
              <a:rPr lang="vi-VN" sz="2200" dirty="0" smtClean="0"/>
              <a:t>thống hỏi đáp của Weal Salloum [</a:t>
            </a:r>
            <a:r>
              <a:rPr lang="en-US" sz="2200" dirty="0" smtClean="0"/>
              <a:t>4</a:t>
            </a:r>
            <a:r>
              <a:rPr lang="vi-VN" sz="2200" dirty="0" smtClean="0"/>
              <a:t>] và Lorand Dali [</a:t>
            </a:r>
            <a:r>
              <a:rPr lang="en-US" sz="2200" dirty="0" smtClean="0"/>
              <a:t>3</a:t>
            </a:r>
            <a:r>
              <a:rPr lang="vi-VN" sz="2200" dirty="0" smtClean="0"/>
              <a:t>].</a:t>
            </a:r>
            <a:endParaRPr lang="en-US" sz="2200" dirty="0" smtClean="0"/>
          </a:p>
          <a:p>
            <a:pPr lvl="1"/>
            <a:r>
              <a:rPr lang="en-US" sz="1800" dirty="0" err="1" smtClean="0"/>
              <a:t>Hỏi</a:t>
            </a:r>
            <a:r>
              <a:rPr lang="en-US" sz="1800" dirty="0" smtClean="0"/>
              <a:t> </a:t>
            </a:r>
            <a:r>
              <a:rPr lang="en-US" sz="1800" dirty="0" err="1" smtClean="0"/>
              <a:t>đáp</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thông</a:t>
            </a:r>
            <a:r>
              <a:rPr lang="en-US" sz="1800" dirty="0" smtClean="0"/>
              <a:t> tin </a:t>
            </a:r>
            <a:r>
              <a:rPr lang="en-US" sz="1800" dirty="0" err="1" smtClean="0"/>
              <a:t>chung</a:t>
            </a:r>
            <a:endParaRPr lang="en-US" sz="1800" dirty="0" smtClean="0"/>
          </a:p>
          <a:p>
            <a:pPr lvl="1"/>
            <a:r>
              <a:rPr lang="en-US" sz="1800" dirty="0" err="1" smtClean="0"/>
              <a:t>Câu</a:t>
            </a:r>
            <a:r>
              <a:rPr lang="en-US" sz="1800" dirty="0" smtClean="0"/>
              <a:t> </a:t>
            </a:r>
            <a:r>
              <a:rPr lang="en-US" sz="1800" dirty="0" err="1" smtClean="0"/>
              <a:t>hỏi</a:t>
            </a:r>
            <a:r>
              <a:rPr lang="en-US" sz="1800" dirty="0" smtClean="0"/>
              <a:t> </a:t>
            </a:r>
            <a:r>
              <a:rPr lang="en-US" sz="1800" dirty="0" err="1" smtClean="0"/>
              <a:t>được</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thành</a:t>
            </a:r>
            <a:r>
              <a:rPr lang="en-US" sz="1800" dirty="0" smtClean="0"/>
              <a:t> </a:t>
            </a:r>
            <a:r>
              <a:rPr lang="en-US" sz="1800" dirty="0" err="1" smtClean="0"/>
              <a:t>các</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cú</a:t>
            </a:r>
            <a:r>
              <a:rPr lang="en-US" sz="1800" dirty="0" smtClean="0"/>
              <a:t> </a:t>
            </a:r>
            <a:r>
              <a:rPr lang="en-US" sz="1800" dirty="0" err="1" smtClean="0"/>
              <a:t>pháp</a:t>
            </a:r>
            <a:r>
              <a:rPr lang="en-US" sz="1800" dirty="0" smtClean="0"/>
              <a:t> [5]</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ít</a:t>
            </a:r>
            <a:r>
              <a:rPr lang="en-US" sz="1800" dirty="0" smtClean="0"/>
              <a:t> </a:t>
            </a:r>
            <a:r>
              <a:rPr lang="en-US" sz="1800" dirty="0" err="1" smtClean="0"/>
              <a:t>phụ</a:t>
            </a:r>
            <a:r>
              <a:rPr lang="en-US" sz="1800" dirty="0" smtClean="0"/>
              <a:t> </a:t>
            </a:r>
            <a:r>
              <a:rPr lang="en-US" sz="1800" dirty="0" err="1" smtClean="0"/>
              <a:t>thuộc</a:t>
            </a:r>
            <a:r>
              <a:rPr lang="en-US" sz="1800" dirty="0" smtClean="0"/>
              <a:t> </a:t>
            </a:r>
            <a:r>
              <a:rPr lang="en-US" sz="1800" dirty="0" err="1" smtClean="0"/>
              <a:t>cú</a:t>
            </a:r>
            <a:r>
              <a:rPr lang="en-US" sz="1800" dirty="0" smtClean="0"/>
              <a:t> </a:t>
            </a:r>
            <a:r>
              <a:rPr lang="en-US" sz="1800" dirty="0" err="1" smtClean="0"/>
              <a:t>pháp</a:t>
            </a:r>
            <a:r>
              <a:rPr lang="en-US" sz="1800" dirty="0" smtClean="0"/>
              <a:t> [2]</a:t>
            </a:r>
          </a:p>
          <a:p>
            <a:r>
              <a:rPr lang="en-US" sz="2200" dirty="0" err="1" smtClean="0"/>
              <a:t>Hệ</a:t>
            </a:r>
            <a:r>
              <a:rPr lang="en-US" sz="2200" dirty="0" smtClean="0"/>
              <a:t> </a:t>
            </a:r>
            <a:r>
              <a:rPr lang="en-US" sz="2200" dirty="0" err="1" smtClean="0"/>
              <a:t>thốn</a:t>
            </a:r>
            <a:r>
              <a:rPr lang="en-US" sz="2200" dirty="0" err="1" smtClean="0"/>
              <a:t>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r>
              <a:rPr lang="en-US" sz="2200" dirty="0" smtClean="0"/>
              <a:t> [1]</a:t>
            </a:r>
            <a:endParaRPr lang="en-US" sz="2200" dirty="0" smtClean="0"/>
          </a:p>
          <a:p>
            <a:endParaRPr lang="vi-VN" sz="2200" dirty="0" smtClean="0"/>
          </a:p>
        </p:txBody>
      </p:sp>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lgn="just"/>
            <a:r>
              <a:rPr lang="vi-VN" sz="2000" dirty="0" smtClean="0"/>
              <a:t>Hệ thống hỏi đáp Lorand Dali.</a:t>
            </a:r>
            <a:endParaRPr lang="vi-VN" sz="2000" dirty="0" smtClean="0"/>
          </a:p>
          <a:p>
            <a:pPr lvl="2"/>
            <a:endParaRPr lang="en-US" dirty="0"/>
          </a:p>
        </p:txBody>
      </p:sp>
      <p:pic>
        <p:nvPicPr>
          <p:cNvPr id="4" name="Picture 1"/>
          <p:cNvPicPr>
            <a:picLocks noChangeAspect="1" noChangeArrowheads="1"/>
          </p:cNvPicPr>
          <p:nvPr/>
        </p:nvPicPr>
        <p:blipFill>
          <a:blip r:embed="rId3" cstate="print"/>
          <a:srcRect/>
          <a:stretch>
            <a:fillRect/>
          </a:stretch>
        </p:blipFill>
        <p:spPr bwMode="auto">
          <a:xfrm>
            <a:off x="609600" y="2133600"/>
            <a:ext cx="8077200" cy="4114800"/>
          </a:xfrm>
          <a:prstGeom prst="rect">
            <a:avLst/>
          </a:prstGeom>
          <a:noFill/>
          <a:ln w="9525">
            <a:noFill/>
            <a:miter lim="800000"/>
            <a:headEnd/>
            <a:tailEnd/>
          </a:ln>
        </p:spPr>
      </p:pic>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vi-VN" sz="2200" dirty="0" smtClean="0"/>
              <a:t>Một số công trình nghiên cứu liên quan</a:t>
            </a:r>
          </a:p>
          <a:p>
            <a:pPr lvl="1" algn="just"/>
            <a:r>
              <a:rPr lang="en-US" sz="2000" dirty="0" smtClean="0"/>
              <a:t>R</a:t>
            </a:r>
            <a:r>
              <a:rPr lang="vi-VN" sz="2000" dirty="0" smtClean="0"/>
              <a:t>út </a:t>
            </a:r>
            <a:r>
              <a:rPr lang="vi-VN" sz="2000" dirty="0" smtClean="0"/>
              <a:t>bộ ba trong câu dựa trên phân tích cú pháp [</a:t>
            </a:r>
            <a:r>
              <a:rPr lang="en-US" sz="2000" dirty="0" smtClean="0"/>
              <a:t>5</a:t>
            </a:r>
            <a:r>
              <a:rPr lang="vi-VN" sz="2000" dirty="0" smtClean="0"/>
              <a:t>].</a:t>
            </a:r>
          </a:p>
          <a:p>
            <a:pPr lvl="2">
              <a:buNone/>
            </a:pPr>
            <a:endParaRPr lang="en-US" dirty="0"/>
          </a:p>
        </p:txBody>
      </p:sp>
      <p:pic>
        <p:nvPicPr>
          <p:cNvPr id="4098" name="Picture 3"/>
          <p:cNvPicPr>
            <a:picLocks noChangeAspect="1" noChangeArrowheads="1"/>
          </p:cNvPicPr>
          <p:nvPr/>
        </p:nvPicPr>
        <p:blipFill>
          <a:blip r:embed="rId3" cstate="print"/>
          <a:srcRect/>
          <a:stretch>
            <a:fillRect/>
          </a:stretch>
        </p:blipFill>
        <p:spPr bwMode="auto">
          <a:xfrm>
            <a:off x="609600" y="2133600"/>
            <a:ext cx="7924800" cy="3962400"/>
          </a:xfrm>
          <a:prstGeom prst="rect">
            <a:avLst/>
          </a:prstGeom>
          <a:noFill/>
          <a:ln w="9525">
            <a:noFill/>
            <a:miter lim="800000"/>
            <a:headEnd/>
            <a:tailEnd/>
          </a:ln>
        </p:spPr>
      </p:pic>
      <p:sp>
        <p:nvSpPr>
          <p:cNvPr id="5" name="Rectangle 4"/>
          <p:cNvSpPr/>
          <p:nvPr/>
        </p:nvSpPr>
        <p:spPr>
          <a:xfrm>
            <a:off x="914400" y="6172200"/>
            <a:ext cx="7391400" cy="646331"/>
          </a:xfrm>
          <a:prstGeom prst="rect">
            <a:avLst/>
          </a:prstGeom>
        </p:spPr>
        <p:txBody>
          <a:bodyPr wrap="square">
            <a:spAutoFit/>
          </a:bodyPr>
          <a:lstStyle/>
          <a:p>
            <a:pPr algn="ctr"/>
            <a:r>
              <a:rPr lang="vi-VN" dirty="0" smtClean="0"/>
              <a:t>Hình 2 – Minh họa việc rút trích bộ ba bằng phân tích cú pháp </a:t>
            </a:r>
          </a:p>
          <a:p>
            <a:pPr algn="ctr"/>
            <a:r>
              <a:rPr lang="vi-VN" dirty="0" smtClean="0"/>
              <a:t>( lấy từ [</a:t>
            </a:r>
            <a:r>
              <a:rPr lang="en-US" dirty="0" smtClean="0"/>
              <a:t>5</a:t>
            </a:r>
            <a:r>
              <a:rPr lang="vi-VN"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endParaRPr lang="vi-VN" sz="2200" dirty="0" smtClean="0"/>
          </a:p>
          <a:p>
            <a:pPr lvl="1" algn="just"/>
            <a:r>
              <a:rPr lang="vi-VN" sz="2000" dirty="0" smtClean="0"/>
              <a:t>Hệ thống eLSSNL</a:t>
            </a:r>
            <a:r>
              <a:rPr lang="en-US" sz="2000" dirty="0" smtClean="0"/>
              <a:t> [1]</a:t>
            </a:r>
            <a:r>
              <a:rPr lang="vi-VN" sz="2000" dirty="0" smtClean="0"/>
              <a:t> </a:t>
            </a:r>
            <a:r>
              <a:rPr lang="en-US" sz="2000" dirty="0" err="1" smtClean="0"/>
              <a:t>phục</a:t>
            </a:r>
            <a:r>
              <a:rPr lang="en-US" sz="2000" dirty="0" smtClean="0"/>
              <a:t> </a:t>
            </a:r>
            <a:r>
              <a:rPr lang="en-US" sz="2000" dirty="0" err="1" smtClean="0"/>
              <a:t>vụ</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các</a:t>
            </a:r>
            <a:r>
              <a:rPr lang="en-US" sz="2000" dirty="0" smtClean="0"/>
              <a:t> </a:t>
            </a:r>
            <a:r>
              <a:rPr lang="en-US" sz="2000" dirty="0" err="1" smtClean="0"/>
              <a:t>cuốn</a:t>
            </a:r>
            <a:r>
              <a:rPr lang="en-US" sz="2000" dirty="0" smtClean="0"/>
              <a:t> </a:t>
            </a:r>
            <a:r>
              <a:rPr lang="en-US" sz="2000" dirty="0" err="1" smtClean="0"/>
              <a:t>sách</a:t>
            </a:r>
            <a:r>
              <a:rPr lang="en-US" sz="2000" dirty="0" smtClean="0"/>
              <a:t> </a:t>
            </a:r>
            <a:r>
              <a:rPr lang="en-US" sz="2000" dirty="0" err="1" smtClean="0"/>
              <a:t>trong</a:t>
            </a:r>
            <a:r>
              <a:rPr lang="en-US" sz="2000" dirty="0" smtClean="0"/>
              <a:t> </a:t>
            </a:r>
            <a:r>
              <a:rPr lang="en-US" sz="2000" dirty="0" err="1" smtClean="0"/>
              <a:t>thư</a:t>
            </a:r>
            <a:r>
              <a:rPr lang="en-US" sz="2000" dirty="0" smtClean="0"/>
              <a:t> </a:t>
            </a:r>
            <a:r>
              <a:rPr lang="en-US" sz="2000" dirty="0" err="1" smtClean="0"/>
              <a:t>viện</a:t>
            </a:r>
            <a:r>
              <a:rPr lang="en-US" sz="2000" dirty="0" smtClean="0"/>
              <a:t> Gutenberg</a:t>
            </a:r>
            <a:r>
              <a:rPr lang="vi-VN" sz="2000" dirty="0" smtClean="0"/>
              <a:t>.</a:t>
            </a:r>
          </a:p>
          <a:p>
            <a:pPr lvl="2" algn="just"/>
            <a:r>
              <a:rPr lang="vi-VN" sz="2000" dirty="0" smtClean="0"/>
              <a:t>Hệ thống sử dụng câu truy vấn dạng ngôn ngữ tự nhiên để tìm kiếm các sách ebook.</a:t>
            </a:r>
          </a:p>
          <a:p>
            <a:pPr lvl="2" algn="just"/>
            <a:r>
              <a:rPr lang="vi-VN" sz="2000" dirty="0" smtClean="0"/>
              <a:t>Câu truy vấn được hiểu thông qua một tập từ khóa dựa trên các chỉ định từ mà tác giả đã liệt kê.</a:t>
            </a:r>
          </a:p>
          <a:p>
            <a:pPr lvl="2" algn="just"/>
            <a:r>
              <a:rPr lang="vi-VN" sz="2000" dirty="0" smtClean="0"/>
              <a:t>Ví dụ:</a:t>
            </a:r>
          </a:p>
          <a:p>
            <a:pPr lvl="2">
              <a:buNone/>
            </a:pPr>
            <a:r>
              <a:rPr lang="en-US" sz="2000" dirty="0" err="1" smtClean="0"/>
              <a:t>Nhận</a:t>
            </a:r>
            <a:r>
              <a:rPr lang="en-US" sz="2000" dirty="0" smtClean="0"/>
              <a:t> </a:t>
            </a:r>
            <a:r>
              <a:rPr lang="en-US" sz="2000" dirty="0" err="1" smtClean="0"/>
              <a:t>dạng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thuộc</a:t>
            </a:r>
            <a:r>
              <a:rPr lang="en-US" sz="2000" dirty="0" smtClean="0"/>
              <a:t> </a:t>
            </a:r>
            <a:r>
              <a:rPr lang="en-US" sz="2000" dirty="0" err="1" smtClean="0"/>
              <a:t>tính</a:t>
            </a:r>
            <a:r>
              <a:rPr lang="en-US" sz="2000" dirty="0" smtClean="0"/>
              <a:t> Title/</a:t>
            </a:r>
            <a:r>
              <a:rPr lang="en-US" sz="2000" dirty="0" err="1" smtClean="0"/>
              <a:t>FriendlyTitle</a:t>
            </a:r>
            <a:r>
              <a:rPr lang="en-US" sz="2000" dirty="0" smtClean="0"/>
              <a:t>:</a:t>
            </a:r>
          </a:p>
          <a:p>
            <a:pPr lvl="2">
              <a:buNone/>
            </a:pPr>
            <a:r>
              <a:rPr lang="en-US" sz="2000" dirty="0" smtClean="0"/>
              <a:t>+  DOM(Title) </a:t>
            </a:r>
            <a:r>
              <a:rPr lang="en-US" sz="2000" dirty="0" err="1" smtClean="0"/>
              <a:t>hoặc</a:t>
            </a:r>
            <a:r>
              <a:rPr lang="en-US" sz="2000" dirty="0" smtClean="0"/>
              <a:t>  DOM(</a:t>
            </a:r>
            <a:r>
              <a:rPr lang="en-US" sz="2000" dirty="0" err="1" smtClean="0"/>
              <a:t>FriendlyTitle</a:t>
            </a:r>
            <a:r>
              <a:rPr lang="en-US" sz="2000" dirty="0" smtClean="0"/>
              <a:t>) (DOM(</a:t>
            </a:r>
            <a:r>
              <a:rPr lang="en-US" sz="2000" dirty="0" err="1" smtClean="0"/>
              <a:t>fileld</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(field) </a:t>
            </a:r>
            <a:r>
              <a:rPr lang="en-US" sz="2000" dirty="0" err="1" smtClean="0"/>
              <a:t>trong</a:t>
            </a:r>
            <a:r>
              <a:rPr lang="en-US" sz="2000" dirty="0" smtClean="0"/>
              <a:t> table BOOKS )</a:t>
            </a:r>
          </a:p>
          <a:p>
            <a:pPr lvl="2">
              <a:buNone/>
            </a:pPr>
            <a:r>
              <a:rPr lang="en-US" sz="2000" dirty="0" smtClean="0"/>
              <a:t>+ </a:t>
            </a:r>
            <a:r>
              <a:rPr lang="en-US" sz="2000" dirty="0" err="1" smtClean="0"/>
              <a:t>Đi</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các</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từ</a:t>
            </a:r>
            <a:r>
              <a:rPr lang="en-US" sz="2000" dirty="0" smtClean="0"/>
              <a:t>: title/heading</a:t>
            </a:r>
            <a:endParaRPr lang="vi-VN" sz="2000" dirty="0" smtClean="0"/>
          </a:p>
          <a:p>
            <a:pPr lvl="2"/>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1862</TotalTime>
  <Words>2017</Words>
  <Application>Microsoft Office PowerPoint</Application>
  <PresentationFormat>On-screen Show (4:3)</PresentationFormat>
  <Paragraphs>208</Paragraphs>
  <Slides>17</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Các nghiên cứu liên quan</vt:lpstr>
      <vt:lpstr>Các nghiên cứu liên quan (tt)</vt:lpstr>
      <vt:lpstr>Các nghiên cứu liên quan (tt)</vt:lpstr>
      <vt:lpstr>Các nghiên cứu liên quan (tt)</vt:lpstr>
      <vt:lpstr>Xây dựng hệ thống</vt:lpstr>
      <vt:lpstr>Các bước đề xuất xử lý câu hỏi</vt:lpstr>
      <vt:lpstr>Các bước đề xuất xử lý câu hỏi (tt)</vt:lpstr>
      <vt:lpstr>Các bước đề xuất xử lý câu hỏi</vt:lpstr>
      <vt:lpstr>Đánh giá thực nghiệm</vt:lpstr>
      <vt:lpstr>Đánh giá và kết luận (tt)</vt:lpstr>
      <vt:lpstr>Kết luận và hướng phát triển</vt:lpstr>
      <vt:lpstr>Các tài liệu tham khảo</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441</cp:revision>
  <dcterms:created xsi:type="dcterms:W3CDTF">2010-08-22T04:49:18Z</dcterms:created>
  <dcterms:modified xsi:type="dcterms:W3CDTF">2011-04-22T19:21:03Z</dcterms:modified>
</cp:coreProperties>
</file>