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11.jpeg" ContentType="image/jpeg"/>
  <Override PartName="/ppt/media/image14.png" ContentType="image/png"/>
  <Override PartName="/ppt/media/image23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30.jpeg" ContentType="image/jpeg"/>
  <Override PartName="/ppt/media/image27.png" ContentType="image/png"/>
  <Override PartName="/ppt/media/image36.png" ContentType="image/png"/>
  <Override PartName="/ppt/media/image1.png" ContentType="image/png"/>
  <Override PartName="/ppt/media/image29.png" ContentType="image/png"/>
  <Override PartName="/ppt/media/image32.jpeg" ContentType="image/jpeg"/>
  <Override PartName="/ppt/media/image3.png" ContentType="image/png"/>
  <Override PartName="/ppt/media/image5.png" ContentType="image/png"/>
  <Override PartName="/ppt/media/image34.jpeg" ContentType="image/jpeg"/>
  <Override PartName="/ppt/media/image7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396972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79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396972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396972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79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79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538000" y="405900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538000" y="1769040"/>
            <a:ext cx="193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vi-VN" sz="4400">
                <a:solidFill>
                  <a:srgbClr val="000000"/>
                </a:solidFill>
                <a:latin typeface="Arial"/>
                <a:ea typeface="DejaVu San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vi-VN" sz="4400">
                <a:solidFill>
                  <a:srgbClr val="000000"/>
                </a:solidFill>
                <a:latin typeface="Arial"/>
                <a:ea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79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vi-VN" sz="4400">
                <a:solidFill>
                  <a:srgbClr val="000000"/>
                </a:solidFill>
                <a:latin typeface="Arial"/>
                <a:ea typeface="DejaVu Sans"/>
              </a:rPr>
              <a:t>Click to edit the title text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90000"/>
              </a:lnSpc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vi-VN" sz="2800">
                <a:solidFill>
                  <a:srgbClr val="000000"/>
                </a:solidFill>
                <a:latin typeface="Arial"/>
                <a:ea typeface="DejaVu Sans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31859c"/>
                </a:solidFill>
                <a:latin typeface="Times New Roman"/>
                <a:ea typeface="DejaVu Sans"/>
              </a:rPr>
              <a:t>Software Engineering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097280" y="1749240"/>
            <a:ext cx="7314840" cy="20908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4800">
                <a:solidFill>
                  <a:srgbClr val="808080"/>
                </a:solidFill>
                <a:latin typeface="Times New Roman"/>
                <a:ea typeface="DejaVu Sans"/>
              </a:rPr>
              <a:t>Group 11 – Silveros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5341320" y="3570480"/>
            <a:ext cx="5120280" cy="3443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DejaVu Sans"/>
              </a:rPr>
              <a:t>Members</a:t>
            </a:r>
            <a:r>
              <a:rPr b="1" lang="en-US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Nguyễn Tiến Hoàng (Leader)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Lý Phương Anh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Doãn Văn Huy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Tạ Quang Hiệp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Nguyễn Tùng Anh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"/>
            </a:pPr>
            <a:r>
              <a:rPr lang="en-US">
                <a:solidFill>
                  <a:srgbClr val="1f497d"/>
                </a:solidFill>
                <a:latin typeface="Times New Roman"/>
                <a:ea typeface="DejaVu Sans"/>
              </a:rPr>
              <a:t>Nguyễn Hữu Dũng</a:t>
            </a:r>
            <a:endParaRPr/>
          </a:p>
        </p:txBody>
      </p:sp>
      <p:pic>
        <p:nvPicPr>
          <p:cNvPr descr="" id="111" name="Picture 76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" y="5592600"/>
            <a:ext cx="1919880" cy="179892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6600" y="-62280"/>
            <a:ext cx="8279640" cy="126180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403200" y="89280"/>
            <a:ext cx="6607800" cy="1888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558ed5"/>
                </a:solidFill>
                <a:latin typeface="Times New Roman"/>
                <a:ea typeface="DejaVu Sans"/>
              </a:rPr>
              <a:t>Ruby language with framework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558ed5"/>
                </a:solidFill>
                <a:latin typeface="Times New Roman"/>
                <a:ea typeface="DejaVu Sans"/>
              </a:rPr>
              <a:t>HTML, CSS and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558ed5"/>
                </a:solidFill>
                <a:latin typeface="Times New Roman"/>
                <a:ea typeface="DejaVu Sans"/>
              </a:rPr>
              <a:t>Rspec for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558ed5"/>
                </a:solidFill>
                <a:latin typeface="Times New Roman"/>
                <a:ea typeface="DejaVu Sans"/>
              </a:rPr>
              <a:t>Text editor for code is Sublime Text </a:t>
            </a:r>
            <a:endParaRPr/>
          </a:p>
        </p:txBody>
      </p:sp>
      <p:pic>
        <p:nvPicPr>
          <p:cNvPr descr="" id="147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747120" y="89280"/>
            <a:ext cx="1919880" cy="1798920"/>
          </a:xfrm>
          <a:prstGeom prst="rect">
            <a:avLst/>
          </a:prstGeom>
        </p:spPr>
      </p:pic>
      <p:pic>
        <p:nvPicPr>
          <p:cNvPr descr=""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00" y="2293200"/>
            <a:ext cx="8667000" cy="5266080"/>
          </a:xfrm>
          <a:prstGeom prst="rect">
            <a:avLst/>
          </a:prstGeom>
        </p:spPr>
      </p:pic>
    </p:spTree>
  </p:cSld>
  <p:timing>
    <p:tnLst>
      <p:par>
        <p:cTn dur="indefinite" id="165" nodeType="tmRoot" restart="never">
          <p:childTnLst>
            <p:seq>
              <p:cTn dur="indefinite" id="166" nodeType="mainSeq">
                <p:childTnLst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71"/>
                                        <p:tgtEl>
                                          <p:spTgt spid="146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2">
                      <p:stCondLst>
                        <p:cond delay="indefinite"/>
                      </p:stCondLst>
                      <p:childTnLst>
                        <p:par>
                          <p:cTn fill="hold" id="173">
                            <p:stCondLst>
                              <p:cond delay="0"/>
                            </p:stCondLst>
                            <p:childTnLst>
                              <p:par>
                                <p:cTn fill="hold" id="174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1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76"/>
                                        <p:tgtEl>
                                          <p:spTgt spid="146">
                                            <p:txEl>
                                              <p:pRg end="61" st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7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81"/>
                                        <p:tgtEl>
                                          <p:spTgt spid="146">
                                            <p:txEl>
                                              <p:pRg end="77" st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2">
                      <p:stCondLst>
                        <p:cond delay="indefinite"/>
                      </p:stCondLst>
                      <p:childTnLst>
                        <p:par>
                          <p:cTn fill="hold" id="183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6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86"/>
                                        <p:tgtEl>
                                          <p:spTgt spid="146">
                                            <p:txEl>
                                              <p:pRg end="116" st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9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1440" y="1769040"/>
            <a:ext cx="8279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31859c"/>
                </a:solidFill>
                <a:latin typeface="Arial"/>
                <a:ea typeface="DejaVu Sans"/>
              </a:rPr>
              <a:t>II. What we have done during three months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672800" y="1769040"/>
            <a:ext cx="3969720" cy="4384440"/>
          </a:xfrm>
          <a:prstGeom prst="rect">
            <a:avLst/>
          </a:prstGeom>
        </p:spPr>
      </p:sp>
      <p:pic>
        <p:nvPicPr>
          <p:cNvPr descr="" id="151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  <p:sp>
        <p:nvSpPr>
          <p:cNvPr id="152" name="CustomShape 3"/>
          <p:cNvSpPr/>
          <p:nvPr/>
        </p:nvSpPr>
        <p:spPr>
          <a:xfrm>
            <a:off x="3974760" y="3304800"/>
            <a:ext cx="894960" cy="1200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  <p:sp>
        <p:nvSpPr>
          <p:cNvPr id="153" name="CustomShape 4"/>
          <p:cNvSpPr/>
          <p:nvPr/>
        </p:nvSpPr>
        <p:spPr>
          <a:xfrm>
            <a:off x="4172760" y="4681440"/>
            <a:ext cx="301320" cy="275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</p:spTree>
  </p:cSld>
  <p:timing>
    <p:tnLst>
      <p:par>
        <p:cTn dur="indefinite" id="192" nodeType="tmRoot" restart="never">
          <p:childTnLst>
            <p:seq>
              <p:cTn dur="indefinite" id="193" nodeType="mainSeq">
                <p:childTnLst>
                  <p:par>
                    <p:cTn fill="hold" id="194">
                      <p:stCondLst>
                        <p:cond delay="indefinite"/>
                      </p:stCondLst>
                      <p:childTnLst>
                        <p:par>
                          <p:cTn fill="hold" id="195">
                            <p:stCondLst>
                              <p:cond delay="0"/>
                            </p:stCondLst>
                            <p:childTnLst>
                              <p:par>
                                <p:cTn fill="hold" id="196" nodeType="click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4300" fill="freeze" id="198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300" fill="hold" id="199"/>
                                        <p:tgtEl>
                                          <p:spTgt spid="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300" fill="hold" id="2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01" nodeType="with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4500" fill="freeze" id="203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500" fill="hold" id="204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500" fill="hold" id="205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79920" y="2227680"/>
            <a:ext cx="7039440" cy="5616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1859c"/>
                </a:solidFill>
                <a:latin typeface="Arial"/>
                <a:ea typeface="DejaVu Sans"/>
              </a:rPr>
              <a:t>From February 21 to the end of this month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000">
                <a:solidFill>
                  <a:srgbClr val="4bacc6"/>
                </a:solidFill>
                <a:latin typeface="Arial"/>
                <a:ea typeface="DejaVu Sans"/>
              </a:rPr>
              <a:t>Learn about Scrum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000">
                <a:solidFill>
                  <a:srgbClr val="4bacc6"/>
                </a:solidFill>
                <a:latin typeface="Arial"/>
                <a:ea typeface="DejaVu Sans"/>
              </a:rPr>
              <a:t>Create idea for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</p:sp>
      <p:pic>
        <p:nvPicPr>
          <p:cNvPr descr="" id="156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06" nodeType="tmRoot" restart="never">
          <p:childTnLst>
            <p:seq>
              <p:cTn dur="indefinite" id="207" nodeType="mainSeq">
                <p:childTnLst>
                  <p:par>
                    <p:cTn fill="hold" id="208">
                      <p:stCondLst>
                        <p:cond delay="indefinite"/>
                      </p:stCondLst>
                      <p:childTnLst>
                        <p:par>
                          <p:cTn fill="hold" id="209">
                            <p:stCondLst>
                              <p:cond delay="0"/>
                            </p:stCondLst>
                            <p:childTnLst>
                              <p:par>
                                <p:cTn fill="hold" id="21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3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2"/>
                                        <p:tgtEl>
                                          <p:spTgt spid="154">
                                            <p:txEl>
                                              <p:pRg end="63" st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13"/>
                                        <p:tgtEl>
                                          <p:spTgt spid="154">
                                            <p:txEl>
                                              <p:pRg end="63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14"/>
                                        <p:tgtEl>
                                          <p:spTgt spid="154">
                                            <p:txEl>
                                              <p:pRg end="63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>
                      <p:stCondLst>
                        <p:cond delay="indefinite"/>
                      </p:stCondLst>
                      <p:childTnLst>
                        <p:par>
                          <p:cTn fill="hold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9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9"/>
                                        <p:tgtEl>
                                          <p:spTgt spid="154">
                                            <p:txEl>
                                              <p:pRg end="89" st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0"/>
                                        <p:tgtEl>
                                          <p:spTgt spid="154">
                                            <p:txEl>
                                              <p:pRg end="89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21"/>
                                        <p:tgtEl>
                                          <p:spTgt spid="154">
                                            <p:txEl>
                                              <p:pRg end="89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80680" y="1549440"/>
            <a:ext cx="7837200" cy="4593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b="1" lang="vi-VN" sz="2400">
                <a:solidFill>
                  <a:srgbClr val="4bacc6"/>
                </a:solidFill>
                <a:latin typeface="Arial"/>
                <a:ea typeface="DejaVu Sans"/>
              </a:rPr>
              <a:t>From March 1 to 15, we had learned:</a:t>
            </a:r>
            <a:r>
              <a:rPr b="1" lang="vi-VN" sz="24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b="1" lang="vi-VN" sz="24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CSS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b="1" lang="vi-VN" sz="2400">
                <a:solidFill>
                  <a:srgbClr val="4bacc6"/>
                </a:solidFill>
                <a:latin typeface="Arial"/>
                <a:ea typeface="DejaVu Sans"/>
              </a:rPr>
              <a:t>From March 16 to the end of month: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Ruby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	</a:t>
            </a:r>
            <a:r>
              <a:rPr lang="vi-VN" sz="2000">
                <a:solidFill>
                  <a:srgbClr val="4bacc6"/>
                </a:solidFill>
                <a:latin typeface="Arial"/>
                <a:ea typeface="DejaVu Sans"/>
              </a:rPr>
              <a:t>Rails framework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22" nodeType="tmRoot" restart="never">
          <p:childTnLst>
            <p:seq>
              <p:cTn dur="indefinite" id="223" nodeType="mainSeq">
                <p:childTnLst>
                  <p:par>
                    <p:cTn fill="hold" id="224">
                      <p:stCondLst>
                        <p:cond delay="indefinite"/>
                      </p:stCondLst>
                      <p:childTnLst>
                        <p:par>
                          <p:cTn fill="hold" id="225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5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28"/>
                                        <p:tgtEl>
                                          <p:spTgt spid="157">
                                            <p:txEl>
                                              <p:pRg end="45" st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9"/>
                                        <p:tgtEl>
                                          <p:spTgt spid="157">
                                            <p:txEl>
                                              <p:pRg end="45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0"/>
                                        <p:tgtEl>
                                          <p:spTgt spid="157">
                                            <p:txEl>
                                              <p:pRg end="45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1">
                            <p:stCondLst>
                              <p:cond delay="1000"/>
                            </p:stCondLst>
                            <p:childTnLst>
                              <p:par>
                                <p:cTn fill="hold" id="232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1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34"/>
                                        <p:tgtEl>
                                          <p:spTgt spid="157">
                                            <p:txEl>
                                              <p:pRg end="51" st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35"/>
                                        <p:tgtEl>
                                          <p:spTgt spid="157">
                                            <p:txEl>
                                              <p:pRg end="51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6"/>
                                        <p:tgtEl>
                                          <p:spTgt spid="157">
                                            <p:txEl>
                                              <p:pRg end="51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7">
                            <p:stCondLst>
                              <p:cond delay="2000"/>
                            </p:stCondLst>
                            <p:childTnLst>
                              <p:par>
                                <p:cTn fill="hold" id="238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4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0"/>
                                        <p:tgtEl>
                                          <p:spTgt spid="157">
                                            <p:txEl>
                                              <p:pRg end="64" st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41"/>
                                        <p:tgtEl>
                                          <p:spTgt spid="157">
                                            <p:txEl>
                                              <p:pRg end="64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42"/>
                                        <p:tgtEl>
                                          <p:spTgt spid="157">
                                            <p:txEl>
                                              <p:pRg end="64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1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247"/>
                                        <p:tgtEl>
                                          <p:spTgt spid="157">
                                            <p:txEl>
                                              <p:pRg end="101" st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8">
                      <p:stCondLst>
                        <p:cond delay="indefinite"/>
                      </p:stCondLst>
                      <p:childTnLst>
                        <p:par>
                          <p:cTn fill="hold" id="249">
                            <p:stCondLst>
                              <p:cond delay="0"/>
                            </p:stCondLst>
                            <p:childTnLst>
                              <p:par>
                                <p:cTn fill="hold" id="25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17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52"/>
                                        <p:tgtEl>
                                          <p:spTgt spid="157">
                                            <p:txEl>
                                              <p:pRg end="117" st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53"/>
                                        <p:tgtEl>
                                          <p:spTgt spid="157">
                                            <p:txEl>
                                              <p:pRg end="117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54"/>
                                        <p:tgtEl>
                                          <p:spTgt spid="157">
                                            <p:txEl>
                                              <p:pRg end="117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5">
                            <p:stCondLst>
                              <p:cond delay="1000"/>
                            </p:stCondLst>
                            <p:childTnLst>
                              <p:par>
                                <p:cTn fill="hold" id="256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35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58"/>
                                        <p:tgtEl>
                                          <p:spTgt spid="157">
                                            <p:txEl>
                                              <p:pRg end="135" st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59"/>
                                        <p:tgtEl>
                                          <p:spTgt spid="157">
                                            <p:txEl>
                                              <p:pRg end="135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60"/>
                                        <p:tgtEl>
                                          <p:spTgt spid="157">
                                            <p:txEl>
                                              <p:pRg end="135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5600" y="301320"/>
            <a:ext cx="8279640" cy="1261800"/>
          </a:xfrm>
          <a:prstGeom prst="rect">
            <a:avLst/>
          </a:prstGeom>
        </p:spPr>
      </p:sp>
      <p:sp>
        <p:nvSpPr>
          <p:cNvPr id="160" name="CustomShape 2"/>
          <p:cNvSpPr/>
          <p:nvPr/>
        </p:nvSpPr>
        <p:spPr>
          <a:xfrm>
            <a:off x="840960" y="1563480"/>
            <a:ext cx="7504200" cy="4793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4bacc6"/>
                </a:solidFill>
                <a:latin typeface="Arial"/>
                <a:ea typeface="DejaVu Sans"/>
              </a:rPr>
              <a:t>In April, We divided our group into 2 small teams: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"/>
            </a:pPr>
            <a:r>
              <a:rPr lang="en-US" sz="2000">
                <a:solidFill>
                  <a:srgbClr val="4bacc6"/>
                </a:solidFill>
                <a:latin typeface="Arial"/>
                <a:ea typeface="DejaVu Sans"/>
              </a:rPr>
              <a:t>Team feature had finished first feature: sign in, sign up and sign out.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"/>
            </a:pPr>
            <a:r>
              <a:rPr lang="en-US" sz="2000">
                <a:solidFill>
                  <a:srgbClr val="4bacc6"/>
                </a:solidFill>
                <a:latin typeface="Arial"/>
                <a:ea typeface="DejaVu Sans"/>
              </a:rPr>
              <a:t>Team design had also finished Profile page interface.</a:t>
            </a:r>
            <a:endParaRPr/>
          </a:p>
        </p:txBody>
      </p:sp>
      <p:pic>
        <p:nvPicPr>
          <p:cNvPr descr="" id="161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61" nodeType="tmRoot" restart="never">
          <p:childTnLst>
            <p:seq>
              <p:cTn dur="indefinite" id="262" nodeType="mainSeq">
                <p:childTnLst>
                  <p:par>
                    <p:cTn fill="hold" id="263">
                      <p:stCondLst>
                        <p:cond delay="indefinite"/>
                      </p:stCondLst>
                      <p:childTnLst>
                        <p:par>
                          <p:cTn fill="hold" id="264">
                            <p:stCondLst>
                              <p:cond delay="0"/>
                            </p:stCondLst>
                            <p:childTnLst>
                              <p:par>
                                <p:cTn fill="hold" id="26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26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267"/>
                                        <p:tgtEl>
                                          <p:spTgt spid="160">
                                            <p:txEl>
                                              <p:pRg end="126" st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8">
                            <p:stCondLst>
                              <p:cond delay="500"/>
                            </p:stCondLst>
                            <p:childTnLst>
                              <p:par>
                                <p:cTn fill="hold" id="269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83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71"/>
                                        <p:tgtEl>
                                          <p:spTgt spid="160">
                                            <p:txEl>
                                              <p:pRg end="183" st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72"/>
                                        <p:tgtEl>
                                          <p:spTgt spid="160">
                                            <p:txEl>
                                              <p:pRg end="183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73"/>
                                        <p:tgtEl>
                                          <p:spTgt spid="160">
                                            <p:txEl>
                                              <p:pRg end="183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760360"/>
            <a:ext cx="1919880" cy="1798920"/>
          </a:xfrm>
          <a:prstGeom prst="rect">
            <a:avLst/>
          </a:prstGeom>
        </p:spPr>
      </p:pic>
      <p:sp>
        <p:nvSpPr>
          <p:cNvPr id="163" name="CustomShape 1"/>
          <p:cNvSpPr/>
          <p:nvPr/>
        </p:nvSpPr>
        <p:spPr>
          <a:xfrm>
            <a:off x="334080" y="-76680"/>
            <a:ext cx="8279640" cy="1261800"/>
          </a:xfrm>
          <a:prstGeom prst="rect">
            <a:avLst/>
          </a:prstGeom>
        </p:spPr>
      </p:sp>
      <p:sp>
        <p:nvSpPr>
          <p:cNvPr id="164" name="CustomShape 2"/>
          <p:cNvSpPr/>
          <p:nvPr/>
        </p:nvSpPr>
        <p:spPr>
          <a:xfrm>
            <a:off x="504000" y="1185480"/>
            <a:ext cx="3969720" cy="4384440"/>
          </a:xfrm>
          <a:prstGeom prst="rect">
            <a:avLst/>
          </a:prstGeom>
        </p:spPr>
      </p:sp>
      <p:pic>
        <p:nvPicPr>
          <p:cNvPr descr="" id="165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  <p:pic>
        <p:nvPicPr>
          <p:cNvPr descr="" id="166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521360"/>
            <a:ext cx="8719200" cy="6038280"/>
          </a:xfrm>
          <a:prstGeom prst="rect">
            <a:avLst/>
          </a:prstGeom>
        </p:spPr>
      </p:pic>
      <p:sp>
        <p:nvSpPr>
          <p:cNvPr id="167" name="CustomShape 3"/>
          <p:cNvSpPr/>
          <p:nvPr/>
        </p:nvSpPr>
        <p:spPr>
          <a:xfrm>
            <a:off x="2374200" y="479160"/>
            <a:ext cx="60620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Arial"/>
                <a:ea typeface="DejaVu Sans"/>
              </a:rPr>
              <a:t>Small part of our test for sign in and sign up</a:t>
            </a:r>
            <a:endParaRPr/>
          </a:p>
        </p:txBody>
      </p:sp>
    </p:spTree>
  </p:cSld>
  <p:timing>
    <p:tnLst>
      <p:par>
        <p:cTn dur="indefinite" id="274" nodeType="tmRoot" restart="never">
          <p:childTnLst>
            <p:seq>
              <p:cTn dur="indefinite" id="275" nodeType="mainSeq">
                <p:childTnLst>
                  <p:par>
                    <p:cTn fill="hold" id="276">
                      <p:stCondLst>
                        <p:cond delay="indefinite"/>
                      </p:stCondLst>
                      <p:childTnLst>
                        <p:par>
                          <p:cTn fill="hold" id="277">
                            <p:stCondLst>
                              <p:cond delay="0"/>
                            </p:stCondLst>
                            <p:childTnLst>
                              <p:par>
                                <p:cTn fill="hold" id="27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28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06880"/>
            <a:ext cx="8279640" cy="1261800"/>
          </a:xfrm>
          <a:prstGeom prst="rect">
            <a:avLst/>
          </a:prstGeom>
        </p:spPr>
      </p:sp>
      <p:sp>
        <p:nvSpPr>
          <p:cNvPr id="169" name="CustomShape 2"/>
          <p:cNvSpPr/>
          <p:nvPr/>
        </p:nvSpPr>
        <p:spPr>
          <a:xfrm>
            <a:off x="504000" y="1769040"/>
            <a:ext cx="67528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1859c"/>
                </a:solidFill>
                <a:latin typeface="Arial"/>
                <a:ea typeface="DejaVu Sans"/>
              </a:rPr>
              <a:t>From 1/5 to 12/5: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4bacc6"/>
                </a:solidFill>
                <a:latin typeface="Arial"/>
                <a:ea typeface="DejaVu Sans"/>
              </a:rPr>
              <a:t>Editing Sign in, sign up page. (done)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4bacc6"/>
                </a:solidFill>
                <a:latin typeface="Arial"/>
                <a:ea typeface="DejaVu Sans"/>
              </a:rPr>
              <a:t>Writing test for changing password, username and avatar. (done)</a:t>
            </a:r>
            <a:endParaRPr/>
          </a:p>
        </p:txBody>
      </p:sp>
      <p:pic>
        <p:nvPicPr>
          <p:cNvPr descr="" id="170" name="Picture 125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81" nodeType="tmRoot" restart="never">
          <p:childTnLst>
            <p:seq>
              <p:cTn dur="indefinite" id="282" nodeType="mainSeq">
                <p:childTnLst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8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87"/>
                                        <p:tgtEl>
                                          <p:spTgt spid="169">
                                            <p:txEl>
                                              <p:pRg end="58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88"/>
                                        <p:tgtEl>
                                          <p:spTgt spid="169">
                                            <p:txEl>
                                              <p:pRg end="58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89"/>
                                        <p:tgtEl>
                                          <p:spTgt spid="169">
                                            <p:txEl>
                                              <p:pRg end="58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>
                      <p:stCondLst>
                        <p:cond delay="indefinite"/>
                      </p:stCondLst>
                      <p:childTnLst>
                        <p:par>
                          <p:cTn fill="hold" id="291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2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94"/>
                                        <p:tgtEl>
                                          <p:spTgt spid="169">
                                            <p:txEl>
                                              <p:pRg end="124" st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95"/>
                                        <p:tgtEl>
                                          <p:spTgt spid="169">
                                            <p:txEl>
                                              <p:pRg end="12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96"/>
                                        <p:tgtEl>
                                          <p:spTgt spid="169">
                                            <p:txEl>
                                              <p:pRg end="12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4240" y="2143800"/>
            <a:ext cx="8459640" cy="193320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b="1" i="1" lang="vi-VN" sz="2400">
                <a:solidFill>
                  <a:srgbClr val="31859c"/>
                </a:solidFill>
                <a:latin typeface="Arial"/>
                <a:ea typeface="DejaVu Sans"/>
              </a:rPr>
              <a:t>On 22/5/2014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vi-VN" sz="2000">
                <a:solidFill>
                  <a:srgbClr val="31859c"/>
                </a:solidFill>
                <a:latin typeface="Arial"/>
                <a:ea typeface="DejaVu Sans"/>
              </a:rPr>
              <a:t>Our product has been first released </a:t>
            </a:r>
            <a:endParaRPr/>
          </a:p>
        </p:txBody>
      </p:sp>
      <p:pic>
        <p:nvPicPr>
          <p:cNvPr descr="" id="172" name="Picture 128"/>
          <p:cNvPicPr/>
          <p:nvPr/>
        </p:nvPicPr>
        <p:blipFill>
          <a:blip r:embed="rId1"/>
          <a:stretch>
            <a:fillRect/>
          </a:stretch>
        </p:blipFill>
        <p:spPr>
          <a:xfrm>
            <a:off x="91800" y="5669640"/>
            <a:ext cx="1919880" cy="179892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4080" y="2231640"/>
            <a:ext cx="8279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31859c"/>
                </a:solidFill>
                <a:latin typeface="Arial"/>
                <a:ea typeface="DejaVu Sans"/>
              </a:rPr>
              <a:t>III. UML Diagram and Lint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3969720" cy="4384440"/>
          </a:xfrm>
          <a:prstGeom prst="rect">
            <a:avLst/>
          </a:prstGeom>
        </p:spPr>
      </p:sp>
      <p:pic>
        <p:nvPicPr>
          <p:cNvPr descr="" id="175" name="Picture 128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97" nodeType="tmRoot" restart="never">
          <p:childTnLst>
            <p:seq>
              <p:cTn id="29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19760" y="846360"/>
            <a:ext cx="8522640" cy="5347800"/>
          </a:xfrm>
          <a:prstGeom prst="rect">
            <a:avLst/>
          </a:prstGeom>
        </p:spPr>
      </p:pic>
      <p:sp>
        <p:nvSpPr>
          <p:cNvPr id="177" name="CustomShape 1"/>
          <p:cNvSpPr/>
          <p:nvPr/>
        </p:nvSpPr>
        <p:spPr>
          <a:xfrm>
            <a:off x="-2021040" y="1056240"/>
            <a:ext cx="8279640" cy="1261800"/>
          </a:xfrm>
          <a:prstGeom prst="rect">
            <a:avLst/>
          </a:prstGeom>
        </p:spPr>
      </p:sp>
      <p:sp>
        <p:nvSpPr>
          <p:cNvPr id="178" name="CustomShape 2"/>
          <p:cNvSpPr/>
          <p:nvPr/>
        </p:nvSpPr>
        <p:spPr>
          <a:xfrm>
            <a:off x="3324600" y="359280"/>
            <a:ext cx="39697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31859c"/>
                </a:solidFill>
                <a:latin typeface="Arial"/>
                <a:ea typeface="DejaVu Sans"/>
              </a:rPr>
              <a:t>1. Use case Diagram</a:t>
            </a:r>
            <a:endParaRPr/>
          </a:p>
        </p:txBody>
      </p:sp>
      <p:pic>
        <p:nvPicPr>
          <p:cNvPr descr="" id="179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299" nodeType="tmRoot" restart="never">
          <p:childTnLst>
            <p:seq>
              <p:cTn dur="indefinite" id="300" nodeType="mainSeq">
                <p:childTnLst>
                  <p:par>
                    <p:cTn fill="hold" id="301">
                      <p:stCondLst>
                        <p:cond delay="indefinite"/>
                      </p:stCondLst>
                      <p:childTnLst>
                        <p:par>
                          <p:cTn fill="hold" id="302">
                            <p:stCondLst>
                              <p:cond delay="0"/>
                            </p:stCondLst>
                            <p:childTnLst>
                              <p:par>
                                <p:cTn fill="hold" id="30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0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31859c"/>
                </a:solidFill>
                <a:latin typeface="Times New Roman"/>
                <a:ea typeface="DejaVu Sans"/>
              </a:rPr>
              <a:t>Content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825200" y="2184120"/>
            <a:ext cx="75452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31859c"/>
                </a:solidFill>
                <a:latin typeface="Times New Roman"/>
                <a:ea typeface="DejaVu Sans"/>
              </a:rPr>
              <a:t>I. Project 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1859c"/>
                </a:solidFill>
                <a:latin typeface="Times New Roman"/>
                <a:ea typeface="DejaVu Sans"/>
              </a:rPr>
              <a:t>II. What we have done during three months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1859c"/>
                </a:solidFill>
                <a:latin typeface="Times New Roman"/>
                <a:ea typeface="DejaVu Sans"/>
              </a:rPr>
              <a:t>III. UML Diagram and Lint</a:t>
            </a:r>
            <a:endParaRPr/>
          </a:p>
        </p:txBody>
      </p:sp>
      <p:pic>
        <p:nvPicPr>
          <p:cNvPr descr="" id="114" name="Picture 7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7"/>
                                        <p:tgtEl>
                                          <p:spTgt spid="113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4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1"/>
                                        <p:tgtEl>
                                          <p:spTgt spid="113">
                                            <p:txEl>
                                              <p:pRg end="64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2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5"/>
                                        <p:tgtEl>
                                          <p:spTgt spid="113">
                                            <p:txEl>
                                              <p:pRg end="92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409040"/>
            <a:ext cx="8812440" cy="6059160"/>
          </a:xfrm>
          <a:prstGeom prst="rect">
            <a:avLst/>
          </a:prstGeom>
        </p:spPr>
      </p:pic>
      <p:sp>
        <p:nvSpPr>
          <p:cNvPr id="181" name="CustomShape 1"/>
          <p:cNvSpPr/>
          <p:nvPr/>
        </p:nvSpPr>
        <p:spPr>
          <a:xfrm>
            <a:off x="1317960" y="304920"/>
            <a:ext cx="8279640" cy="1261800"/>
          </a:xfrm>
          <a:prstGeom prst="rect">
            <a:avLst/>
          </a:prstGeom>
        </p:spPr>
      </p:sp>
      <p:sp>
        <p:nvSpPr>
          <p:cNvPr id="182" name="CustomShape 2"/>
          <p:cNvSpPr/>
          <p:nvPr/>
        </p:nvSpPr>
        <p:spPr>
          <a:xfrm>
            <a:off x="3032640" y="936000"/>
            <a:ext cx="39697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31859c"/>
                </a:solidFill>
                <a:latin typeface="Arial"/>
                <a:ea typeface="DejaVu Sans"/>
              </a:rPr>
              <a:t>2. Activity Diagram</a:t>
            </a:r>
            <a:endParaRPr/>
          </a:p>
        </p:txBody>
      </p:sp>
      <p:pic>
        <p:nvPicPr>
          <p:cNvPr descr="" id="183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306" nodeType="tmRoot" restart="never">
          <p:childTnLst>
            <p:seq>
              <p:cTn dur="indefinite" id="307" nodeType="mainSeq">
                <p:childTnLst>
                  <p:par>
                    <p:cTn fill="hold" id="308">
                      <p:stCondLst>
                        <p:cond delay="indefinite"/>
                      </p:stCondLst>
                      <p:childTnLst>
                        <p:par>
                          <p:cTn fill="hold" id="309">
                            <p:stCondLst>
                              <p:cond delay="0"/>
                            </p:stCondLst>
                            <p:childTnLst>
                              <p:par>
                                <p:cTn fill="hold" id="31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312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29040" y="1821600"/>
            <a:ext cx="7701840" cy="4648320"/>
          </a:xfrm>
          <a:prstGeom prst="rect">
            <a:avLst/>
          </a:prstGeom>
        </p:spPr>
      </p:pic>
      <p:sp>
        <p:nvSpPr>
          <p:cNvPr id="185" name="CustomShape 1"/>
          <p:cNvSpPr/>
          <p:nvPr/>
        </p:nvSpPr>
        <p:spPr>
          <a:xfrm>
            <a:off x="-2238120" y="-438840"/>
            <a:ext cx="8279640" cy="126180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2568240" y="823320"/>
            <a:ext cx="39697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31859c"/>
                </a:solidFill>
                <a:latin typeface="Arial"/>
                <a:ea typeface="DejaVu Sans"/>
              </a:rPr>
              <a:t>3. Class Diagram</a:t>
            </a:r>
            <a:endParaRPr/>
          </a:p>
        </p:txBody>
      </p:sp>
      <p:pic>
        <p:nvPicPr>
          <p:cNvPr descr="" id="187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313" nodeType="tmRoot" restart="never">
          <p:childTnLst>
            <p:seq>
              <p:cTn dur="indefinite" id="314" nodeType="mainSeq">
                <p:childTnLst>
                  <p:par>
                    <p:cTn fill="hold" id="315">
                      <p:stCondLst>
                        <p:cond delay="indefinite"/>
                      </p:stCondLst>
                      <p:childTnLst>
                        <p:par>
                          <p:cTn fill="hold" id="316">
                            <p:stCondLst>
                              <p:cond delay="0"/>
                            </p:stCondLst>
                            <p:childTnLst>
                              <p:par>
                                <p:cTn fill="hold" id="31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19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2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2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49560"/>
            <a:ext cx="8753760" cy="6218640"/>
          </a:xfrm>
          <a:prstGeom prst="rect">
            <a:avLst/>
          </a:prstGeom>
        </p:spPr>
      </p:pic>
      <p:sp>
        <p:nvSpPr>
          <p:cNvPr id="189" name="CustomShape 1"/>
          <p:cNvSpPr/>
          <p:nvPr/>
        </p:nvSpPr>
        <p:spPr>
          <a:xfrm>
            <a:off x="-1076760" y="-438840"/>
            <a:ext cx="8279640" cy="126180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2011680" y="469080"/>
            <a:ext cx="3969720" cy="4384440"/>
          </a:xfrm>
          <a:prstGeom prst="rect">
            <a:avLst/>
          </a:prstGeom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i="1" lang="en-US" sz="2400">
                <a:solidFill>
                  <a:srgbClr val="31859c"/>
                </a:solidFill>
                <a:latin typeface="Arial"/>
                <a:ea typeface="DejaVu Sans"/>
              </a:rPr>
              <a:t>4. Sequence Diagram</a:t>
            </a:r>
            <a:endParaRPr/>
          </a:p>
        </p:txBody>
      </p:sp>
      <p:pic>
        <p:nvPicPr>
          <p:cNvPr descr="" id="191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322" nodeType="tmRoot" restart="never">
          <p:childTnLst>
            <p:seq>
              <p:cTn dur="indefinite" id="323" nodeType="mainSeq">
                <p:childTnLst>
                  <p:par>
                    <p:cTn fill="hold" id="324">
                      <p:stCondLst>
                        <p:cond delay="indefinite"/>
                      </p:stCondLst>
                      <p:childTnLst>
                        <p:par>
                          <p:cTn fill="hold" id="325">
                            <p:stCondLst>
                              <p:cond delay="0"/>
                            </p:stCondLst>
                            <p:childTnLst>
                              <p:par>
                                <p:cTn fill="hold" id="326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328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651760" y="2286000"/>
            <a:ext cx="429732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DejaVu Sans"/>
              </a:rPr>
              <a:t>THE END</a:t>
            </a:r>
            <a:endParaRPr/>
          </a:p>
        </p:txBody>
      </p:sp>
      <p:pic>
        <p:nvPicPr>
          <p:cNvPr descr="" id="193" name="Picture 141"/>
          <p:cNvPicPr/>
          <p:nvPr/>
        </p:nvPicPr>
        <p:blipFill>
          <a:blip r:embed="rId1"/>
          <a:stretch>
            <a:fillRect/>
          </a:stretch>
        </p:blipFill>
        <p:spPr>
          <a:xfrm>
            <a:off x="91800" y="5669640"/>
            <a:ext cx="1919520" cy="1798560"/>
          </a:xfrm>
          <a:prstGeom prst="rect">
            <a:avLst/>
          </a:prstGeom>
        </p:spPr>
      </p:pic>
      <p:sp>
        <p:nvSpPr>
          <p:cNvPr id="194" name="CustomShape 2"/>
          <p:cNvSpPr/>
          <p:nvPr/>
        </p:nvSpPr>
        <p:spPr>
          <a:xfrm>
            <a:off x="3790800" y="3786840"/>
            <a:ext cx="2914560" cy="658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Arial"/>
                <a:ea typeface="DejaVu Sans"/>
              </a:rPr>
              <a:t>Thanks for watching :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9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3080" y="4425480"/>
            <a:ext cx="4176000" cy="11332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40080" y="2304000"/>
            <a:ext cx="8279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31859c"/>
                </a:solidFill>
                <a:latin typeface="Arial"/>
                <a:ea typeface="DejaVu Sans"/>
              </a:rPr>
              <a:t>I. Project Overview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672800" y="1769040"/>
            <a:ext cx="3969720" cy="4384440"/>
          </a:xfrm>
          <a:prstGeom prst="rect">
            <a:avLst/>
          </a:prstGeom>
        </p:spPr>
      </p:sp>
      <p:pic>
        <p:nvPicPr>
          <p:cNvPr descr="" id="117" name="Picture 8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</p:sp>
      <p:sp>
        <p:nvSpPr>
          <p:cNvPr id="119" name="CustomShape 2"/>
          <p:cNvSpPr/>
          <p:nvPr/>
        </p:nvSpPr>
        <p:spPr>
          <a:xfrm>
            <a:off x="1097280" y="1769040"/>
            <a:ext cx="7545240" cy="4384440"/>
          </a:xfrm>
          <a:prstGeom prst="rect">
            <a:avLst/>
          </a:prstGeom>
        </p:spPr>
      </p:sp>
      <p:sp>
        <p:nvSpPr>
          <p:cNvPr id="120" name="CustomShape 3"/>
          <p:cNvSpPr/>
          <p:nvPr/>
        </p:nvSpPr>
        <p:spPr>
          <a:xfrm>
            <a:off x="557280" y="4858200"/>
            <a:ext cx="6908400" cy="1118880"/>
          </a:xfrm>
          <a:prstGeom prst="rect">
            <a:avLst/>
          </a:prstGeom>
        </p:spPr>
      </p:sp>
      <p:pic>
        <p:nvPicPr>
          <p:cNvPr descr="" id="121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  <p:sp>
        <p:nvSpPr>
          <p:cNvPr id="122" name="CustomShape 4"/>
          <p:cNvSpPr/>
          <p:nvPr/>
        </p:nvSpPr>
        <p:spPr>
          <a:xfrm>
            <a:off x="1004400" y="501840"/>
            <a:ext cx="2115360" cy="14346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Purpose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3663360" y="576000"/>
            <a:ext cx="4779000" cy="1338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Design a  dating online website “Silveros”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3974760" y="3304800"/>
            <a:ext cx="894960" cy="12006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25" name="CustomShape 7"/>
          <p:cNvSpPr/>
          <p:nvPr/>
        </p:nvSpPr>
        <p:spPr>
          <a:xfrm>
            <a:off x="4172760" y="4681440"/>
            <a:ext cx="301320" cy="2754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26" name="CustomShape 8"/>
          <p:cNvSpPr/>
          <p:nvPr/>
        </p:nvSpPr>
        <p:spPr>
          <a:xfrm>
            <a:off x="3300120" y="5209560"/>
            <a:ext cx="2046600" cy="1735560"/>
          </a:xfrm>
          <a:prstGeom prst="rect">
            <a:avLst>
              <a:gd fmla="val 4653" name="adj"/>
            </a:avLst>
          </a:prstGeom>
          <a:solidFill>
            <a:srgbClr val="dce11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Arial"/>
                <a:ea typeface="DejaVu Sans"/>
              </a:rPr>
              <a:t>Silveros</a:t>
            </a:r>
            <a:endParaRPr/>
          </a:p>
        </p:txBody>
      </p:sp>
      <p:pic>
        <p:nvPicPr>
          <p:cNvPr descr="" id="127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937120" y="2674080"/>
            <a:ext cx="2505240" cy="2095560"/>
          </a:xfrm>
          <a:prstGeom prst="rect">
            <a:avLst/>
          </a:prstGeom>
        </p:spPr>
      </p:pic>
      <p:pic>
        <p:nvPicPr>
          <p:cNvPr descr="" id="12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560" y="2724120"/>
            <a:ext cx="2075760" cy="2094840"/>
          </a:xfrm>
          <a:prstGeom prst="rect">
            <a:avLst/>
          </a:prstGeom>
        </p:spPr>
      </p:pic>
    </p:spTree>
  </p:cSld>
  <p:timing>
    <p:tnLst>
      <p:par>
        <p:cTn dur="indefinite" id="16" nodeType="tmRoot" restart="never">
          <p:childTnLst>
            <p:seq>
              <p:cTn dur="indefinite" id="17" nodeType="mainSeq">
                <p:childTnLst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after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2000" fill="hold" id="23"/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000" fill="hold" id="24"/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2000"/>
                            </p:stCondLst>
                            <p:childTnLst>
                              <p:par>
                                <p:cTn fill="hold" id="26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1200" fill="freeze" id="28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3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4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5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1000"/>
                            </p:stCondLst>
                            <p:childTnLst>
                              <p:par>
                                <p:cTn fill="hold" id="37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1500"/>
                            </p:stCondLst>
                            <p:childTnLst>
                              <p:par>
                                <p:cTn fill="hold" id="44" nodeType="after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3700" fill="freeze" id="46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3700" fill="hold" id="47"/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700" fill="hold" id="48"/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45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3600" fill="freeze" id="5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3600" fill="hold" id="52"/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600" fill="hold" id="53"/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>
                            <p:stCondLst>
                              <p:cond delay="5200"/>
                            </p:stCondLst>
                            <p:childTnLst>
                              <p:par>
                                <p:cTn fill="hold" id="55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7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8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5700"/>
                            </p:stCondLst>
                            <p:childTnLst>
                              <p:par>
                                <p:cTn fill="hold" id="60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4040" y="591480"/>
            <a:ext cx="1726920" cy="4401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31859c"/>
                </a:solidFill>
                <a:latin typeface="Times New Roman"/>
                <a:ea typeface="DejaVu Sans"/>
              </a:rPr>
              <a:t>Interfaces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672800" y="1769040"/>
            <a:ext cx="3969720" cy="4384440"/>
          </a:xfrm>
          <a:prstGeom prst="rect">
            <a:avLst/>
          </a:prstGeom>
        </p:spPr>
      </p:sp>
      <p:pic>
        <p:nvPicPr>
          <p:cNvPr descr="" id="131" name="Picture 90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  <p:pic>
        <p:nvPicPr>
          <p:cNvPr descr="" id="132" name="Picture 91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0"/>
            <a:ext cx="6811200" cy="7559280"/>
          </a:xfrm>
          <a:prstGeom prst="rect">
            <a:avLst/>
          </a:prstGeom>
        </p:spPr>
      </p:pic>
    </p:spTree>
  </p:cSld>
  <p:timing>
    <p:tnLst>
      <p:par>
        <p:cTn dur="indefinite" id="64" nodeType="tmRoot" restart="never">
          <p:childTnLst>
            <p:seq>
              <p:cTn dur="indefinite" id="65" nodeType="mainSeq">
                <p:childTnLst>
                  <p:par>
                    <p:cTn fill="hold" id="66">
                      <p:stCondLst>
                        <p:cond delay="indefinite"/>
                      </p:stCondLst>
                      <p:childTnLst>
                        <p:par>
                          <p:cTn fill="hold" id="67">
                            <p:stCondLst>
                              <p:cond delay="0"/>
                            </p:stCondLst>
                            <p:childTnLst>
                              <p:par>
                                <p:cTn fill="hold" id="6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7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360000" y="932400"/>
            <a:ext cx="7608960" cy="5471280"/>
          </a:xfrm>
          <a:prstGeom prst="rect">
            <a:avLst/>
          </a:prstGeom>
        </p:spPr>
      </p:sp>
      <p:pic>
        <p:nvPicPr>
          <p:cNvPr descr="" id="135" name="Picture 94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71" nodeType="tmRoot" restart="never">
          <p:childTnLst>
            <p:seq>
              <p:cTn dur="indefinite" id="72" nodeType="mainSeq">
                <p:childTnLst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7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7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>
                      <p:stCondLst>
                        <p:cond delay="indefinite"/>
                      </p:stCondLst>
                      <p:childTnLst>
                        <p:par>
                          <p:cTn fill="hold" id="81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900" fill="freeze" id="8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900" fill="hold" id="8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900" fill="hold" id="8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100" fill="freeze" id="8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2100" fill="hold" id="9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100" fill="hold" id="9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>
                      <p:stCondLst>
                        <p:cond delay="indefinite"/>
                      </p:stCondLst>
                      <p:childTnLst>
                        <p:par>
                          <p:cTn fill="hold" id="93">
                            <p:stCondLst>
                              <p:cond delay="0"/>
                            </p:stCondLst>
                            <p:childTnLst>
                              <p:par>
                                <p:cTn fill="hold" id="9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700" fill="freeze" id="9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700" fill="hold" id="9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700" fill="hold" id="9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900" fill="freeze" id="10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900" fill="hold" id="10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900" fill="hold" id="10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4">
                      <p:stCondLst>
                        <p:cond delay="indefinite"/>
                      </p:stCondLst>
                      <p:childTnLst>
                        <p:par>
                          <p:cTn fill="hold" id="105">
                            <p:stCondLst>
                              <p:cond delay="0"/>
                            </p:stCondLst>
                            <p:childTnLst>
                              <p:par>
                                <p:cTn fill="hold" id="10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800" fill="freeze" id="10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00" fill="hold" id="10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800" fill="hold" id="11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900" fill="freeze" id="113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900" fill="hold" id="11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900" fill="hold" id="11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>
                      <p:stCondLst>
                        <p:cond delay="indefinite"/>
                      </p:stCondLst>
                      <p:childTnLst>
                        <p:par>
                          <p:cTn fill="hold" id="117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500" fill="freeze" id="12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500" fill="hold" id="12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500" fill="hold" id="12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4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600" fill="freeze" id="12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600" fill="hold" id="12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00" fill="hold" id="12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89600" y="1769040"/>
            <a:ext cx="3969720" cy="20908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1859c"/>
                </a:solidFill>
                <a:latin typeface="Arial"/>
                <a:ea typeface="DejaVu Sans"/>
              </a:rPr>
              <a:t>Making plan: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Start date: 1/3/2014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End date: 31/8/2014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528720" y="1747080"/>
            <a:ext cx="4905720" cy="20908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1859c"/>
                </a:solidFill>
                <a:latin typeface="Arial"/>
                <a:ea typeface="DejaVu Sans"/>
              </a:rPr>
              <a:t> </a:t>
            </a:r>
            <a:r>
              <a:rPr b="1" lang="en-US" sz="2000">
                <a:solidFill>
                  <a:srgbClr val="31859c"/>
                </a:solidFill>
                <a:latin typeface="Arial"/>
                <a:ea typeface="DejaVu Sans"/>
              </a:rPr>
              <a:t>Scrum: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Daily Scrum: Using group feature on Facebook.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 sz="2000">
                <a:solidFill>
                  <a:srgbClr val="558ed5"/>
                </a:solidFill>
                <a:latin typeface="Arial"/>
                <a:ea typeface="DejaVu Sans"/>
              </a:rPr>
              <a:t>Weekly Scrum</a:t>
            </a:r>
            <a:r>
              <a:rPr lang="en-US">
                <a:solidFill>
                  <a:srgbClr val="31859c"/>
                </a:solidFill>
                <a:latin typeface="Arial"/>
                <a:ea typeface="DejaVu Sans"/>
              </a:rPr>
              <a:t>: </a:t>
            </a: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Meeting on Thursday afternoon.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360000" y="301320"/>
            <a:ext cx="8279640" cy="1261800"/>
          </a:xfrm>
          <a:prstGeom prst="rect">
            <a:avLst/>
          </a:prstGeom>
        </p:spPr>
      </p:sp>
      <p:sp>
        <p:nvSpPr>
          <p:cNvPr id="139" name="CustomShape 4"/>
          <p:cNvSpPr/>
          <p:nvPr/>
        </p:nvSpPr>
        <p:spPr>
          <a:xfrm>
            <a:off x="1714680" y="3938760"/>
            <a:ext cx="4267080" cy="2090880"/>
          </a:xfrm>
          <a:prstGeom prst="rect">
            <a:avLst/>
          </a:prstGeom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1859c"/>
                </a:solidFill>
                <a:latin typeface="Arial"/>
                <a:ea typeface="DejaVu Sans"/>
              </a:rPr>
              <a:t>Working: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Using Github: https://github.com/tienhoangna/G11-Silveros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"/>
            </a:pP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Pivotaltracker: </a:t>
            </a:r>
            <a:r>
              <a:rPr lang="en-US" u="sng">
                <a:solidFill>
                  <a:srgbClr val="558ed5"/>
                </a:solidFill>
                <a:latin typeface="Arial"/>
                <a:ea typeface="DejaVu Sans"/>
              </a:rPr>
              <a:t>https://www.pivotaltracker.com/s/projects/1040850</a:t>
            </a:r>
            <a:r>
              <a:rPr lang="en-US">
                <a:solidFill>
                  <a:srgbClr val="558ed5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5669280"/>
            <a:ext cx="1919880" cy="1798920"/>
          </a:xfrm>
          <a:prstGeom prst="rect">
            <a:avLst/>
          </a:prstGeom>
        </p:spPr>
      </p:pic>
    </p:spTree>
  </p:cSld>
  <p:timing>
    <p:tnLst>
      <p:par>
        <p:cTn dur="indefinite" id="128" nodeType="tmRoot" restart="never">
          <p:childTnLst>
            <p:seq>
              <p:cTn dur="indefinite" id="129" nodeType="mainSeq">
                <p:childTnLst>
                  <p:par>
                    <p:cTn fill="hold" id="130">
                      <p:stCondLst>
                        <p:cond delay="indefinite"/>
                      </p:stCondLst>
                      <p:childTnLst>
                        <p:par>
                          <p:cTn fill="hold" id="131">
                            <p:stCondLst>
                              <p:cond delay="0"/>
                            </p:stCondLst>
                            <p:childTnLst>
                              <p:par>
                                <p:cTn fill="hold" id="13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34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35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6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4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42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43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>
                      <p:stCondLst>
                        <p:cond delay="indefinite"/>
                      </p:stCondLst>
                      <p:childTnLst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48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49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8279640" cy="12621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vi-VN" sz="3200">
                <a:solidFill>
                  <a:srgbClr val="4bacc6"/>
                </a:solidFill>
                <a:latin typeface="Arial"/>
                <a:ea typeface="DejaVu Sans"/>
              </a:rPr>
              <a:t>Pivotaltracker</a:t>
            </a:r>
            <a:endParaRPr/>
          </a:p>
        </p:txBody>
      </p:sp>
      <p:pic>
        <p:nvPicPr>
          <p:cNvPr descr="" id="14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88920" y="1843920"/>
            <a:ext cx="8822160" cy="5715360"/>
          </a:xfrm>
          <a:prstGeom prst="rect">
            <a:avLst/>
          </a:prstGeom>
        </p:spPr>
      </p:pic>
    </p:spTree>
  </p:cSld>
  <p:timing>
    <p:tnLst>
      <p:par>
        <p:cTn dur="indefinite" id="151" nodeType="tmRoot" restart="never">
          <p:childTnLst>
            <p:seq>
              <p:cTn dur="indefinite" id="152" nodeType="mainSeq">
                <p:childTnLst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57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8279640" cy="12621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vi-VN" sz="2400">
                <a:solidFill>
                  <a:srgbClr val="4bacc6"/>
                </a:solidFill>
                <a:latin typeface="Arial"/>
                <a:ea typeface="DejaVu Sans"/>
              </a:rPr>
              <a:t>Github</a:t>
            </a:r>
            <a:endParaRPr/>
          </a:p>
        </p:txBody>
      </p:sp>
      <p:pic>
        <p:nvPicPr>
          <p:cNvPr descr="" id="144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62960"/>
            <a:ext cx="8829000" cy="5972760"/>
          </a:xfrm>
          <a:prstGeom prst="rect">
            <a:avLst/>
          </a:prstGeom>
        </p:spPr>
      </p:pic>
    </p:spTree>
  </p:cSld>
  <p:timing>
    <p:tnLst>
      <p:par>
        <p:cTn dur="indefinite" id="158" nodeType="tmRoot" restart="never">
          <p:childTnLst>
            <p:seq>
              <p:cTn dur="indefinite" id="159" nodeType="mainSeq">
                <p:childTnLst>
                  <p:par>
                    <p:cTn fill="hold" id="160">
                      <p:stCondLst>
                        <p:cond delay="indefinite"/>
                      </p:stCondLst>
                      <p:childTnLst>
                        <p:par>
                          <p:cTn fill="hold" id="161">
                            <p:stCondLst>
                              <p:cond delay="0"/>
                            </p:stCondLst>
                            <p:childTnLst>
                              <p:par>
                                <p:cTn fill="hold" id="16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164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